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317" r:id="rId4"/>
    <p:sldId id="318" r:id="rId5"/>
    <p:sldId id="320" r:id="rId6"/>
    <p:sldId id="319" r:id="rId7"/>
    <p:sldId id="321" r:id="rId8"/>
    <p:sldId id="313" r:id="rId9"/>
    <p:sldId id="322" r:id="rId10"/>
    <p:sldId id="280" r:id="rId11"/>
    <p:sldId id="324" r:id="rId12"/>
    <p:sldId id="30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0FD"/>
    <a:srgbClr val="0B5CFE"/>
    <a:srgbClr val="010000"/>
    <a:srgbClr val="9900FF"/>
    <a:srgbClr val="0000FF"/>
    <a:srgbClr val="FF7F15"/>
    <a:srgbClr val="FF00FF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9" autoAdjust="0"/>
    <p:restoredTop sz="94737" autoAdjust="0"/>
  </p:normalViewPr>
  <p:slideViewPr>
    <p:cSldViewPr snapToGrid="0" snapToObjects="1">
      <p:cViewPr>
        <p:scale>
          <a:sx n="100" d="100"/>
          <a:sy n="100" d="100"/>
        </p:scale>
        <p:origin x="-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0337B-C6FB-404C-8206-CD2CE881B243}" type="datetimeFigureOut">
              <a:rPr lang="en-US" smtClean="0"/>
              <a:pPr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4B3E0-7911-A54D-98F0-794BAAB65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4F1C2-A036-CD44-BBA0-44B06295751F}" type="datetimeFigureOut">
              <a:rPr lang="en-US" smtClean="0"/>
              <a:pPr/>
              <a:t>12/02/16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6D35A-E824-FF42-94BF-C7E9D8C28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2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D35A-E824-FF42-94BF-C7E9D8C288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4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F79F-81FA-FD48-BB3C-CF533F5E958E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038D-6B5B-9548-84BD-F0446F58D335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BCA7-962D-6449-868B-E66556C7CF7C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6D2-B6A2-FD43-9219-3D4E95A1711E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993B-58F0-1848-90C0-3A765576AEB4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D17BA2-F03B-084E-BA74-7B5301E31397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46AA-2F81-FA4C-A9E6-16B68EF1CA7A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4B9B-D074-0D4C-94F5-D3D0765F51AD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C1C9-545F-B542-8B3D-6F8ABC0CEBF9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CEB7-3D43-7F4C-A892-977B89FCCFEB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78AC13-DB64-5E46-B99F-FB935F221092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44FEEF-36A4-F64A-B14F-86137312DAAD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3C2AA-1974-724D-B5FC-653E5759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855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Neelima Gupta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Delhi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Facility Location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 smtClean="0"/>
              <a:t>Epitech</a:t>
            </a:r>
            <a:r>
              <a:rPr lang="nb-NO" dirty="0" smtClean="0"/>
              <a:t> </a:t>
            </a:r>
            <a:r>
              <a:rPr lang="nb-NO" dirty="0" err="1" smtClean="0"/>
              <a:t>University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55D-7A70-084E-9DF3-E2CD164025A3}" type="datetime1">
              <a:rPr lang="en-IN" smtClean="0"/>
              <a:pPr/>
              <a:t>12/02/16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8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6D2-B6A2-FD43-9219-3D4E95A1711E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3800"/>
          </a:xfrm>
        </p:spPr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600" dirty="0" err="1" smtClean="0">
                <a:solidFill>
                  <a:srgbClr val="00B0F0"/>
                </a:solidFill>
              </a:rPr>
              <a:t>Uncapacitated</a:t>
            </a:r>
            <a:r>
              <a:rPr lang="en-US" sz="3600" dirty="0" smtClean="0">
                <a:solidFill>
                  <a:srgbClr val="00B0F0"/>
                </a:solidFill>
              </a:rPr>
              <a:t>:</a:t>
            </a:r>
            <a:endParaRPr lang="en-US" sz="3300" dirty="0" smtClean="0">
              <a:solidFill>
                <a:srgbClr val="00B0F0"/>
              </a:solidFill>
            </a:endParaRPr>
          </a:p>
          <a:p>
            <a:pPr lvl="1"/>
            <a:r>
              <a:rPr lang="en-US" sz="2800" dirty="0" smtClean="0">
                <a:solidFill>
                  <a:srgbClr val="9900FF"/>
                </a:solidFill>
              </a:rPr>
              <a:t>First (</a:t>
            </a:r>
            <a:r>
              <a:rPr lang="en-US" sz="2800" dirty="0" err="1" smtClean="0">
                <a:solidFill>
                  <a:srgbClr val="9900FF"/>
                </a:solidFill>
              </a:rPr>
              <a:t>Shmoys-Tardos-Aardal</a:t>
            </a:r>
            <a:r>
              <a:rPr lang="en-US" sz="2800" dirty="0" smtClean="0">
                <a:solidFill>
                  <a:srgbClr val="9900FF"/>
                </a:solidFill>
              </a:rPr>
              <a:t>’ 97, 3.16) .</a:t>
            </a:r>
            <a:r>
              <a:rPr lang="en-US" sz="2800" dirty="0" smtClean="0">
                <a:solidFill>
                  <a:srgbClr val="9900FF"/>
                </a:solidFill>
              </a:rPr>
              <a:t>.</a:t>
            </a:r>
            <a:r>
              <a:rPr lang="en-US" sz="2800" dirty="0" smtClean="0">
                <a:solidFill>
                  <a:srgbClr val="FF0000"/>
                </a:solidFill>
              </a:rPr>
              <a:t>LP</a:t>
            </a:r>
            <a:r>
              <a:rPr lang="en-US" sz="2800" dirty="0" smtClean="0">
                <a:solidFill>
                  <a:srgbClr val="FF0000"/>
                </a:solidFill>
              </a:rPr>
              <a:t> Rounding.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err="1" smtClean="0">
                <a:solidFill>
                  <a:srgbClr val="9900FF"/>
                </a:solidFill>
              </a:rPr>
              <a:t>Korupolu</a:t>
            </a:r>
            <a:r>
              <a:rPr lang="en-US" sz="2800" dirty="0" smtClean="0">
                <a:solidFill>
                  <a:srgbClr val="9900FF"/>
                </a:solidFill>
              </a:rPr>
              <a:t>, </a:t>
            </a:r>
            <a:r>
              <a:rPr lang="en-US" sz="2800" dirty="0" err="1" smtClean="0">
                <a:solidFill>
                  <a:srgbClr val="9900FF"/>
                </a:solidFill>
              </a:rPr>
              <a:t>Plaxton</a:t>
            </a:r>
            <a:r>
              <a:rPr lang="en-US" sz="2800" dirty="0" smtClean="0">
                <a:solidFill>
                  <a:srgbClr val="9900FF"/>
                </a:solidFill>
              </a:rPr>
              <a:t> and </a:t>
            </a:r>
            <a:r>
              <a:rPr lang="en-US" sz="2800" dirty="0" err="1" smtClean="0">
                <a:solidFill>
                  <a:srgbClr val="9900FF"/>
                </a:solidFill>
              </a:rPr>
              <a:t>Rajaraman</a:t>
            </a:r>
            <a:r>
              <a:rPr lang="en-US" sz="2800" dirty="0" smtClean="0">
                <a:solidFill>
                  <a:srgbClr val="9900FF"/>
                </a:solidFill>
              </a:rPr>
              <a:t> …</a:t>
            </a:r>
            <a:r>
              <a:rPr lang="en-US" sz="2800" dirty="0" smtClean="0">
                <a:solidFill>
                  <a:srgbClr val="9900FF"/>
                </a:solidFill>
              </a:rPr>
              <a:t>.</a:t>
            </a:r>
            <a:r>
              <a:rPr lang="en-US" sz="2800" dirty="0">
                <a:solidFill>
                  <a:srgbClr val="FF0000"/>
                </a:solidFill>
              </a:rPr>
              <a:t>L</a:t>
            </a:r>
            <a:r>
              <a:rPr lang="en-US" sz="2800" dirty="0" smtClean="0">
                <a:solidFill>
                  <a:srgbClr val="FF0000"/>
                </a:solidFill>
              </a:rPr>
              <a:t>ocal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earch.</a:t>
            </a:r>
          </a:p>
          <a:p>
            <a:pPr lvl="1"/>
            <a:r>
              <a:rPr lang="en-US" sz="2800" dirty="0" smtClean="0">
                <a:solidFill>
                  <a:srgbClr val="9900FF"/>
                </a:solidFill>
              </a:rPr>
              <a:t>Jain and </a:t>
            </a:r>
            <a:r>
              <a:rPr lang="en-US" sz="2800" dirty="0" err="1" smtClean="0">
                <a:solidFill>
                  <a:srgbClr val="9900FF"/>
                </a:solidFill>
              </a:rPr>
              <a:t>Vazirani</a:t>
            </a:r>
            <a:r>
              <a:rPr lang="en-US" sz="2800" dirty="0" smtClean="0">
                <a:solidFill>
                  <a:srgbClr val="9900FF"/>
                </a:solidFill>
              </a:rPr>
              <a:t> </a:t>
            </a:r>
            <a:r>
              <a:rPr lang="en-US" sz="2800" dirty="0">
                <a:solidFill>
                  <a:srgbClr val="9900FF"/>
                </a:solidFill>
              </a:rPr>
              <a:t>…</a:t>
            </a:r>
            <a:r>
              <a:rPr lang="en-US" sz="2800" dirty="0" smtClean="0">
                <a:solidFill>
                  <a:srgbClr val="9900FF"/>
                </a:solidFill>
              </a:rPr>
              <a:t>.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 smtClean="0">
                <a:solidFill>
                  <a:srgbClr val="FF0000"/>
                </a:solidFill>
              </a:rPr>
              <a:t>rimal Dual.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>
                <a:solidFill>
                  <a:srgbClr val="9900FF"/>
                </a:solidFill>
              </a:rPr>
              <a:t>Current Best (Shi Li 2013, 1.488</a:t>
            </a:r>
            <a:r>
              <a:rPr lang="en-US" sz="2800" dirty="0" smtClean="0">
                <a:solidFill>
                  <a:srgbClr val="9900FF"/>
                </a:solidFill>
              </a:rPr>
              <a:t>)…</a:t>
            </a:r>
            <a:r>
              <a:rPr lang="en-US" sz="2800" dirty="0" smtClean="0">
                <a:solidFill>
                  <a:srgbClr val="FF0000"/>
                </a:solidFill>
              </a:rPr>
              <a:t>LP based.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>
                <a:solidFill>
                  <a:srgbClr val="9900FF"/>
                </a:solidFill>
              </a:rPr>
              <a:t>Lower Bound (</a:t>
            </a:r>
            <a:r>
              <a:rPr lang="en-US" sz="2800" dirty="0" err="1" smtClean="0">
                <a:solidFill>
                  <a:srgbClr val="9900FF"/>
                </a:solidFill>
              </a:rPr>
              <a:t>Guha</a:t>
            </a:r>
            <a:r>
              <a:rPr lang="en-US" sz="2800" dirty="0" smtClean="0">
                <a:solidFill>
                  <a:srgbClr val="9900FF"/>
                </a:solidFill>
              </a:rPr>
              <a:t> Khuller’99, 1.463</a:t>
            </a:r>
            <a:r>
              <a:rPr lang="en-US" sz="2800" dirty="0" smtClean="0">
                <a:solidFill>
                  <a:srgbClr val="9900FF"/>
                </a:solidFill>
              </a:rPr>
              <a:t>)…</a:t>
            </a:r>
            <a:r>
              <a:rPr lang="en-US" sz="2800" dirty="0" smtClean="0">
                <a:solidFill>
                  <a:srgbClr val="FF0000"/>
                </a:solidFill>
              </a:rPr>
              <a:t>Greedy.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SzPct val="80000"/>
              <a:buNone/>
            </a:pPr>
            <a:endParaRPr lang="en-US" sz="1900" dirty="0"/>
          </a:p>
          <a:p>
            <a:pPr>
              <a:buSzPct val="80000"/>
            </a:pPr>
            <a:endParaRPr lang="en-US" sz="23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1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0000"/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FFFF"/>
                </a:solidFill>
              </a:rPr>
              <a:t>Uniform capacitated facility location problem:</a:t>
            </a:r>
          </a:p>
          <a:p>
            <a:pPr>
              <a:buSzPct val="80000"/>
            </a:pPr>
            <a:r>
              <a:rPr lang="en-US" sz="2000" dirty="0" err="1" smtClean="0"/>
              <a:t>Korupolu</a:t>
            </a:r>
            <a:r>
              <a:rPr lang="en-US" sz="2000" dirty="0" smtClean="0"/>
              <a:t>, </a:t>
            </a:r>
            <a:r>
              <a:rPr lang="en-US" sz="2000" dirty="0" err="1" smtClean="0"/>
              <a:t>Plaxton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Rajaraman</a:t>
            </a:r>
            <a:r>
              <a:rPr lang="en-US" sz="2000" dirty="0" smtClean="0"/>
              <a:t>:(SODA 1998) </a:t>
            </a:r>
          </a:p>
          <a:p>
            <a:pPr lvl="1">
              <a:buSzPct val="80000"/>
            </a:pPr>
            <a:r>
              <a:rPr lang="en-US" sz="2000" dirty="0" smtClean="0"/>
              <a:t>First const-approx</a:t>
            </a:r>
            <a:r>
              <a:rPr lang="en-US" sz="2000" b="1" dirty="0" smtClean="0"/>
              <a:t>. (8+</a:t>
            </a:r>
            <a:r>
              <a:rPr lang="az-Cyrl-AZ" sz="2000" b="1" dirty="0" smtClean="0">
                <a:ea typeface="Cambria Math"/>
              </a:rPr>
              <a:t>є</a:t>
            </a:r>
            <a:r>
              <a:rPr lang="en-US" sz="2000" b="1" dirty="0" smtClean="0">
                <a:ea typeface="Cambria Math"/>
              </a:rPr>
              <a:t>) </a:t>
            </a:r>
            <a:r>
              <a:rPr lang="en-US" sz="2000" dirty="0" smtClean="0"/>
              <a:t>algorithm for the problem</a:t>
            </a:r>
          </a:p>
          <a:p>
            <a:pPr>
              <a:spcBef>
                <a:spcPct val="15000"/>
              </a:spcBef>
              <a:buSzPct val="80000"/>
            </a:pPr>
            <a:r>
              <a:rPr lang="en-US" sz="2000" dirty="0" err="1" smtClean="0"/>
              <a:t>Chudak</a:t>
            </a:r>
            <a:r>
              <a:rPr lang="en-US" sz="2000" dirty="0" smtClean="0"/>
              <a:t> &amp; Williamson: (</a:t>
            </a:r>
            <a:r>
              <a:rPr lang="en-US" sz="2000" dirty="0" err="1" smtClean="0"/>
              <a:t>Math.Program</a:t>
            </a:r>
            <a:r>
              <a:rPr lang="en-US" sz="2000" dirty="0" smtClean="0"/>
              <a:t>. 2005) </a:t>
            </a:r>
          </a:p>
          <a:p>
            <a:pPr lvl="1">
              <a:buSzPct val="80000"/>
            </a:pPr>
            <a:r>
              <a:rPr lang="en-US" sz="2000" dirty="0" smtClean="0"/>
              <a:t>Simplified and improved analysis</a:t>
            </a:r>
          </a:p>
          <a:p>
            <a:pPr lvl="1">
              <a:buSzPct val="80000"/>
            </a:pPr>
            <a:r>
              <a:rPr lang="en-US" sz="2000" dirty="0" smtClean="0">
                <a:solidFill>
                  <a:srgbClr val="FF0000"/>
                </a:solidFill>
              </a:rPr>
              <a:t>previous best (</a:t>
            </a:r>
            <a:r>
              <a:rPr lang="en-US" sz="2000" b="1" dirty="0" smtClean="0">
                <a:solidFill>
                  <a:srgbClr val="FF0000"/>
                </a:solidFill>
              </a:rPr>
              <a:t>5.83</a:t>
            </a:r>
            <a:r>
              <a:rPr lang="en-US" sz="2000" dirty="0" smtClean="0">
                <a:solidFill>
                  <a:srgbClr val="FF0000"/>
                </a:solidFill>
              </a:rPr>
              <a:t> factor)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Aggarwal</a:t>
            </a:r>
            <a:r>
              <a:rPr lang="en-US" sz="2000" dirty="0" smtClean="0">
                <a:solidFill>
                  <a:srgbClr val="0070C0"/>
                </a:solidFill>
              </a:rPr>
              <a:t>, Louis, </a:t>
            </a:r>
            <a:r>
              <a:rPr lang="en-US" sz="2000" dirty="0" err="1" smtClean="0">
                <a:solidFill>
                  <a:srgbClr val="0070C0"/>
                </a:solidFill>
              </a:rPr>
              <a:t>Bansal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Garg</a:t>
            </a:r>
            <a:r>
              <a:rPr lang="en-US" sz="2000" dirty="0" smtClean="0">
                <a:solidFill>
                  <a:srgbClr val="0070C0"/>
                </a:solidFill>
              </a:rPr>
              <a:t>, Gupta, Gupta, and Jain:(J. Math Program,2013)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3-factor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Current best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Analysis cannot be improved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8333499"/>
      </p:ext>
    </p:extLst>
  </p:cSld>
  <p:clrMapOvr>
    <a:masterClrMapping/>
  </p:clrMapOvr>
  <p:transition xmlns:p14="http://schemas.microsoft.com/office/powerpoint/2010/main" advTm="5014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6D2-B6A2-FD43-9219-3D4E95A1711E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3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SzPct val="80000"/>
            </a:pPr>
            <a:r>
              <a:rPr lang="en-US" sz="4500" dirty="0" smtClean="0">
                <a:solidFill>
                  <a:srgbClr val="00B0F0"/>
                </a:solidFill>
              </a:rPr>
              <a:t>Non-uniform capacities </a:t>
            </a:r>
            <a:r>
              <a:rPr lang="en-US" sz="4500" dirty="0">
                <a:solidFill>
                  <a:srgbClr val="00B0F0"/>
                </a:solidFill>
              </a:rPr>
              <a:t>(use Local Search</a:t>
            </a:r>
            <a:r>
              <a:rPr lang="en-US" sz="4500" dirty="0" smtClean="0">
                <a:solidFill>
                  <a:srgbClr val="00B0F0"/>
                </a:solidFill>
              </a:rPr>
              <a:t>):</a:t>
            </a:r>
            <a:endParaRPr lang="en-US" sz="4500" dirty="0">
              <a:solidFill>
                <a:srgbClr val="00B0F0"/>
              </a:solidFill>
            </a:endParaRPr>
          </a:p>
          <a:p>
            <a:pPr lvl="1">
              <a:spcBef>
                <a:spcPct val="50000"/>
              </a:spcBef>
              <a:buSzPct val="80000"/>
            </a:pPr>
            <a:r>
              <a:rPr lang="en-US" sz="3800" dirty="0">
                <a:solidFill>
                  <a:srgbClr val="9900FF"/>
                </a:solidFill>
              </a:rPr>
              <a:t>Pal, </a:t>
            </a:r>
            <a:r>
              <a:rPr lang="en-US" sz="3800" dirty="0" err="1">
                <a:solidFill>
                  <a:srgbClr val="9900FF"/>
                </a:solidFill>
              </a:rPr>
              <a:t>Tardos</a:t>
            </a:r>
            <a:r>
              <a:rPr lang="en-US" sz="3800" dirty="0">
                <a:solidFill>
                  <a:srgbClr val="9900FF"/>
                </a:solidFill>
              </a:rPr>
              <a:t> &amp; Wexler:(FOCS 2001</a:t>
            </a:r>
            <a:r>
              <a:rPr lang="en-US" sz="3800" dirty="0" smtClean="0">
                <a:solidFill>
                  <a:srgbClr val="9900FF"/>
                </a:solidFill>
              </a:rPr>
              <a:t>): First </a:t>
            </a:r>
            <a:r>
              <a:rPr lang="en-US" sz="3800" dirty="0" err="1">
                <a:solidFill>
                  <a:srgbClr val="9900FF"/>
                </a:solidFill>
              </a:rPr>
              <a:t>const-</a:t>
            </a:r>
            <a:r>
              <a:rPr lang="en-US" sz="3800" dirty="0" err="1" smtClean="0">
                <a:solidFill>
                  <a:srgbClr val="9900FF"/>
                </a:solidFill>
              </a:rPr>
              <a:t>approx</a:t>
            </a:r>
            <a:r>
              <a:rPr lang="en-US" sz="3800" dirty="0" smtClean="0">
                <a:solidFill>
                  <a:srgbClr val="9900FF"/>
                </a:solidFill>
              </a:rPr>
              <a:t> (</a:t>
            </a:r>
            <a:r>
              <a:rPr lang="en-US" sz="3800" b="1" dirty="0">
                <a:solidFill>
                  <a:srgbClr val="9900FF"/>
                </a:solidFill>
              </a:rPr>
              <a:t>8.53</a:t>
            </a:r>
            <a:r>
              <a:rPr lang="en-US" sz="3800" dirty="0">
                <a:solidFill>
                  <a:srgbClr val="9900FF"/>
                </a:solidFill>
              </a:rPr>
              <a:t>) </a:t>
            </a:r>
            <a:r>
              <a:rPr lang="en-US" sz="3800" dirty="0" smtClean="0">
                <a:solidFill>
                  <a:srgbClr val="9900FF"/>
                </a:solidFill>
              </a:rPr>
              <a:t>algorithm</a:t>
            </a:r>
            <a:endParaRPr lang="en-US" sz="3800" dirty="0">
              <a:solidFill>
                <a:srgbClr val="9900FF"/>
              </a:solidFill>
            </a:endParaRPr>
          </a:p>
          <a:p>
            <a:pPr lvl="1">
              <a:buSzPct val="80000"/>
            </a:pPr>
            <a:r>
              <a:rPr lang="en-US" sz="3800" dirty="0" err="1">
                <a:solidFill>
                  <a:srgbClr val="9900FF"/>
                </a:solidFill>
              </a:rPr>
              <a:t>Mahdian</a:t>
            </a:r>
            <a:r>
              <a:rPr lang="en-US" sz="3800" dirty="0">
                <a:solidFill>
                  <a:srgbClr val="9900FF"/>
                </a:solidFill>
              </a:rPr>
              <a:t> &amp; Pal: ( ESA 2003</a:t>
            </a:r>
            <a:r>
              <a:rPr lang="en-US" sz="3800" dirty="0" smtClean="0">
                <a:solidFill>
                  <a:srgbClr val="9900FF"/>
                </a:solidFill>
              </a:rPr>
              <a:t>): </a:t>
            </a:r>
            <a:r>
              <a:rPr lang="en-US" sz="3800" b="1" dirty="0" smtClean="0">
                <a:solidFill>
                  <a:srgbClr val="9900FF"/>
                </a:solidFill>
              </a:rPr>
              <a:t>7.88</a:t>
            </a:r>
            <a:r>
              <a:rPr lang="en-US" sz="3800" dirty="0" smtClean="0">
                <a:solidFill>
                  <a:srgbClr val="9900FF"/>
                </a:solidFill>
              </a:rPr>
              <a:t> factor</a:t>
            </a:r>
            <a:endParaRPr lang="en-US" sz="3800" dirty="0">
              <a:solidFill>
                <a:srgbClr val="9900FF"/>
              </a:solidFill>
            </a:endParaRPr>
          </a:p>
          <a:p>
            <a:pPr lvl="1">
              <a:buSzPct val="80000"/>
            </a:pPr>
            <a:r>
              <a:rPr lang="en-US" sz="3800" dirty="0" smtClean="0">
                <a:solidFill>
                  <a:srgbClr val="9900FF"/>
                </a:solidFill>
              </a:rPr>
              <a:t>Zhang</a:t>
            </a:r>
            <a:r>
              <a:rPr lang="en-US" sz="3800" dirty="0">
                <a:solidFill>
                  <a:srgbClr val="9900FF"/>
                </a:solidFill>
              </a:rPr>
              <a:t>, Chen  &amp; Ye (Math. </a:t>
            </a:r>
            <a:r>
              <a:rPr lang="en-US" sz="3800" dirty="0" err="1">
                <a:solidFill>
                  <a:srgbClr val="9900FF"/>
                </a:solidFill>
              </a:rPr>
              <a:t>Oper</a:t>
            </a:r>
            <a:r>
              <a:rPr lang="en-US" sz="3800" dirty="0">
                <a:solidFill>
                  <a:srgbClr val="9900FF"/>
                </a:solidFill>
              </a:rPr>
              <a:t>. Res. 2005</a:t>
            </a:r>
            <a:r>
              <a:rPr lang="en-US" sz="3800" dirty="0" smtClean="0">
                <a:solidFill>
                  <a:srgbClr val="9900FF"/>
                </a:solidFill>
              </a:rPr>
              <a:t>):</a:t>
            </a:r>
            <a:r>
              <a:rPr lang="en-US" sz="3800" dirty="0">
                <a:solidFill>
                  <a:srgbClr val="9900FF"/>
                </a:solidFill>
              </a:rPr>
              <a:t> </a:t>
            </a:r>
            <a:r>
              <a:rPr lang="en-US" sz="3800" b="1" dirty="0" smtClean="0">
                <a:solidFill>
                  <a:srgbClr val="9900FF"/>
                </a:solidFill>
              </a:rPr>
              <a:t>5.83</a:t>
            </a:r>
            <a:r>
              <a:rPr lang="en-US" sz="3800" dirty="0" smtClean="0">
                <a:solidFill>
                  <a:srgbClr val="9900FF"/>
                </a:solidFill>
              </a:rPr>
              <a:t> factor</a:t>
            </a:r>
            <a:endParaRPr lang="en-US" sz="3800" dirty="0">
              <a:solidFill>
                <a:srgbClr val="9900FF"/>
              </a:solidFill>
            </a:endParaRPr>
          </a:p>
          <a:p>
            <a:pPr lvl="1">
              <a:buSzPct val="80000"/>
            </a:pPr>
            <a:r>
              <a:rPr lang="en-US" sz="3800" dirty="0" err="1">
                <a:solidFill>
                  <a:srgbClr val="9900FF"/>
                </a:solidFill>
              </a:rPr>
              <a:t>Bansal</a:t>
            </a:r>
            <a:r>
              <a:rPr lang="en-US" sz="3800" dirty="0">
                <a:solidFill>
                  <a:srgbClr val="9900FF"/>
                </a:solidFill>
              </a:rPr>
              <a:t>, </a:t>
            </a:r>
            <a:r>
              <a:rPr lang="en-US" sz="3800" dirty="0" err="1">
                <a:solidFill>
                  <a:srgbClr val="9900FF"/>
                </a:solidFill>
              </a:rPr>
              <a:t>Garg</a:t>
            </a:r>
            <a:r>
              <a:rPr lang="en-US" sz="3800" dirty="0">
                <a:solidFill>
                  <a:srgbClr val="9900FF"/>
                </a:solidFill>
              </a:rPr>
              <a:t>, and Gupta (ESA 2012</a:t>
            </a:r>
            <a:r>
              <a:rPr lang="en-US" sz="3800" dirty="0" smtClean="0">
                <a:solidFill>
                  <a:srgbClr val="9900FF"/>
                </a:solidFill>
              </a:rPr>
              <a:t>): 5</a:t>
            </a:r>
            <a:r>
              <a:rPr lang="en-US" sz="3800" dirty="0">
                <a:solidFill>
                  <a:srgbClr val="9900FF"/>
                </a:solidFill>
              </a:rPr>
              <a:t>-</a:t>
            </a:r>
            <a:r>
              <a:rPr lang="en-US" sz="3800" dirty="0" smtClean="0">
                <a:solidFill>
                  <a:srgbClr val="9900FF"/>
                </a:solidFill>
              </a:rPr>
              <a:t>factor, Current best, tight</a:t>
            </a:r>
          </a:p>
          <a:p>
            <a:pPr lvl="1">
              <a:buSzPct val="80000"/>
            </a:pPr>
            <a:r>
              <a:rPr lang="en-US" sz="3800" dirty="0">
                <a:solidFill>
                  <a:srgbClr val="9900FF"/>
                </a:solidFill>
              </a:rPr>
              <a:t>An,  Singh &amp; </a:t>
            </a:r>
            <a:r>
              <a:rPr lang="en-US" sz="3800" dirty="0" err="1">
                <a:solidFill>
                  <a:srgbClr val="9900FF"/>
                </a:solidFill>
              </a:rPr>
              <a:t>Svensson</a:t>
            </a:r>
            <a:r>
              <a:rPr lang="en-US" sz="3800" dirty="0">
                <a:solidFill>
                  <a:srgbClr val="9900FF"/>
                </a:solidFill>
              </a:rPr>
              <a:t> </a:t>
            </a:r>
            <a:r>
              <a:rPr lang="en-US" sz="3800" dirty="0" smtClean="0">
                <a:solidFill>
                  <a:srgbClr val="9900FF"/>
                </a:solidFill>
              </a:rPr>
              <a:t>(FOCS </a:t>
            </a:r>
            <a:r>
              <a:rPr lang="en-US" sz="3800" dirty="0">
                <a:solidFill>
                  <a:srgbClr val="9900FF"/>
                </a:solidFill>
              </a:rPr>
              <a:t>2014</a:t>
            </a:r>
            <a:r>
              <a:rPr lang="en-US" sz="3800" dirty="0" smtClean="0">
                <a:solidFill>
                  <a:srgbClr val="9900FF"/>
                </a:solidFill>
              </a:rPr>
              <a:t>): First </a:t>
            </a:r>
            <a:r>
              <a:rPr lang="en-US" sz="3800" dirty="0">
                <a:solidFill>
                  <a:srgbClr val="9900FF"/>
                </a:solidFill>
              </a:rPr>
              <a:t>constant factor LP-Based Algorithm</a:t>
            </a:r>
          </a:p>
          <a:p>
            <a:pPr lvl="1">
              <a:buSzPct val="80000"/>
            </a:pPr>
            <a:endParaRPr lang="en-US" sz="4000" dirty="0" smtClean="0">
              <a:solidFill>
                <a:srgbClr val="0070C0"/>
              </a:solidFill>
            </a:endParaRPr>
          </a:p>
          <a:p>
            <a:pPr>
              <a:buSzPct val="80000"/>
            </a:pPr>
            <a:endParaRPr lang="en-US" sz="1900" dirty="0"/>
          </a:p>
          <a:p>
            <a:pPr>
              <a:buSzPct val="80000"/>
            </a:pPr>
            <a:endParaRPr lang="en-US" sz="23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1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152400" y="152400"/>
            <a:ext cx="8839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Facility Location Problem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6513" y="798731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82271" y="1132277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F: Set of Facilities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09291" y="1366471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16438" y="3390181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02967" y="1199694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602967" y="4738778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09291" y="3548333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179403" y="1465823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: facility opening costs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88517" y="1961695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: 200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93713" y="5355740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: 280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25333" y="1782787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: 500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00060" y="4136487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: 750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04256" y="3968153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: 700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67909" y="1807995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C: clients</a:t>
            </a:r>
          </a:p>
        </p:txBody>
      </p:sp>
      <p:sp>
        <p:nvSpPr>
          <p:cNvPr id="57" name="Oval 56"/>
          <p:cNvSpPr/>
          <p:nvPr/>
        </p:nvSpPr>
        <p:spPr>
          <a:xfrm>
            <a:off x="2750377" y="3377253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67132" y="2544792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426237" y="5013581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899162" y="2373712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628082" y="3035094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237139" y="1168063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141321" y="4307566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57" idx="1"/>
            <a:endCxn id="43" idx="3"/>
          </p:cNvCxnSpPr>
          <p:nvPr/>
        </p:nvCxnSpPr>
        <p:spPr>
          <a:xfrm rot="16200000" flipV="1">
            <a:off x="1353209" y="1980085"/>
            <a:ext cx="1741713" cy="11528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7" idx="7"/>
            <a:endCxn id="45" idx="1"/>
          </p:cNvCxnSpPr>
          <p:nvPr/>
        </p:nvCxnSpPr>
        <p:spPr>
          <a:xfrm rot="5400000" flipH="1" flipV="1">
            <a:off x="2368452" y="2192847"/>
            <a:ext cx="1908490" cy="5605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7" idx="2"/>
            <a:endCxn id="47" idx="3"/>
          </p:cNvCxnSpPr>
          <p:nvPr/>
        </p:nvCxnSpPr>
        <p:spPr>
          <a:xfrm rot="10800000" flipV="1">
            <a:off x="1647645" y="3548332"/>
            <a:ext cx="1102732" cy="3191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6" idx="0"/>
            <a:endCxn id="57" idx="5"/>
          </p:cNvCxnSpPr>
          <p:nvPr/>
        </p:nvCxnSpPr>
        <p:spPr>
          <a:xfrm rot="16200000" flipV="1">
            <a:off x="2947549" y="3764183"/>
            <a:ext cx="1069474" cy="8797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57" idx="6"/>
            <a:endCxn id="44" idx="1"/>
          </p:cNvCxnSpPr>
          <p:nvPr/>
        </p:nvCxnSpPr>
        <p:spPr>
          <a:xfrm>
            <a:off x="3092536" y="3548333"/>
            <a:ext cx="2623902" cy="161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59" idx="6"/>
          </p:cNvCxnSpPr>
          <p:nvPr/>
        </p:nvCxnSpPr>
        <p:spPr>
          <a:xfrm rot="10800000">
            <a:off x="1768397" y="5184661"/>
            <a:ext cx="577989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9" idx="0"/>
          </p:cNvCxnSpPr>
          <p:nvPr/>
        </p:nvCxnSpPr>
        <p:spPr>
          <a:xfrm rot="16200000" flipV="1">
            <a:off x="1280965" y="4697228"/>
            <a:ext cx="363856" cy="2688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59" idx="7"/>
          </p:cNvCxnSpPr>
          <p:nvPr/>
        </p:nvCxnSpPr>
        <p:spPr>
          <a:xfrm rot="5400000">
            <a:off x="1714607" y="4742461"/>
            <a:ext cx="324909" cy="317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863364" y="2398867"/>
            <a:ext cx="171081" cy="1207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58" idx="7"/>
          </p:cNvCxnSpPr>
          <p:nvPr/>
        </p:nvCxnSpPr>
        <p:spPr>
          <a:xfrm rot="10800000" flipV="1">
            <a:off x="959184" y="2544794"/>
            <a:ext cx="369283" cy="501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1009291" y="2715872"/>
            <a:ext cx="638354" cy="319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65" idx="2"/>
          </p:cNvCxnSpPr>
          <p:nvPr/>
        </p:nvCxnSpPr>
        <p:spPr>
          <a:xfrm flipV="1">
            <a:off x="2035835" y="1339143"/>
            <a:ext cx="201304" cy="1624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65" idx="4"/>
          </p:cNvCxnSpPr>
          <p:nvPr/>
        </p:nvCxnSpPr>
        <p:spPr>
          <a:xfrm rot="16200000" flipH="1">
            <a:off x="2244305" y="1674135"/>
            <a:ext cx="327828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65" idx="6"/>
          </p:cNvCxnSpPr>
          <p:nvPr/>
        </p:nvCxnSpPr>
        <p:spPr>
          <a:xfrm>
            <a:off x="2579298" y="1339143"/>
            <a:ext cx="221188" cy="1797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66" idx="7"/>
          </p:cNvCxnSpPr>
          <p:nvPr/>
        </p:nvCxnSpPr>
        <p:spPr>
          <a:xfrm rot="5400000" flipH="1" flipV="1">
            <a:off x="5273733" y="4027149"/>
            <a:ext cx="490164" cy="1708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60" idx="0"/>
          </p:cNvCxnSpPr>
          <p:nvPr/>
        </p:nvCxnSpPr>
        <p:spPr>
          <a:xfrm rot="5400000" flipH="1" flipV="1">
            <a:off x="3885799" y="2189269"/>
            <a:ext cx="36888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60" idx="6"/>
          </p:cNvCxnSpPr>
          <p:nvPr/>
        </p:nvCxnSpPr>
        <p:spPr>
          <a:xfrm>
            <a:off x="4241321" y="2544792"/>
            <a:ext cx="38676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60" idx="2"/>
          </p:cNvCxnSpPr>
          <p:nvPr/>
        </p:nvCxnSpPr>
        <p:spPr>
          <a:xfrm rot="10800000" flipV="1">
            <a:off x="3602968" y="2544792"/>
            <a:ext cx="296195" cy="171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61" idx="0"/>
          </p:cNvCxnSpPr>
          <p:nvPr/>
        </p:nvCxnSpPr>
        <p:spPr>
          <a:xfrm rot="16200000" flipV="1">
            <a:off x="4554012" y="2789944"/>
            <a:ext cx="319221" cy="171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61" idx="5"/>
          </p:cNvCxnSpPr>
          <p:nvPr/>
        </p:nvCxnSpPr>
        <p:spPr>
          <a:xfrm rot="16200000" flipH="1">
            <a:off x="4989156" y="3258121"/>
            <a:ext cx="221187" cy="359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61" idx="2"/>
          </p:cNvCxnSpPr>
          <p:nvPr/>
        </p:nvCxnSpPr>
        <p:spPr>
          <a:xfrm flipV="1">
            <a:off x="4241321" y="3206174"/>
            <a:ext cx="386761" cy="1710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6185161" y="2145917"/>
            <a:ext cx="267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: distance of facility I from client j.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182293" y="2677861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d</a:t>
            </a:r>
            <a:r>
              <a:rPr lang="en-US" baseline="-25000" dirty="0" err="1" smtClean="0">
                <a:solidFill>
                  <a:srgbClr val="FF00FF"/>
                </a:solidFill>
              </a:rPr>
              <a:t>j</a:t>
            </a:r>
            <a:r>
              <a:rPr lang="en-US" dirty="0" smtClean="0">
                <a:solidFill>
                  <a:srgbClr val="FF00FF"/>
                </a:solidFill>
              </a:rPr>
              <a:t>: demand of client j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263017" y="2506623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75</a:t>
            </a:r>
            <a:endParaRPr lang="en-US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3148627" y="2676275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65</a:t>
            </a:r>
            <a:endParaRPr lang="en-US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208393" y="3323225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</a:t>
            </a:r>
            <a:endParaRPr lang="en-US" sz="1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525333" y="3997987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645899" y="3327143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90</a:t>
            </a:r>
            <a:endParaRPr lang="en-US" sz="1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67131" y="2594900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10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393771" y="5037535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15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724282" y="3409831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18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49839" y="1181480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5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875321" y="2390628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20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612868" y="3059048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12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162079" y="4324189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8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93298" y="5725072"/>
            <a:ext cx="619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 Minimize (facility opening cost + service cost)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6892506" y="3548331"/>
            <a:ext cx="149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6719977" y="3864625"/>
            <a:ext cx="2018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Set of opened facilities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760239" y="4413821"/>
            <a:ext cx="20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00FF"/>
                </a:solidFill>
              </a:rPr>
              <a:t>Client Assignment</a:t>
            </a:r>
            <a:endParaRPr lang="en-US" dirty="0">
              <a:solidFill>
                <a:srgbClr val="9900FF"/>
              </a:solidFill>
            </a:endParaRPr>
          </a:p>
        </p:txBody>
      </p:sp>
      <p:cxnSp>
        <p:nvCxnSpPr>
          <p:cNvPr id="180" name="Straight Connector 179"/>
          <p:cNvCxnSpPr>
            <a:stCxn id="46" idx="0"/>
          </p:cNvCxnSpPr>
          <p:nvPr/>
        </p:nvCxnSpPr>
        <p:spPr>
          <a:xfrm rot="16200000" flipV="1">
            <a:off x="2947549" y="3764183"/>
            <a:ext cx="1069474" cy="879716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endCxn id="59" idx="6"/>
          </p:cNvCxnSpPr>
          <p:nvPr/>
        </p:nvCxnSpPr>
        <p:spPr>
          <a:xfrm rot="10800000" flipV="1">
            <a:off x="1768396" y="5063689"/>
            <a:ext cx="1804576" cy="120972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43" idx="2"/>
            <a:endCxn id="167" idx="0"/>
          </p:cNvCxnSpPr>
          <p:nvPr/>
        </p:nvCxnSpPr>
        <p:spPr>
          <a:xfrm rot="5400000">
            <a:off x="808849" y="2075280"/>
            <a:ext cx="590075" cy="449164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1" idx="1"/>
            <a:endCxn id="43" idx="3"/>
          </p:cNvCxnSpPr>
          <p:nvPr/>
        </p:nvCxnSpPr>
        <p:spPr>
          <a:xfrm rot="10800000" flipV="1">
            <a:off x="1647645" y="1319980"/>
            <a:ext cx="602194" cy="365668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43" idx="3"/>
            <a:endCxn id="172" idx="1"/>
          </p:cNvCxnSpPr>
          <p:nvPr/>
        </p:nvCxnSpPr>
        <p:spPr>
          <a:xfrm>
            <a:off x="1647645" y="1685648"/>
            <a:ext cx="2227676" cy="843480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46" idx="0"/>
            <a:endCxn id="61" idx="3"/>
          </p:cNvCxnSpPr>
          <p:nvPr/>
        </p:nvCxnSpPr>
        <p:spPr>
          <a:xfrm rot="5400000" flipH="1" flipV="1">
            <a:off x="3594351" y="3654939"/>
            <a:ext cx="1411633" cy="756046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4" idx="1"/>
          </p:cNvCxnSpPr>
          <p:nvPr/>
        </p:nvCxnSpPr>
        <p:spPr>
          <a:xfrm rot="10800000" flipV="1">
            <a:off x="4241321" y="4462689"/>
            <a:ext cx="920758" cy="601000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491706" y="6094404"/>
            <a:ext cx="771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Problem is known to be NP Hard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6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3" grpId="0" animBg="1"/>
      <p:bldP spid="44" grpId="0" animBg="1"/>
      <p:bldP spid="45" grpId="0" animBg="1"/>
      <p:bldP spid="46" grpId="0" animBg="1"/>
      <p:bldP spid="47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6" grpId="0" animBg="1"/>
      <p:bldP spid="160" grpId="0"/>
      <p:bldP spid="161" grpId="0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67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7" grpId="0"/>
      <p:bldP spid="178" grpId="0"/>
      <p:bldP spid="179" grpId="0"/>
      <p:bldP spid="2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152400" y="66140"/>
            <a:ext cx="8839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3"/>
                </a:solidFill>
              </a:rPr>
              <a:t>Capacitated Facility Location Problem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6513" y="798731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82271" y="1132277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F: Set of Facilities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09291" y="1366471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16438" y="3390181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02967" y="1199694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602967" y="4738778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09291" y="3548333"/>
            <a:ext cx="638354" cy="6383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179403" y="1465823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: facility opening costs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88517" y="1961695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: 200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93713" y="5355740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: 280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25333" y="1782787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: 500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00060" y="4136487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: 750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04256" y="3968153"/>
            <a:ext cx="879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: 700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67909" y="1807995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C: clients</a:t>
            </a:r>
          </a:p>
        </p:txBody>
      </p:sp>
      <p:sp>
        <p:nvSpPr>
          <p:cNvPr id="57" name="Oval 56"/>
          <p:cNvSpPr/>
          <p:nvPr/>
        </p:nvSpPr>
        <p:spPr>
          <a:xfrm>
            <a:off x="2750377" y="3377253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67132" y="2544792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426237" y="5013581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899162" y="2373712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628082" y="3035094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237139" y="1168063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141321" y="4307566"/>
            <a:ext cx="342159" cy="34215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57" idx="1"/>
            <a:endCxn id="43" idx="3"/>
          </p:cNvCxnSpPr>
          <p:nvPr/>
        </p:nvCxnSpPr>
        <p:spPr>
          <a:xfrm rot="16200000" flipV="1">
            <a:off x="1353209" y="1980085"/>
            <a:ext cx="1741713" cy="11528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7" idx="7"/>
            <a:endCxn id="45" idx="1"/>
          </p:cNvCxnSpPr>
          <p:nvPr/>
        </p:nvCxnSpPr>
        <p:spPr>
          <a:xfrm rot="5400000" flipH="1" flipV="1">
            <a:off x="2368452" y="2192847"/>
            <a:ext cx="1908490" cy="5605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7" idx="2"/>
            <a:endCxn id="47" idx="3"/>
          </p:cNvCxnSpPr>
          <p:nvPr/>
        </p:nvCxnSpPr>
        <p:spPr>
          <a:xfrm rot="10800000" flipV="1">
            <a:off x="1647645" y="3548332"/>
            <a:ext cx="1102732" cy="3191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6" idx="0"/>
            <a:endCxn id="57" idx="5"/>
          </p:cNvCxnSpPr>
          <p:nvPr/>
        </p:nvCxnSpPr>
        <p:spPr>
          <a:xfrm rot="16200000" flipV="1">
            <a:off x="2947549" y="3764183"/>
            <a:ext cx="1069474" cy="8797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57" idx="6"/>
            <a:endCxn id="44" idx="1"/>
          </p:cNvCxnSpPr>
          <p:nvPr/>
        </p:nvCxnSpPr>
        <p:spPr>
          <a:xfrm>
            <a:off x="3092536" y="3548333"/>
            <a:ext cx="2623902" cy="161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59" idx="6"/>
          </p:cNvCxnSpPr>
          <p:nvPr/>
        </p:nvCxnSpPr>
        <p:spPr>
          <a:xfrm rot="10800000">
            <a:off x="1768397" y="5184661"/>
            <a:ext cx="577989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9" idx="0"/>
          </p:cNvCxnSpPr>
          <p:nvPr/>
        </p:nvCxnSpPr>
        <p:spPr>
          <a:xfrm rot="16200000" flipV="1">
            <a:off x="1280965" y="4697228"/>
            <a:ext cx="363856" cy="2688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59" idx="7"/>
          </p:cNvCxnSpPr>
          <p:nvPr/>
        </p:nvCxnSpPr>
        <p:spPr>
          <a:xfrm rot="5400000">
            <a:off x="1714607" y="4742461"/>
            <a:ext cx="324909" cy="317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863364" y="2398867"/>
            <a:ext cx="171081" cy="1207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58" idx="7"/>
          </p:cNvCxnSpPr>
          <p:nvPr/>
        </p:nvCxnSpPr>
        <p:spPr>
          <a:xfrm rot="10800000" flipV="1">
            <a:off x="959184" y="2544794"/>
            <a:ext cx="369283" cy="501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1009291" y="2715872"/>
            <a:ext cx="638354" cy="319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65" idx="2"/>
          </p:cNvCxnSpPr>
          <p:nvPr/>
        </p:nvCxnSpPr>
        <p:spPr>
          <a:xfrm flipV="1">
            <a:off x="2035835" y="1339143"/>
            <a:ext cx="201304" cy="1624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65" idx="4"/>
          </p:cNvCxnSpPr>
          <p:nvPr/>
        </p:nvCxnSpPr>
        <p:spPr>
          <a:xfrm rot="16200000" flipH="1">
            <a:off x="2244305" y="1674135"/>
            <a:ext cx="327828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65" idx="6"/>
          </p:cNvCxnSpPr>
          <p:nvPr/>
        </p:nvCxnSpPr>
        <p:spPr>
          <a:xfrm>
            <a:off x="2579298" y="1339143"/>
            <a:ext cx="221188" cy="1797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66" idx="7"/>
          </p:cNvCxnSpPr>
          <p:nvPr/>
        </p:nvCxnSpPr>
        <p:spPr>
          <a:xfrm rot="5400000" flipH="1" flipV="1">
            <a:off x="5273733" y="4027149"/>
            <a:ext cx="490164" cy="1708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60" idx="0"/>
          </p:cNvCxnSpPr>
          <p:nvPr/>
        </p:nvCxnSpPr>
        <p:spPr>
          <a:xfrm rot="5400000" flipH="1" flipV="1">
            <a:off x="3885799" y="2189269"/>
            <a:ext cx="36888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60" idx="6"/>
          </p:cNvCxnSpPr>
          <p:nvPr/>
        </p:nvCxnSpPr>
        <p:spPr>
          <a:xfrm>
            <a:off x="4241321" y="2544792"/>
            <a:ext cx="38676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60" idx="2"/>
          </p:cNvCxnSpPr>
          <p:nvPr/>
        </p:nvCxnSpPr>
        <p:spPr>
          <a:xfrm rot="10800000" flipV="1">
            <a:off x="3602968" y="2544792"/>
            <a:ext cx="296195" cy="171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61" idx="0"/>
          </p:cNvCxnSpPr>
          <p:nvPr/>
        </p:nvCxnSpPr>
        <p:spPr>
          <a:xfrm rot="16200000" flipV="1">
            <a:off x="4554012" y="2789944"/>
            <a:ext cx="319221" cy="171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61" idx="5"/>
          </p:cNvCxnSpPr>
          <p:nvPr/>
        </p:nvCxnSpPr>
        <p:spPr>
          <a:xfrm rot="16200000" flipH="1">
            <a:off x="4989156" y="3258121"/>
            <a:ext cx="221187" cy="359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61" idx="2"/>
          </p:cNvCxnSpPr>
          <p:nvPr/>
        </p:nvCxnSpPr>
        <p:spPr>
          <a:xfrm flipV="1">
            <a:off x="4241321" y="3206174"/>
            <a:ext cx="386761" cy="1710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6185161" y="2145917"/>
            <a:ext cx="267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: distance of facility I from client j.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182293" y="2677861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d</a:t>
            </a:r>
            <a:r>
              <a:rPr lang="en-US" baseline="-25000" dirty="0" err="1" smtClean="0">
                <a:solidFill>
                  <a:srgbClr val="FF00FF"/>
                </a:solidFill>
              </a:rPr>
              <a:t>j</a:t>
            </a:r>
            <a:r>
              <a:rPr lang="en-US" dirty="0" smtClean="0">
                <a:solidFill>
                  <a:srgbClr val="FF00FF"/>
                </a:solidFill>
              </a:rPr>
              <a:t>: demand of client j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263017" y="2506623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75</a:t>
            </a:r>
            <a:endParaRPr lang="en-US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3148627" y="2676275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65</a:t>
            </a:r>
            <a:endParaRPr lang="en-US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208393" y="3323225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</a:t>
            </a:r>
            <a:endParaRPr lang="en-US" sz="1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525333" y="3997987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645899" y="3327143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90</a:t>
            </a:r>
            <a:endParaRPr lang="en-US" sz="1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67131" y="2594900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10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393771" y="5037535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15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724282" y="3409831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18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49839" y="1181480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5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875321" y="2390628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20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612868" y="3059048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12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162079" y="4324189"/>
            <a:ext cx="42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8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93298" y="5828584"/>
            <a:ext cx="857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 Minimize (facility opening cost + service cost)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6892506" y="3548331"/>
            <a:ext cx="149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6719977" y="3864625"/>
            <a:ext cx="2018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Set of opened facilities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760239" y="4413821"/>
            <a:ext cx="20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00FF"/>
                </a:solidFill>
              </a:rPr>
              <a:t>Client Assignment</a:t>
            </a:r>
            <a:endParaRPr lang="en-US" dirty="0">
              <a:solidFill>
                <a:srgbClr val="9900FF"/>
              </a:solidFill>
            </a:endParaRPr>
          </a:p>
        </p:txBody>
      </p:sp>
      <p:cxnSp>
        <p:nvCxnSpPr>
          <p:cNvPr id="180" name="Straight Connector 179"/>
          <p:cNvCxnSpPr>
            <a:stCxn id="46" idx="0"/>
          </p:cNvCxnSpPr>
          <p:nvPr/>
        </p:nvCxnSpPr>
        <p:spPr>
          <a:xfrm rot="16200000" flipV="1">
            <a:off x="2947549" y="3764183"/>
            <a:ext cx="1069474" cy="879716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endCxn id="59" idx="6"/>
          </p:cNvCxnSpPr>
          <p:nvPr/>
        </p:nvCxnSpPr>
        <p:spPr>
          <a:xfrm rot="10800000" flipV="1">
            <a:off x="1768396" y="5063689"/>
            <a:ext cx="1804576" cy="120972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43" idx="2"/>
            <a:endCxn id="167" idx="0"/>
          </p:cNvCxnSpPr>
          <p:nvPr/>
        </p:nvCxnSpPr>
        <p:spPr>
          <a:xfrm rot="5400000">
            <a:off x="808849" y="2075280"/>
            <a:ext cx="590075" cy="449164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1" idx="1"/>
            <a:endCxn id="43" idx="3"/>
          </p:cNvCxnSpPr>
          <p:nvPr/>
        </p:nvCxnSpPr>
        <p:spPr>
          <a:xfrm rot="10800000" flipV="1">
            <a:off x="1647645" y="1319980"/>
            <a:ext cx="602194" cy="365668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45" idx="2"/>
            <a:endCxn id="172" idx="0"/>
          </p:cNvCxnSpPr>
          <p:nvPr/>
        </p:nvCxnSpPr>
        <p:spPr>
          <a:xfrm rot="16200000" flipH="1">
            <a:off x="3728529" y="2031663"/>
            <a:ext cx="552580" cy="165350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46" idx="0"/>
            <a:endCxn id="61" idx="3"/>
          </p:cNvCxnSpPr>
          <p:nvPr/>
        </p:nvCxnSpPr>
        <p:spPr>
          <a:xfrm rot="5400000" flipH="1" flipV="1">
            <a:off x="3594351" y="3654939"/>
            <a:ext cx="1411633" cy="756046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4" idx="1"/>
          </p:cNvCxnSpPr>
          <p:nvPr/>
        </p:nvCxnSpPr>
        <p:spPr>
          <a:xfrm rot="10800000" flipV="1">
            <a:off x="4241321" y="4462689"/>
            <a:ext cx="920758" cy="601000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196677" y="3002780"/>
            <a:ext cx="267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: capacity of facility 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548343" y="1331367"/>
            <a:ext cx="8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: 30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0136" y="3548331"/>
            <a:ext cx="8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5</a:t>
            </a:r>
            <a:r>
              <a:rPr lang="en-US" dirty="0" smtClean="0"/>
              <a:t>: 10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519591" y="4879024"/>
            <a:ext cx="8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4</a:t>
            </a:r>
            <a:r>
              <a:rPr lang="en-US" dirty="0" smtClean="0"/>
              <a:t>: 45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28778" y="3682844"/>
            <a:ext cx="8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: 30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00060" y="1458479"/>
            <a:ext cx="8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: 16 </a:t>
            </a:r>
          </a:p>
        </p:txBody>
      </p:sp>
      <p:cxnSp>
        <p:nvCxnSpPr>
          <p:cNvPr id="82" name="Straight Connector 81"/>
          <p:cNvCxnSpPr>
            <a:stCxn id="61" idx="0"/>
            <a:endCxn id="45" idx="2"/>
          </p:cNvCxnSpPr>
          <p:nvPr/>
        </p:nvCxnSpPr>
        <p:spPr>
          <a:xfrm rot="16200000" flipV="1">
            <a:off x="3762130" y="1998062"/>
            <a:ext cx="1197046" cy="877018"/>
          </a:xfrm>
          <a:prstGeom prst="line">
            <a:avLst/>
          </a:prstGeom>
          <a:ln w="31750">
            <a:solidFill>
              <a:srgbClr val="99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742316" y="4746175"/>
            <a:ext cx="3275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Nearest facility: 3</a:t>
            </a:r>
            <a:br>
              <a:rPr lang="en-US" sz="1600" dirty="0" smtClean="0"/>
            </a:br>
            <a:r>
              <a:rPr lang="en-US" sz="1600" dirty="0" smtClean="0"/>
              <a:t>But not all demand can be accommodated there. Remaining demand goes to facility 4</a:t>
            </a:r>
            <a:endParaRPr lang="en-US" sz="1600" dirty="0"/>
          </a:p>
        </p:txBody>
      </p:sp>
      <p:cxnSp>
        <p:nvCxnSpPr>
          <p:cNvPr id="88" name="Straight Arrow Connector 87"/>
          <p:cNvCxnSpPr>
            <a:endCxn id="173" idx="2"/>
          </p:cNvCxnSpPr>
          <p:nvPr/>
        </p:nvCxnSpPr>
        <p:spPr>
          <a:xfrm rot="16200000" flipV="1">
            <a:off x="4582314" y="3578775"/>
            <a:ext cx="1402731" cy="917275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27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3" grpId="0"/>
      <p:bldP spid="164" grpId="0"/>
      <p:bldP spid="165" grpId="0"/>
      <p:bldP spid="166" grpId="0"/>
      <p:bldP spid="175" grpId="0"/>
      <p:bldP spid="177" grpId="0"/>
      <p:bldP spid="178" grpId="0"/>
      <p:bldP spid="179" grpId="0"/>
      <p:bldP spid="71" grpId="0"/>
      <p:bldP spid="73" grpId="0"/>
      <p:bldP spid="74" grpId="0"/>
      <p:bldP spid="75" grpId="0"/>
      <p:bldP spid="76" grpId="0"/>
      <p:bldP spid="78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C1C9-545F-B542-8B3D-6F8ABC0CEBF9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628594"/>
              </p:ext>
            </p:extLst>
          </p:nvPr>
        </p:nvGraphicFramePr>
        <p:xfrm>
          <a:off x="1587500" y="1691163"/>
          <a:ext cx="5359399" cy="3673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425700" imgH="1676400" progId="Equation.3">
                  <p:embed/>
                </p:oleObj>
              </mc:Choice>
              <mc:Fallback>
                <p:oleObj name="Equation" r:id="rId3" imgW="2425700" imgH="167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1691163"/>
                        <a:ext cx="5359399" cy="36732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4877" y="152400"/>
            <a:ext cx="4529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FLP : IP 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Formulation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C1C9-545F-B542-8B3D-6F8ABC0CEBF9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22497" y="152400"/>
            <a:ext cx="4253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FLP : 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LP 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Relaxation</a:t>
            </a:r>
            <a:endParaRPr lang="en-US" sz="3600" dirty="0">
              <a:solidFill>
                <a:srgbClr val="8CADAE">
                  <a:lumMod val="75000"/>
                </a:srgb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756163"/>
              </p:ext>
            </p:extLst>
          </p:nvPr>
        </p:nvGraphicFramePr>
        <p:xfrm>
          <a:off x="2168524" y="1525588"/>
          <a:ext cx="5032375" cy="383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2476500" imgH="1727200" progId="Equation.3">
                  <p:embed/>
                </p:oleObj>
              </mc:Choice>
              <mc:Fallback>
                <p:oleObj name="Equation" r:id="rId3" imgW="2476500" imgH="172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4" y="1525588"/>
                        <a:ext cx="5032375" cy="38349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65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C1C9-545F-B542-8B3D-6F8ABC0CEBF9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50189"/>
              </p:ext>
            </p:extLst>
          </p:nvPr>
        </p:nvGraphicFramePr>
        <p:xfrm>
          <a:off x="1554163" y="1433513"/>
          <a:ext cx="5986462" cy="43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705100" imgH="2120900" progId="Equation.3">
                  <p:embed/>
                </p:oleObj>
              </mc:Choice>
              <mc:Fallback>
                <p:oleObj name="Equation" r:id="rId3" imgW="2705100" imgH="2120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1433513"/>
                        <a:ext cx="5986462" cy="4354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81773" y="114300"/>
            <a:ext cx="493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600" dirty="0" err="1" smtClean="0">
                <a:solidFill>
                  <a:srgbClr val="8CADAE">
                    <a:lumMod val="75000"/>
                  </a:srgbClr>
                </a:solidFill>
              </a:rPr>
              <a:t>CapFLP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 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:LP Relaxation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6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C1C9-545F-B542-8B3D-6F8ABC0CEBF9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08776"/>
              </p:ext>
            </p:extLst>
          </p:nvPr>
        </p:nvGraphicFramePr>
        <p:xfrm>
          <a:off x="1595438" y="1381125"/>
          <a:ext cx="5902325" cy="445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667000" imgH="2171700" progId="Equation.3">
                  <p:embed/>
                </p:oleObj>
              </mc:Choice>
              <mc:Fallback>
                <p:oleObj name="Equation" r:id="rId3" imgW="2667000" imgH="217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1381125"/>
                        <a:ext cx="5902325" cy="4459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3538" y="114300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600" dirty="0" err="1" smtClean="0">
                <a:solidFill>
                  <a:srgbClr val="8CADAE">
                    <a:lumMod val="75000"/>
                  </a:srgbClr>
                </a:solidFill>
              </a:rPr>
              <a:t>CapFLP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 :IP </a:t>
            </a:r>
            <a:r>
              <a:rPr lang="en-US" sz="3600" dirty="0" smtClean="0">
                <a:solidFill>
                  <a:srgbClr val="8CADAE">
                    <a:lumMod val="75000"/>
                  </a:srgbClr>
                </a:solidFill>
              </a:rPr>
              <a:t>Formulation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(non-metric)FLP is NP-Hard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6D2-B6A2-FD43-9219-3D4E95A1711E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0152" y="1298448"/>
            <a:ext cx="8503920" cy="4883800"/>
          </a:xfrm>
        </p:spPr>
        <p:txBody>
          <a:bodyPr>
            <a:normAutofit lnSpcReduction="10000"/>
          </a:bodyPr>
          <a:lstStyle/>
          <a:p>
            <a:pPr>
              <a:buSzPct val="80000"/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Reduce from Min Cost Set Cover Instance (U, S, c, k): Given a universe of elements and a family of subsets S of U</a:t>
            </a:r>
            <a:r>
              <a:rPr lang="en-US" sz="2000" dirty="0" smtClean="0">
                <a:solidFill>
                  <a:schemeClr val="accent1"/>
                </a:solidFill>
              </a:rPr>
              <a:t>, a cost function c on S, goal is to </a:t>
            </a:r>
            <a:r>
              <a:rPr lang="en-US" sz="2000" dirty="0">
                <a:solidFill>
                  <a:schemeClr val="accent1"/>
                </a:solidFill>
              </a:rPr>
              <a:t>find minimum cost </a:t>
            </a:r>
            <a:r>
              <a:rPr lang="en-US" sz="2000" dirty="0" err="1">
                <a:solidFill>
                  <a:schemeClr val="accent1"/>
                </a:solidFill>
              </a:rPr>
              <a:t>subcollection</a:t>
            </a:r>
            <a:r>
              <a:rPr lang="en-US" sz="2000" dirty="0">
                <a:solidFill>
                  <a:schemeClr val="accent1"/>
                </a:solidFill>
              </a:rPr>
              <a:t> of S that covers all elements of </a:t>
            </a:r>
            <a:r>
              <a:rPr lang="en-US" sz="2000" dirty="0" smtClean="0">
                <a:solidFill>
                  <a:schemeClr val="accent1"/>
                </a:solidFill>
              </a:rPr>
              <a:t>U.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buSzPct val="80000"/>
              <a:buNone/>
            </a:pPr>
            <a:endParaRPr lang="en-US" sz="2000" dirty="0">
              <a:solidFill>
                <a:srgbClr val="1290FD"/>
              </a:solidFill>
            </a:endParaRP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Define an instance of FLP (F, C, f, k) as</a:t>
            </a:r>
          </a:p>
          <a:p>
            <a:pPr>
              <a:buSzPct val="80000"/>
              <a:buNone/>
            </a:pPr>
            <a:endParaRPr lang="en-US" sz="2000" dirty="0">
              <a:solidFill>
                <a:srgbClr val="1290FD"/>
              </a:solidFill>
            </a:endParaRP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F = S: a facility corresponds to a set</a:t>
            </a: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C = U: a client corresponds to elements</a:t>
            </a: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f</a:t>
            </a:r>
            <a:r>
              <a:rPr lang="en-US" sz="2000" baseline="-25000" dirty="0" smtClean="0">
                <a:solidFill>
                  <a:srgbClr val="1290FD"/>
                </a:solidFill>
              </a:rPr>
              <a:t>i</a:t>
            </a:r>
            <a:r>
              <a:rPr lang="en-US" sz="2000" dirty="0" smtClean="0">
                <a:solidFill>
                  <a:srgbClr val="1290FD"/>
                </a:solidFill>
              </a:rPr>
              <a:t> = c(S</a:t>
            </a:r>
            <a:r>
              <a:rPr lang="en-US" sz="2000" baseline="-25000" dirty="0" smtClean="0">
                <a:solidFill>
                  <a:srgbClr val="1290FD"/>
                </a:solidFill>
              </a:rPr>
              <a:t>i</a:t>
            </a:r>
            <a:r>
              <a:rPr lang="en-US" sz="2000" dirty="0" smtClean="0">
                <a:solidFill>
                  <a:srgbClr val="1290FD"/>
                </a:solidFill>
              </a:rPr>
              <a:t>)</a:t>
            </a: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c</a:t>
            </a:r>
            <a:r>
              <a:rPr lang="en-US" sz="2000" dirty="0">
                <a:solidFill>
                  <a:srgbClr val="1290FD"/>
                </a:solidFill>
              </a:rPr>
              <a:t> </a:t>
            </a:r>
            <a:r>
              <a:rPr lang="en-US" sz="2000" dirty="0" smtClean="0">
                <a:solidFill>
                  <a:srgbClr val="1290FD"/>
                </a:solidFill>
              </a:rPr>
              <a:t>(</a:t>
            </a:r>
            <a:r>
              <a:rPr lang="en-US" sz="2000" dirty="0" err="1" smtClean="0">
                <a:solidFill>
                  <a:srgbClr val="1290FD"/>
                </a:solidFill>
              </a:rPr>
              <a:t>i</a:t>
            </a:r>
            <a:r>
              <a:rPr lang="en-US" sz="2000" dirty="0" smtClean="0">
                <a:solidFill>
                  <a:srgbClr val="1290FD"/>
                </a:solidFill>
              </a:rPr>
              <a:t>, j) = 0 if element j is in S</a:t>
            </a:r>
            <a:r>
              <a:rPr lang="en-US" sz="2000" baseline="-25000" dirty="0" smtClean="0">
                <a:solidFill>
                  <a:srgbClr val="1290FD"/>
                </a:solidFill>
              </a:rPr>
              <a:t>i</a:t>
            </a:r>
            <a:endParaRPr lang="en-US" sz="2000" baseline="-25000" dirty="0">
              <a:solidFill>
                <a:srgbClr val="1290FD"/>
              </a:solidFill>
            </a:endParaRPr>
          </a:p>
          <a:p>
            <a:pPr>
              <a:buSzPct val="80000"/>
            </a:pPr>
            <a:r>
              <a:rPr lang="en-US" sz="2000" dirty="0">
                <a:solidFill>
                  <a:srgbClr val="1290FD"/>
                </a:solidFill>
              </a:rPr>
              <a:t> </a:t>
            </a:r>
            <a:r>
              <a:rPr lang="en-US" sz="2000" dirty="0" smtClean="0">
                <a:solidFill>
                  <a:srgbClr val="1290FD"/>
                </a:solidFill>
              </a:rPr>
              <a:t>    = infinity otherwise</a:t>
            </a:r>
          </a:p>
          <a:p>
            <a:pPr>
              <a:buSzPct val="80000"/>
            </a:pPr>
            <a:endParaRPr lang="en-US" sz="2000" dirty="0">
              <a:solidFill>
                <a:srgbClr val="1290FD"/>
              </a:solidFill>
            </a:endParaRPr>
          </a:p>
          <a:p>
            <a:pPr>
              <a:buSzPct val="80000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Clearly a solution of cost no more than k for FLP gives a solution of cost no more k for Set Cover</a:t>
            </a:r>
            <a:r>
              <a:rPr lang="en-US" sz="2000" dirty="0" smtClean="0">
                <a:solidFill>
                  <a:srgbClr val="1290FD"/>
                </a:solidFill>
              </a:rPr>
              <a:t>.</a:t>
            </a:r>
            <a:endParaRPr lang="en-US" sz="2000" dirty="0">
              <a:solidFill>
                <a:srgbClr val="1290FD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1290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0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metric</a:t>
            </a:r>
            <a:r>
              <a:rPr lang="en-US" dirty="0" smtClean="0"/>
              <a:t>)FLP is NP-Hard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6D2-B6A2-FD43-9219-3D4E95A1711E}" type="datetime1">
              <a:rPr lang="en-IN" smtClean="0"/>
              <a:pPr/>
              <a:t>12/02/16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Talk at IIIT Delhi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C2AA-1974-724D-B5FC-653E575969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0152" y="1298448"/>
            <a:ext cx="8503920" cy="4883800"/>
          </a:xfrm>
        </p:spPr>
        <p:txBody>
          <a:bodyPr>
            <a:normAutofit fontScale="92500" lnSpcReduction="10000"/>
          </a:bodyPr>
          <a:lstStyle/>
          <a:p>
            <a:pPr>
              <a:buSzPct val="80000"/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Reduce from Min </a:t>
            </a:r>
            <a:r>
              <a:rPr lang="en-US" sz="2000" dirty="0" smtClean="0">
                <a:solidFill>
                  <a:schemeClr val="accent1"/>
                </a:solidFill>
              </a:rPr>
              <a:t>Cardinality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Set Cover Instance (U, S, c, k): Given a universe of elements and a family of subsets S of U</a:t>
            </a:r>
            <a:r>
              <a:rPr lang="en-US" sz="2000" dirty="0" smtClean="0">
                <a:solidFill>
                  <a:schemeClr val="accent1"/>
                </a:solidFill>
              </a:rPr>
              <a:t>, a cost function c on S, goal is to </a:t>
            </a:r>
            <a:r>
              <a:rPr lang="en-US" sz="2000" dirty="0">
                <a:solidFill>
                  <a:schemeClr val="accent1"/>
                </a:solidFill>
              </a:rPr>
              <a:t>find minimum </a:t>
            </a:r>
            <a:r>
              <a:rPr lang="en-US" sz="2000" dirty="0" smtClean="0">
                <a:solidFill>
                  <a:schemeClr val="accent1"/>
                </a:solidFill>
              </a:rPr>
              <a:t>cardinality </a:t>
            </a:r>
            <a:r>
              <a:rPr lang="en-US" sz="2000" dirty="0" err="1">
                <a:solidFill>
                  <a:schemeClr val="accent1"/>
                </a:solidFill>
              </a:rPr>
              <a:t>subcollection</a:t>
            </a:r>
            <a:r>
              <a:rPr lang="en-US" sz="2000" dirty="0">
                <a:solidFill>
                  <a:schemeClr val="accent1"/>
                </a:solidFill>
              </a:rPr>
              <a:t> of S that covers all elements of </a:t>
            </a:r>
            <a:r>
              <a:rPr lang="en-US" sz="2000" dirty="0" smtClean="0">
                <a:solidFill>
                  <a:schemeClr val="accent1"/>
                </a:solidFill>
              </a:rPr>
              <a:t>U.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buSzPct val="80000"/>
              <a:buNone/>
            </a:pPr>
            <a:endParaRPr lang="en-US" sz="2000" dirty="0">
              <a:solidFill>
                <a:srgbClr val="1290FD"/>
              </a:solidFill>
            </a:endParaRP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Define an instance of FLP (F, C, f, k) as</a:t>
            </a:r>
          </a:p>
          <a:p>
            <a:pPr>
              <a:buSzPct val="80000"/>
              <a:buNone/>
            </a:pPr>
            <a:endParaRPr lang="en-US" sz="2000" dirty="0">
              <a:solidFill>
                <a:srgbClr val="1290FD"/>
              </a:solidFill>
            </a:endParaRP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F = S: a facility corresponds to a set</a:t>
            </a: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C = U: a client corresponds to elements</a:t>
            </a: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f</a:t>
            </a:r>
            <a:r>
              <a:rPr lang="en-US" sz="2000" baseline="-25000" dirty="0" smtClean="0">
                <a:solidFill>
                  <a:srgbClr val="1290FD"/>
                </a:solidFill>
              </a:rPr>
              <a:t>i</a:t>
            </a:r>
            <a:r>
              <a:rPr lang="en-US" sz="2000" dirty="0" smtClean="0">
                <a:solidFill>
                  <a:srgbClr val="1290FD"/>
                </a:solidFill>
              </a:rPr>
              <a:t> = c(S</a:t>
            </a:r>
            <a:r>
              <a:rPr lang="en-US" sz="2000" baseline="-25000" dirty="0" smtClean="0">
                <a:solidFill>
                  <a:srgbClr val="1290FD"/>
                </a:solidFill>
              </a:rPr>
              <a:t>i</a:t>
            </a:r>
            <a:r>
              <a:rPr lang="en-US" sz="2000" dirty="0" smtClean="0">
                <a:solidFill>
                  <a:srgbClr val="1290FD"/>
                </a:solidFill>
              </a:rPr>
              <a:t>)</a:t>
            </a:r>
          </a:p>
          <a:p>
            <a:pPr>
              <a:buSzPct val="80000"/>
              <a:buNone/>
            </a:pPr>
            <a:r>
              <a:rPr lang="en-US" sz="2000" dirty="0" smtClean="0">
                <a:solidFill>
                  <a:srgbClr val="1290FD"/>
                </a:solidFill>
              </a:rPr>
              <a:t>c</a:t>
            </a:r>
            <a:r>
              <a:rPr lang="en-US" sz="2000" dirty="0">
                <a:solidFill>
                  <a:srgbClr val="1290FD"/>
                </a:solidFill>
              </a:rPr>
              <a:t> </a:t>
            </a:r>
            <a:r>
              <a:rPr lang="en-US" sz="2000" dirty="0" smtClean="0">
                <a:solidFill>
                  <a:srgbClr val="1290FD"/>
                </a:solidFill>
              </a:rPr>
              <a:t>(</a:t>
            </a:r>
            <a:r>
              <a:rPr lang="en-US" sz="2000" dirty="0" err="1" smtClean="0">
                <a:solidFill>
                  <a:srgbClr val="1290FD"/>
                </a:solidFill>
              </a:rPr>
              <a:t>i</a:t>
            </a:r>
            <a:r>
              <a:rPr lang="en-US" sz="2000" dirty="0" smtClean="0">
                <a:solidFill>
                  <a:srgbClr val="1290FD"/>
                </a:solidFill>
              </a:rPr>
              <a:t>, j) = </a:t>
            </a:r>
            <a:r>
              <a:rPr lang="en-US" sz="2000" dirty="0" smtClean="0">
                <a:solidFill>
                  <a:srgbClr val="1290FD"/>
                </a:solidFill>
              </a:rPr>
              <a:t>1 </a:t>
            </a:r>
            <a:r>
              <a:rPr lang="en-US" sz="2000" dirty="0" smtClean="0">
                <a:solidFill>
                  <a:srgbClr val="1290FD"/>
                </a:solidFill>
              </a:rPr>
              <a:t>if element j is in S</a:t>
            </a:r>
            <a:r>
              <a:rPr lang="en-US" sz="2000" baseline="-25000" dirty="0" smtClean="0">
                <a:solidFill>
                  <a:srgbClr val="1290FD"/>
                </a:solidFill>
              </a:rPr>
              <a:t>i</a:t>
            </a:r>
            <a:endParaRPr lang="en-US" sz="2000" baseline="-25000" dirty="0">
              <a:solidFill>
                <a:srgbClr val="1290FD"/>
              </a:solidFill>
            </a:endParaRPr>
          </a:p>
          <a:p>
            <a:pPr>
              <a:buSzPct val="80000"/>
            </a:pPr>
            <a:r>
              <a:rPr lang="en-US" sz="2000" dirty="0">
                <a:solidFill>
                  <a:srgbClr val="1290FD"/>
                </a:solidFill>
              </a:rPr>
              <a:t> </a:t>
            </a:r>
            <a:r>
              <a:rPr lang="en-US" sz="2000" dirty="0" smtClean="0">
                <a:solidFill>
                  <a:srgbClr val="1290FD"/>
                </a:solidFill>
              </a:rPr>
              <a:t>    </a:t>
            </a:r>
            <a:r>
              <a:rPr lang="en-US" sz="2000" dirty="0" smtClean="0">
                <a:solidFill>
                  <a:srgbClr val="1290FD"/>
                </a:solidFill>
              </a:rPr>
              <a:t>= 3 </a:t>
            </a:r>
            <a:r>
              <a:rPr lang="en-US" sz="2000" dirty="0" smtClean="0">
                <a:solidFill>
                  <a:srgbClr val="1290FD"/>
                </a:solidFill>
              </a:rPr>
              <a:t>otherwise</a:t>
            </a:r>
          </a:p>
          <a:p>
            <a:pPr>
              <a:buSzPct val="80000"/>
            </a:pPr>
            <a:endParaRPr lang="en-US" sz="2000" dirty="0">
              <a:solidFill>
                <a:srgbClr val="1290FD"/>
              </a:solidFill>
            </a:endParaRPr>
          </a:p>
          <a:p>
            <a:pPr>
              <a:buSzPct val="80000"/>
            </a:pPr>
            <a:r>
              <a:rPr lang="en-US" sz="2000" dirty="0">
                <a:solidFill>
                  <a:schemeClr val="accent5"/>
                </a:solidFill>
              </a:rPr>
              <a:t>Clearly, for a client, an optimal solution will prefer to open a facility at a distance 1 rather than serving it from an already open facility at a distance 3, as the facility opening costs are zero</a:t>
            </a:r>
            <a:r>
              <a:rPr lang="en-US" sz="2000" dirty="0" smtClean="0">
                <a:solidFill>
                  <a:schemeClr val="accent5"/>
                </a:solidFill>
              </a:rPr>
              <a:t>.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2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|2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2085</TotalTime>
  <Words>826</Words>
  <Application>Microsoft Macintosh PowerPoint</Application>
  <PresentationFormat>On-screen Show (4:3)</PresentationFormat>
  <Paragraphs>153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Civic</vt:lpstr>
      <vt:lpstr>Equation</vt:lpstr>
      <vt:lpstr>Microsoft Equation</vt:lpstr>
      <vt:lpstr> Facility Location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(non-metric)FLP is NP-Hard</vt:lpstr>
      <vt:lpstr>(metric)FLP is NP-Hard</vt:lpstr>
      <vt:lpstr>State of the Art</vt:lpstr>
      <vt:lpstr>State of the Art</vt:lpstr>
      <vt:lpstr>State of the 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Capacitated Facility Location Problem with penalties</dc:title>
  <dc:creator>Neelima</dc:creator>
  <cp:lastModifiedBy>Apple</cp:lastModifiedBy>
  <cp:revision>162</cp:revision>
  <dcterms:created xsi:type="dcterms:W3CDTF">2015-03-10T07:47:33Z</dcterms:created>
  <dcterms:modified xsi:type="dcterms:W3CDTF">2016-02-12T15:00:04Z</dcterms:modified>
</cp:coreProperties>
</file>