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41"/>
  </p:notesMasterIdLst>
  <p:sldIdLst>
    <p:sldId id="270" r:id="rId2"/>
    <p:sldId id="293" r:id="rId3"/>
    <p:sldId id="273" r:id="rId4"/>
    <p:sldId id="258" r:id="rId5"/>
    <p:sldId id="259" r:id="rId6"/>
    <p:sldId id="274" r:id="rId7"/>
    <p:sldId id="260" r:id="rId8"/>
    <p:sldId id="261" r:id="rId9"/>
    <p:sldId id="263" r:id="rId10"/>
    <p:sldId id="276" r:id="rId11"/>
    <p:sldId id="292" r:id="rId12"/>
    <p:sldId id="299" r:id="rId13"/>
    <p:sldId id="295" r:id="rId14"/>
    <p:sldId id="327" r:id="rId15"/>
    <p:sldId id="326" r:id="rId16"/>
    <p:sldId id="335" r:id="rId17"/>
    <p:sldId id="336" r:id="rId18"/>
    <p:sldId id="300" r:id="rId19"/>
    <p:sldId id="301" r:id="rId20"/>
    <p:sldId id="328" r:id="rId21"/>
    <p:sldId id="329" r:id="rId22"/>
    <p:sldId id="337" r:id="rId23"/>
    <p:sldId id="338" r:id="rId24"/>
    <p:sldId id="304" r:id="rId25"/>
    <p:sldId id="305" r:id="rId26"/>
    <p:sldId id="306" r:id="rId27"/>
    <p:sldId id="307" r:id="rId28"/>
    <p:sldId id="330" r:id="rId29"/>
    <p:sldId id="339" r:id="rId30"/>
    <p:sldId id="340" r:id="rId31"/>
    <p:sldId id="322" r:id="rId32"/>
    <p:sldId id="323" r:id="rId33"/>
    <p:sldId id="324" r:id="rId34"/>
    <p:sldId id="331" r:id="rId35"/>
    <p:sldId id="332" r:id="rId36"/>
    <p:sldId id="309" r:id="rId37"/>
    <p:sldId id="310" r:id="rId38"/>
    <p:sldId id="282" r:id="rId39"/>
    <p:sldId id="28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4572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7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E285E9A-405B-474F-82ED-0EC371617702}" type="datetime1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C113FA3-58D6-F841-ACFB-FFAFC54C6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36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r" eaLnBrk="1" hangingPunct="1"/>
            <a:fld id="{385589E2-54B3-C14D-A155-31A7B1CF03EE}" type="slidenum">
              <a:rPr lang="en-US" sz="1200">
                <a:solidFill>
                  <a:schemeClr val="tx1"/>
                </a:solidFill>
              </a:rPr>
              <a:pPr algn="r" eaLnBrk="1" hangingPunct="1"/>
              <a:t>37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References: Cormen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AB7A-42F7-C34E-8409-5CC0CB9FFABE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1573-9597-4142-82BC-F75BE4EB2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3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094E7-6ECD-5845-B4A6-56C244F0C98C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C50BA-E575-F14A-A7DC-C2329AA5A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0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05785-A38A-8345-A491-4D6389332552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6D530-ADF2-A541-935E-EC161CA35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647D-0CE7-E848-9CB1-79C7465B234D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2C1E-02FF-1D46-B044-A95DF69D5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1C3E-18CF-2249-99C7-3A5B9159DB68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708A-17A6-024F-8E68-B026B02BB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22B2F-6858-D940-975A-6EF7F02BE942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4DD6-B51B-9C4C-9D14-E6A65B1D1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5340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5290-9D6E-324F-A329-943352AFCA25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98B2-1DE1-FF45-9116-4140145A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09A4-2FA5-904D-B61D-6B076AECF7A9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6DE7-7A97-9740-BDD0-156B42B91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3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6012-28B5-D34B-80F0-1DA5F8A2D660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3233-798C-E245-B4A7-F3D7DD3DA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392C-6825-234D-8FD3-A95510BE01C8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D49-A5BA-FD4D-A67D-B5BA453B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3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7D72-2317-334E-AE0F-45ED1D5E1B37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CF32-00AF-5F42-9722-94D5AECF7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3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B37B-CCF6-5A4F-AEA1-D5D873A293AD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5EB2-A375-4A41-AAAD-04B7E50E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3F01C7D-82BB-5544-8B45-3C4A87D4E806}" type="datetimeFigureOut">
              <a:rPr lang="en-US"/>
              <a:pPr>
                <a:defRPr/>
              </a:pPr>
              <a:t>13/02/16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95FA62-F7C4-2247-B1C2-B2B56084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509713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ヒラギノ角ゴ ProN W3" charset="0"/>
                <a:cs typeface="ヒラギノ角ゴ ProN W3" charset="0"/>
              </a:rPr>
              <a:t>Introduction to NP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			Instructor: Neelima Gupta</a:t>
            </a:r>
          </a:p>
          <a:p>
            <a:pPr algn="ctr"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						http://people.du.ac.in/~ngupta/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/>
            <a:fld id="{15C54BA7-42D3-5D43-B455-C11211920C49}" type="slidenum">
              <a:rPr lang="en-US" sz="1200">
                <a:solidFill>
                  <a:srgbClr val="898989"/>
                </a:solidFill>
                <a:latin typeface="Lucida Grande" charset="0"/>
                <a:sym typeface="Lucida Grande" charset="0"/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  <a:latin typeface="Lucida Grande" charset="0"/>
              <a:sym typeface="Lucida Grande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4475"/>
            <a:ext cx="8229600" cy="1203325"/>
          </a:xfrm>
        </p:spPr>
        <p:txBody>
          <a:bodyPr rIns="132080"/>
          <a:lstStyle/>
          <a:p>
            <a:pPr eaLnBrk="1" hangingPunct="1"/>
            <a:r>
              <a:rPr lang="en-US" dirty="0">
                <a:latin typeface="Lucida Grande" charset="0"/>
                <a:ea typeface="ヒラギノ角ゴ ProN W3" charset="0"/>
                <a:cs typeface="ヒラギノ角ゴ ProN W3" charset="0"/>
              </a:rPr>
              <a:t>Verification </a:t>
            </a:r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– Running Time</a:t>
            </a:r>
            <a:endParaRPr lang="en-US" dirty="0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8229600" cy="5410200"/>
          </a:xfrm>
        </p:spPr>
        <p:txBody>
          <a:bodyPr rIns="132080"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Adjacency Matrix Representation of Graphs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 Checking an edge takes constant time.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Linked List representation of Graphs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To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 an edge, we can scan the adjacency list of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one of its end points. Since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length of the adjacency list is O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(V)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it can be checked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 O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(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V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time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In either case checking an edge takes O(V) time.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How many checks? 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Ans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 O(V)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</a:t>
            </a:r>
            <a:r>
              <a:rPr lang="en-US" sz="28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Thus the total time is O(V</a:t>
            </a:r>
            <a:r>
              <a:rPr lang="en-US" sz="2800" baseline="300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time</a:t>
            </a:r>
            <a:r>
              <a:rPr lang="en-US" sz="28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rgbClr val="008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Hence, we can verify the certificate in polynomial time.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More NP Problems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Clique</a:t>
            </a: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Vertex Cover</a:t>
            </a: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Hamiltonian Cycle</a:t>
            </a: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Independent Set</a:t>
            </a: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Set Cover</a:t>
            </a: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Subset Sum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Definition: Clique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5257800"/>
          </a:xfrm>
        </p:spPr>
        <p:txBody>
          <a:bodyPr rIns="132080"/>
          <a:lstStyle/>
          <a:p>
            <a:pPr marL="0" indent="0" eaLnBrk="1" hangingPunct="1">
              <a:buFont typeface="Wingdings 2" charset="0"/>
              <a:buNone/>
              <a:defRPr/>
            </a:pPr>
            <a:r>
              <a:rPr lang="en-US" sz="2800" dirty="0">
                <a:latin typeface="Lucida Grande" charset="0"/>
                <a:ea typeface="ヒラギノ角ゴ ProN W3" charset="0"/>
                <a:cs typeface="ヒラギノ角ゴ ProN W3" charset="0"/>
              </a:rPr>
              <a:t>Given an undirected graph G =(V,E), a clique is a subset V</a:t>
            </a:r>
            <a:r>
              <a:rPr lang="ja-JP" altLang="en-US" sz="2800" dirty="0">
                <a:latin typeface="Lucida Grande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altLang="ja-JP" sz="2800" dirty="0">
                <a:latin typeface="Lucida Grande" charset="0"/>
                <a:ea typeface="ヒラギノ角ゴ ProN W3" charset="0"/>
                <a:cs typeface="ヒラギノ角ゴ ProN W3" charset="0"/>
              </a:rPr>
              <a:t>of V such that every pair of vertices in V</a:t>
            </a:r>
            <a:r>
              <a:rPr lang="en-US" sz="2800" dirty="0">
                <a:latin typeface="Lucida Grande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altLang="ja-JP" sz="2800" dirty="0">
                <a:latin typeface="Lucida Grande" charset="0"/>
                <a:ea typeface="ヒラギノ角ゴ ProN W3" charset="0"/>
                <a:cs typeface="ヒラギノ角ゴ ProN W3" charset="0"/>
              </a:rPr>
              <a:t> is connected by an edge in E.</a:t>
            </a:r>
          </a:p>
          <a:p>
            <a:pPr marL="0" indent="0" eaLnBrk="1" hangingPunct="1">
              <a:buFont typeface="Wingdings 2" charset="0"/>
              <a:buNone/>
              <a:defRPr/>
            </a:pPr>
            <a:endParaRPr lang="en-US" sz="2800" dirty="0" smtClean="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0" indent="0" eaLnBrk="1" hangingPunct="1">
              <a:buFont typeface="Wingdings 2" charset="0"/>
              <a:buNone/>
              <a:defRPr/>
            </a:pPr>
            <a:r>
              <a:rPr lang="en-US" sz="2800" dirty="0" smtClean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 </a:t>
            </a:r>
            <a:r>
              <a:rPr lang="en-US" sz="2800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 graph to the right,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vertices </a:t>
            </a:r>
            <a:r>
              <a:rPr lang="en-US" sz="2800" dirty="0" smtClean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{1,2,5} </a:t>
            </a:r>
            <a:r>
              <a:rPr lang="en-US" sz="2800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form 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clique since </a:t>
            </a:r>
            <a:r>
              <a:rPr lang="en-US" sz="2800" dirty="0" smtClean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there is an edge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sz="2800" dirty="0" smtClean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between every pair of edges of this set.</a:t>
            </a:r>
            <a:endParaRPr lang="en-US" sz="2800" dirty="0">
              <a:solidFill>
                <a:schemeClr val="accent3"/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2662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3333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val 2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7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V="1">
            <a:off x="228600" y="17526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8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Oval 19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Oval 20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Oval 21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Oval 22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23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Oval 24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Oval 25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Oval 26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Oval 27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Oval 28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Oval 29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Oval 30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Oval 31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32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Line 33"/>
          <p:cNvSpPr>
            <a:spLocks noChangeShapeType="1"/>
          </p:cNvSpPr>
          <p:nvPr/>
        </p:nvSpPr>
        <p:spPr bwMode="auto">
          <a:xfrm flipV="1">
            <a:off x="228600" y="1676400"/>
            <a:ext cx="1219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34"/>
          <p:cNvSpPr>
            <a:spLocks noChangeShapeType="1"/>
          </p:cNvSpPr>
          <p:nvPr/>
        </p:nvSpPr>
        <p:spPr bwMode="auto">
          <a:xfrm flipV="1">
            <a:off x="1524000" y="1600200"/>
            <a:ext cx="13716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Line 35"/>
          <p:cNvSpPr>
            <a:spLocks noChangeShapeType="1"/>
          </p:cNvSpPr>
          <p:nvPr/>
        </p:nvSpPr>
        <p:spPr bwMode="auto">
          <a:xfrm>
            <a:off x="3048000" y="16002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228600" y="2819400"/>
            <a:ext cx="914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 flipV="1">
            <a:off x="1219200" y="3810000"/>
            <a:ext cx="25146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8"/>
          <p:cNvSpPr>
            <a:spLocks noChangeShapeType="1"/>
          </p:cNvSpPr>
          <p:nvPr/>
        </p:nvSpPr>
        <p:spPr bwMode="auto">
          <a:xfrm flipV="1">
            <a:off x="3810000" y="2590800"/>
            <a:ext cx="762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Line 39"/>
          <p:cNvSpPr>
            <a:spLocks noChangeShapeType="1"/>
          </p:cNvSpPr>
          <p:nvPr/>
        </p:nvSpPr>
        <p:spPr bwMode="auto">
          <a:xfrm>
            <a:off x="1447800" y="1752600"/>
            <a:ext cx="457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Line 40"/>
          <p:cNvSpPr>
            <a:spLocks noChangeShapeType="1"/>
          </p:cNvSpPr>
          <p:nvPr/>
        </p:nvSpPr>
        <p:spPr bwMode="auto">
          <a:xfrm flipV="1">
            <a:off x="1143000" y="2514600"/>
            <a:ext cx="7620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Line 41"/>
          <p:cNvSpPr>
            <a:spLocks noChangeShapeType="1"/>
          </p:cNvSpPr>
          <p:nvPr/>
        </p:nvSpPr>
        <p:spPr bwMode="auto">
          <a:xfrm>
            <a:off x="1447800" y="1676400"/>
            <a:ext cx="23622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2"/>
          <p:cNvSpPr>
            <a:spLocks noChangeShapeType="1"/>
          </p:cNvSpPr>
          <p:nvPr/>
        </p:nvSpPr>
        <p:spPr bwMode="auto">
          <a:xfrm>
            <a:off x="2971800" y="1676400"/>
            <a:ext cx="8382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Oval 43"/>
          <p:cNvSpPr>
            <a:spLocks noChangeArrowheads="1"/>
          </p:cNvSpPr>
          <p:nvPr/>
        </p:nvSpPr>
        <p:spPr bwMode="auto">
          <a:xfrm>
            <a:off x="1524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0" name="Oval 44"/>
          <p:cNvSpPr>
            <a:spLocks noChangeArrowheads="1"/>
          </p:cNvSpPr>
          <p:nvPr/>
        </p:nvSpPr>
        <p:spPr bwMode="auto">
          <a:xfrm>
            <a:off x="13716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Oval 45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Oval 46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Oval 47"/>
          <p:cNvSpPr>
            <a:spLocks noChangeArrowheads="1"/>
          </p:cNvSpPr>
          <p:nvPr/>
        </p:nvSpPr>
        <p:spPr bwMode="auto">
          <a:xfrm>
            <a:off x="3810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10668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Oval 49"/>
          <p:cNvSpPr>
            <a:spLocks noChangeArrowheads="1"/>
          </p:cNvSpPr>
          <p:nvPr/>
        </p:nvSpPr>
        <p:spPr bwMode="auto">
          <a:xfrm>
            <a:off x="37338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Line 50"/>
          <p:cNvSpPr>
            <a:spLocks noChangeShapeType="1"/>
          </p:cNvSpPr>
          <p:nvPr/>
        </p:nvSpPr>
        <p:spPr bwMode="auto">
          <a:xfrm>
            <a:off x="1524000" y="1676400"/>
            <a:ext cx="22860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4343400" y="1828800"/>
            <a:ext cx="480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Bookman Old Style" charset="0"/>
              </a:rPr>
              <a:t>Green ovals represent CLIQUE for this graph</a:t>
            </a:r>
          </a:p>
        </p:txBody>
      </p:sp>
      <p:sp>
        <p:nvSpPr>
          <p:cNvPr id="27699" name="Text Box 52"/>
          <p:cNvSpPr txBox="1">
            <a:spLocks noChangeArrowheads="1"/>
          </p:cNvSpPr>
          <p:nvPr/>
        </p:nvSpPr>
        <p:spPr bwMode="auto">
          <a:xfrm>
            <a:off x="990600" y="5334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tx1"/>
                </a:solidFill>
                <a:latin typeface="Bookman Old Style" charset="0"/>
              </a:rPr>
              <a:t>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5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45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45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45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451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500" fill="hold"/>
                                        <p:tgtEl>
                                          <p:spTgt spid="45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45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45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5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5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0" grpId="0" animBg="1"/>
      <p:bldP spid="45100" grpId="1" animBg="1"/>
      <p:bldP spid="45102" grpId="0" animBg="1"/>
      <p:bldP spid="45102" grpId="1" animBg="1"/>
      <p:bldP spid="45103" grpId="0" animBg="1"/>
      <p:bldP spid="45103" grpId="1" animBg="1"/>
      <p:bldP spid="45105" grpId="0" animBg="1"/>
      <p:bldP spid="45105" grpId="1" animBg="1"/>
      <p:bldP spid="45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Clique Problem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39900"/>
            <a:ext cx="7772400" cy="3898900"/>
          </a:xfrm>
        </p:spPr>
        <p:txBody>
          <a:bodyPr rIns="30479"/>
          <a:lstStyle/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OPTimization Problem : Given an undirected graph G find a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larges</a:t>
            </a:r>
            <a:r>
              <a:rPr lang="en-US" sz="2400">
                <a:latin typeface="News Gothic MT" charset="0"/>
              </a:rPr>
              <a:t>t Clique in G.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Decision problem: Given G,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does there exist</a:t>
            </a:r>
            <a:r>
              <a:rPr lang="en-US" sz="2400">
                <a:latin typeface="News Gothic MT" charset="0"/>
              </a:rPr>
              <a:t> a clique of size equal to k in G?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400">
                <a:latin typeface="News Gothic MT" charset="0"/>
              </a:rPr>
              <a:t>Clique = {(G,k): G contains a clique of size k}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Clique is in NP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Ins="30479"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Clique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= {&lt;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&gt;: G has a clique of size k}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For x =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 in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Clique,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does there exist a certificate y: |y| = polynomial in the length of x and a polynomial time algorithm that can use y to verify that x is in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Clique?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the existence of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|y| = polynomial in the length of |x|,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Give an algorithm that verifies x using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the algorithm runs in polynomial time in |y| and |x| and hence in polynomial time in the length of |x|.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endParaRPr lang="en-US" sz="2400" dirty="0">
              <a:solidFill>
                <a:srgbClr val="3333CC"/>
              </a:solidFill>
              <a:ea typeface="+mn-ea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r>
              <a:rPr lang="en-US" sz="2400" dirty="0">
                <a:solidFill>
                  <a:srgbClr val="3333CC"/>
                </a:solidFill>
                <a:ea typeface="+mn-ea"/>
              </a:rPr>
              <a:t>SO, FOUR STEPS TO SHOW THAT A PROBLEM IS IN NP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882650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143000"/>
            <a:ext cx="8042275" cy="4800600"/>
          </a:xfrm>
        </p:spPr>
        <p:txBody>
          <a:bodyPr rIns="132080"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x (=(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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Clique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then we claim that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Э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 certificate y such that,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&lt;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x,y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i.e.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,k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can be verified in polynomial time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Since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x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  <a:sym typeface="Symbol" charset="0"/>
              </a:rPr>
              <a:t>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  <a:sym typeface="Symbol" charset="0"/>
              </a:rPr>
              <a:t>Clique, </a:t>
            </a:r>
            <a:r>
              <a:rPr lang="ru-RU" sz="2400" dirty="0">
                <a:solidFill>
                  <a:schemeClr val="accent1"/>
                </a:solidFill>
                <a:latin typeface="Lucida Grande" charset="0"/>
              </a:rPr>
              <a:t>Э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 a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clique of size k in G </a:t>
            </a:r>
            <a:r>
              <a:rPr lang="en-US" sz="2400" dirty="0" smtClean="0">
                <a:solidFill>
                  <a:srgbClr val="008000"/>
                </a:solidFill>
                <a:latin typeface="Lucida Grande" charset="0"/>
              </a:rPr>
              <a:t>(by the definition of the set)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.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This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set of vertices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itself serves as the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certificate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 y.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Clearly |y| is no more than the number of vertices in G. i.e. |y| = O(|x|)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rgbClr val="FF3300"/>
                </a:solidFill>
                <a:latin typeface="Lucida Grande" charset="0"/>
              </a:rPr>
              <a:t>What does the verification algorithm do?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err="1">
                <a:solidFill>
                  <a:schemeClr val="accent1"/>
                </a:solidFill>
                <a:latin typeface="Lucida Grande" charset="0"/>
              </a:rPr>
              <a:t>Ans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: Just check that the given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set of vertices in y indeed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forms a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clique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in G and,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That its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size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is k.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4475"/>
            <a:ext cx="8229600" cy="822325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 Algorithm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229600" cy="6096000"/>
          </a:xfrm>
        </p:spPr>
        <p:txBody>
          <a:bodyPr rIns="132080"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Algo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 For every pair of vertices u and v in y, check that there exists an edge (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u,v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in 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382588" lvl="2" indent="-342900" eaLnBrk="1" fontAlgn="auto" hangingPunct="1">
              <a:spcBef>
                <a:spcPts val="8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Running Time: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 Italic" charset="0"/>
                <a:cs typeface="Times New Roman Italic" charset="0"/>
                <a:sym typeface="Times New Roman Italic" charset="0"/>
              </a:rPr>
              <a:t>: 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2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 * degree(u)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sym typeface="Times New Roman" charset="0"/>
            </a:endParaRPr>
          </a:p>
          <a:p>
            <a:pPr marL="1182688"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cs typeface="ヒラギノ角ゴ ProN W3" charset="0"/>
                <a:sym typeface="Times New Roman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cs typeface="ヒラギノ角ゴ ProN W3" charset="0"/>
                <a:sym typeface="Times New Roman" charset="0"/>
              </a:rPr>
              <a:t>             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ヒラギノ角ゴ ProN W3" charset="0"/>
                <a:sym typeface="Times New Roman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=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C</a:t>
            </a:r>
            <a:r>
              <a:rPr lang="en-US" sz="28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2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.O(V) = O(k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2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).O(V)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sym typeface="Times New Roman" charset="0"/>
            </a:endParaRPr>
          </a:p>
          <a:p>
            <a:pPr marL="1182688"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charset="0"/>
              </a:rPr>
              <a:t>			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=O(V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2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.V)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sym typeface="Times New Roman" charset="0"/>
            </a:endParaRPr>
          </a:p>
          <a:p>
            <a:pPr marL="1182688"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charset="0"/>
              </a:rPr>
              <a:t>			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=O(V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3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)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sym typeface="Times New Roman" charset="0"/>
            </a:endParaRPr>
          </a:p>
          <a:p>
            <a:pPr marL="1182688"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Checking the |y| is k takes constant time.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Hence, we can verify the certificate in polynomial time.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8229600" cy="12477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Vertex Cover</a:t>
            </a:r>
            <a:endParaRPr lang="en-US" dirty="0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A vertex cover of an undirected graph G = (V,E) is a subset V’ of V, such that if an edge (u,v) </a:t>
            </a:r>
            <a:r>
              <a:rPr lang="ru-RU">
                <a:latin typeface="Lucida Grande" charset="0"/>
                <a:cs typeface="Arial" charset="0"/>
                <a:sym typeface="Symbol" charset="0"/>
              </a:rPr>
              <a:t>Є</a:t>
            </a:r>
            <a:r>
              <a:rPr lang="en-US">
                <a:latin typeface="Lucida Grande" charset="0"/>
                <a:cs typeface="Arial" charset="0"/>
                <a:sym typeface="Symbol" charset="0"/>
              </a:rPr>
              <a:t> E, then at least one of u and v is in V’.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534400" cy="6172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with V` = {1,2,3,4} edges covered are,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with V` = {1,2,3,4,6} edges covered are,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Minimal set V` to cover all edges is {2,3,6,8},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      1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2                 3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          4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5                  6                  7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         8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3200400" y="4572000"/>
            <a:ext cx="18288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6200000" flipH="1">
            <a:off x="2971800" y="4800600"/>
            <a:ext cx="1447800" cy="9906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rot="5400000" flipH="1" flipV="1">
            <a:off x="3886200" y="4876800"/>
            <a:ext cx="1447800" cy="8382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2515394" y="3885406"/>
            <a:ext cx="13716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 flipH="1" flipV="1">
            <a:off x="4382294" y="3923506"/>
            <a:ext cx="12954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5400000" flipH="1" flipV="1">
            <a:off x="4267200" y="3276600"/>
            <a:ext cx="762000" cy="7620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5400000" flipH="1" flipV="1">
            <a:off x="3200400" y="2438400"/>
            <a:ext cx="762000" cy="7620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10800000">
            <a:off x="3200400" y="3200400"/>
            <a:ext cx="1066800" cy="8382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rot="10800000">
            <a:off x="3962400" y="2438400"/>
            <a:ext cx="1066800" cy="8382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5029200" y="3276600"/>
            <a:ext cx="2133600" cy="13716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10800000" flipV="1">
            <a:off x="4191000" y="4648200"/>
            <a:ext cx="2971800" cy="13716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886200" y="2362200"/>
            <a:ext cx="152400" cy="152400"/>
          </a:xfrm>
          <a:prstGeom prst="ellipse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191000" y="3962400"/>
            <a:ext cx="152400" cy="152400"/>
          </a:xfrm>
          <a:prstGeom prst="ellipse">
            <a:avLst/>
          </a:prstGeom>
          <a:solidFill>
            <a:srgbClr val="000000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7086600" y="4572000"/>
            <a:ext cx="152400" cy="152400"/>
          </a:xfrm>
          <a:prstGeom prst="ellipse">
            <a:avLst/>
          </a:prstGeom>
          <a:solidFill>
            <a:schemeClr val="tx1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832" name="Oval 43"/>
          <p:cNvSpPr>
            <a:spLocks noChangeArrowheads="1"/>
          </p:cNvSpPr>
          <p:nvPr/>
        </p:nvSpPr>
        <p:spPr bwMode="auto">
          <a:xfrm>
            <a:off x="4114800" y="5943600"/>
            <a:ext cx="152400" cy="152400"/>
          </a:xfrm>
          <a:prstGeom prst="ellipse">
            <a:avLst/>
          </a:prstGeom>
          <a:solidFill>
            <a:schemeClr val="tx1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953000" y="4495800"/>
            <a:ext cx="152400" cy="152400"/>
          </a:xfrm>
          <a:prstGeom prst="ellipse">
            <a:avLst/>
          </a:prstGeom>
          <a:solidFill>
            <a:srgbClr val="000000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3810" name="Oval 45"/>
          <p:cNvSpPr>
            <a:spLocks noChangeArrowheads="1"/>
          </p:cNvSpPr>
          <p:nvPr/>
        </p:nvSpPr>
        <p:spPr bwMode="auto">
          <a:xfrm>
            <a:off x="3124200" y="4495800"/>
            <a:ext cx="152400" cy="152400"/>
          </a:xfrm>
          <a:prstGeom prst="ellipse">
            <a:avLst/>
          </a:prstGeom>
          <a:solidFill>
            <a:schemeClr val="tx1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3124200" y="3124200"/>
            <a:ext cx="152400" cy="152400"/>
          </a:xfrm>
          <a:prstGeom prst="ellipse">
            <a:avLst/>
          </a:prstGeom>
          <a:solidFill>
            <a:schemeClr val="tx1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4953000" y="3200400"/>
            <a:ext cx="152400" cy="152400"/>
          </a:xfrm>
          <a:prstGeom prst="ellipse">
            <a:avLst/>
          </a:prstGeom>
          <a:solidFill>
            <a:schemeClr val="tx1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Table of Contents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42275" cy="43434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3000" dirty="0">
                <a:solidFill>
                  <a:schemeClr val="accent5">
                    <a:lumMod val="7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Problems to be </a:t>
            </a:r>
            <a:r>
              <a:rPr lang="en-US" sz="3000" dirty="0" smtClean="0">
                <a:solidFill>
                  <a:schemeClr val="accent5">
                    <a:lumMod val="7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discussed</a:t>
            </a:r>
            <a:endParaRPr lang="en-US" sz="3000" dirty="0">
              <a:solidFill>
                <a:schemeClr val="accent5">
                  <a:lumMod val="7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Clique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Vertex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Cover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Hamiltonian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Cycle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Independent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Set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Set Cover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Subset Sum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Vertex Cover Problem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39900"/>
            <a:ext cx="7772400" cy="3898900"/>
          </a:xfrm>
        </p:spPr>
        <p:txBody>
          <a:bodyPr rIns="30479"/>
          <a:lstStyle/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OPTimization Problem : Given an undirected graph G find a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smallest vertex cover </a:t>
            </a:r>
            <a:r>
              <a:rPr lang="en-US" sz="2400">
                <a:latin typeface="News Gothic MT" charset="0"/>
              </a:rPr>
              <a:t>in G.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VC(G,k) : Given G,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does there exist</a:t>
            </a:r>
            <a:r>
              <a:rPr lang="en-US" sz="2400">
                <a:latin typeface="News Gothic MT" charset="0"/>
              </a:rPr>
              <a:t> a vertex cover of size equal to k in G?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VC = {(G,k): G contains a vertex cover of size k}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Vertex Cover is in NP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Ins="30479"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VC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= {&lt;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&gt;: G has a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vertex cover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of size k}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For x =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inVC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does there exist a certificate y: |y| = polynomial in the length of x and a polynomial time algorithm that can use y to verify that x is in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VC?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the existence of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|y| = polynomial in the length of |x|,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Give an algorithm that verifies x using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the algorithm runs in polynomial time in |y| and |x| and hence in polynomial time in the length of |x|.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endParaRPr lang="en-US" sz="2400" dirty="0">
              <a:solidFill>
                <a:srgbClr val="3333CC"/>
              </a:solidFill>
              <a:ea typeface="+mn-ea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r>
              <a:rPr lang="en-US" sz="2400" dirty="0">
                <a:solidFill>
                  <a:srgbClr val="3333CC"/>
                </a:solidFill>
                <a:ea typeface="+mn-ea"/>
              </a:rPr>
              <a:t>SO, FOUR STEPS TO SHOW THAT A PROBLEM IS IN NP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x (=(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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VC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then we claim that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Э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 certificate y such that,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&lt;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x,y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i.e.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,k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can be verified in polynomial time.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Since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x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  <a:sym typeface="Symbol" charset="0"/>
              </a:rPr>
              <a:t>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  <a:sym typeface="Symbol" charset="0"/>
              </a:rPr>
              <a:t>VC, </a:t>
            </a:r>
            <a:r>
              <a:rPr lang="ru-RU" sz="2400" dirty="0">
                <a:solidFill>
                  <a:schemeClr val="accent1"/>
                </a:solidFill>
                <a:latin typeface="Lucida Grande" charset="0"/>
              </a:rPr>
              <a:t>Э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 a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vertex cover of size k in G </a:t>
            </a:r>
            <a:r>
              <a:rPr lang="en-US" sz="2400" dirty="0" smtClean="0">
                <a:solidFill>
                  <a:srgbClr val="008000"/>
                </a:solidFill>
                <a:latin typeface="Lucida Grande" charset="0"/>
              </a:rPr>
              <a:t>(by the definition of the set)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.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This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set of vertices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itself serves as the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certificate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 y.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Clearly |y| is no more than the number of vertices in G. i.e. |y| = O(|x|)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rgbClr val="FF3300"/>
                </a:solidFill>
                <a:latin typeface="Lucida Grande" charset="0"/>
              </a:rPr>
              <a:t>What does the verification algorithm do?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err="1">
                <a:solidFill>
                  <a:schemeClr val="accent1"/>
                </a:solidFill>
                <a:latin typeface="Lucida Grande" charset="0"/>
              </a:rPr>
              <a:t>Ans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: Just check that the given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set of vertices in y indeed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forms a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vertex cover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in G and,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That its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size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is k.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4475"/>
            <a:ext cx="8229600" cy="822325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 Algorithm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229600" cy="6096000"/>
          </a:xfrm>
        </p:spPr>
        <p:txBody>
          <a:bodyPr rIns="132080"/>
          <a:lstStyle/>
          <a:p>
            <a:pPr eaLnBrk="1" hangingPunct="1"/>
            <a:r>
              <a:rPr lang="en-US" sz="2800">
                <a:latin typeface="Lucida Grande" charset="0"/>
                <a:ea typeface="ヒラギノ角ゴ ProN W3" charset="0"/>
                <a:cs typeface="ヒラギノ角ゴ ProN W3" charset="0"/>
              </a:rPr>
              <a:t>For every edge (u,v) in G check that at least one of the vertices u and v is in y.</a:t>
            </a:r>
          </a:p>
          <a:p>
            <a:pPr eaLnBrk="1" hangingPunct="1"/>
            <a:r>
              <a:rPr lang="en-US" sz="2800">
                <a:latin typeface="Lucida Grande" charset="0"/>
                <a:ea typeface="ヒラギノ角ゴ ProN W3" charset="0"/>
                <a:cs typeface="ヒラギノ角ゴ ProN W3" charset="0"/>
              </a:rPr>
              <a:t>Running Time: </a:t>
            </a:r>
            <a:r>
              <a:rPr lang="en-US">
                <a:latin typeface="Times New Roman Italic" charset="0"/>
                <a:cs typeface="Times New Roman Italic" charset="0"/>
                <a:sym typeface="Wingdings" charset="0"/>
              </a:rPr>
              <a:t>  |E| |y|</a:t>
            </a:r>
            <a:endParaRPr lang="en-US" sz="2800">
              <a:latin typeface="News Gothic MT" charset="0"/>
              <a:sym typeface="Times New Roman" charset="0"/>
            </a:endParaRPr>
          </a:p>
          <a:p>
            <a:pPr marL="1182688" lvl="2" eaLnBrk="1" hangingPunct="1">
              <a:buFont typeface="Wingdings 2" charset="0"/>
              <a:buNone/>
            </a:pPr>
            <a:r>
              <a:rPr lang="en-US" sz="2800">
                <a:latin typeface="News Gothic MT" charset="0"/>
                <a:sym typeface="Times New Roman" charset="0"/>
              </a:rPr>
              <a:t>			</a:t>
            </a:r>
            <a:r>
              <a:rPr lang="en-US" sz="2800">
                <a:latin typeface="News Gothic MT" charset="0"/>
                <a:cs typeface="Times New Roman" charset="0"/>
                <a:sym typeface="Times New Roman" charset="0"/>
              </a:rPr>
              <a:t>=O(E V)</a:t>
            </a:r>
            <a:endParaRPr lang="en-US" sz="2800">
              <a:latin typeface="News Gothic MT" charset="0"/>
              <a:sym typeface="Times New Roman" charset="0"/>
            </a:endParaRPr>
          </a:p>
          <a:p>
            <a:pPr marL="1182688" lvl="2" eaLnBrk="1" hangingPunct="1">
              <a:buFont typeface="Wingdings 2" charset="0"/>
              <a:buNone/>
            </a:pPr>
            <a:endParaRPr lang="en-US" sz="280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sz="2800">
                <a:latin typeface="Lucida Grande" charset="0"/>
                <a:ea typeface="ヒラギノ角ゴ ProN W3" charset="0"/>
                <a:cs typeface="ヒラギノ角ゴ ProN W3" charset="0"/>
              </a:rPr>
              <a:t>Checking that |y| is k takes constant time.</a:t>
            </a:r>
          </a:p>
          <a:p>
            <a:pPr eaLnBrk="1" hangingPunct="1">
              <a:buFont typeface="Arial" charset="0"/>
              <a:buNone/>
            </a:pPr>
            <a:endParaRPr lang="en-US" sz="280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 sz="2800">
                <a:solidFill>
                  <a:srgbClr val="008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Hence, we can verify the certificate in polynomial time.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Hamiltonian Cycle</a:t>
            </a:r>
            <a:endParaRPr lang="en-US" dirty="0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>
                <a:solidFill>
                  <a:schemeClr val="tx2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Hamiltonian</a:t>
            </a:r>
            <a:r>
              <a:rPr lang="en-US" i="1">
                <a:solidFill>
                  <a:schemeClr val="tx2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>
                <a:solidFill>
                  <a:schemeClr val="tx2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cycle</a:t>
            </a: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of an undirected graph, G, is a simple cycle that spans every vertex.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57200"/>
            <a:ext cx="8458200" cy="6019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Forming an HC,      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1                     2</a:t>
            </a:r>
            <a:endParaRPr lang="en-US" sz="200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               3                     4                5</a:t>
            </a:r>
            <a:endParaRPr lang="en-US" sz="540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9938" name="Line 5"/>
          <p:cNvSpPr>
            <a:spLocks noChangeShapeType="1"/>
          </p:cNvSpPr>
          <p:nvPr/>
        </p:nvSpPr>
        <p:spPr bwMode="auto">
          <a:xfrm>
            <a:off x="2590800" y="2057400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Flowchart: Connector 22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84" name="Flowchart: Connector 23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85" name="Flowchart: Connector 24"/>
          <p:cNvSpPr>
            <a:spLocks noChangeArrowheads="1"/>
          </p:cNvSpPr>
          <p:nvPr/>
        </p:nvSpPr>
        <p:spPr bwMode="auto">
          <a:xfrm>
            <a:off x="4572000" y="38100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86" name="Flowchart: Connector 25"/>
          <p:cNvSpPr>
            <a:spLocks noChangeArrowheads="1"/>
          </p:cNvSpPr>
          <p:nvPr/>
        </p:nvSpPr>
        <p:spPr bwMode="auto">
          <a:xfrm>
            <a:off x="4572000" y="54102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87" name="Flowchart: Connector 26"/>
          <p:cNvSpPr>
            <a:spLocks noChangeArrowheads="1"/>
          </p:cNvSpPr>
          <p:nvPr/>
        </p:nvSpPr>
        <p:spPr bwMode="auto">
          <a:xfrm>
            <a:off x="2514600" y="38100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288" name="Flowchart: Connector 27"/>
          <p:cNvSpPr>
            <a:spLocks noChangeArrowheads="1"/>
          </p:cNvSpPr>
          <p:nvPr/>
        </p:nvSpPr>
        <p:spPr bwMode="auto">
          <a:xfrm>
            <a:off x="6705600" y="38100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945" name="Straight Connector 29"/>
          <p:cNvCxnSpPr>
            <a:cxnSpLocks noChangeShapeType="1"/>
          </p:cNvCxnSpPr>
          <p:nvPr/>
        </p:nvCxnSpPr>
        <p:spPr bwMode="auto">
          <a:xfrm flipV="1">
            <a:off x="2590800" y="2057400"/>
            <a:ext cx="2057400" cy="1851025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6" name="Straight Connector 31"/>
          <p:cNvCxnSpPr>
            <a:cxnSpLocks noChangeShapeType="1"/>
          </p:cNvCxnSpPr>
          <p:nvPr/>
        </p:nvCxnSpPr>
        <p:spPr bwMode="auto">
          <a:xfrm rot="5400000">
            <a:off x="3848894" y="4685506"/>
            <a:ext cx="16002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2590800" y="2057400"/>
            <a:ext cx="20574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>
            <a:off x="3734594" y="2971006"/>
            <a:ext cx="18288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 rot="5400000">
            <a:off x="1676401" y="2971800"/>
            <a:ext cx="1828800" cy="3175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0" name="Straight Connector 41"/>
          <p:cNvCxnSpPr>
            <a:cxnSpLocks noChangeShapeType="1"/>
          </p:cNvCxnSpPr>
          <p:nvPr/>
        </p:nvCxnSpPr>
        <p:spPr bwMode="auto">
          <a:xfrm>
            <a:off x="2590800" y="3886200"/>
            <a:ext cx="20574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>
            <a:off x="2590800" y="3886200"/>
            <a:ext cx="2057400" cy="1600200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 flipV="1">
            <a:off x="4648200" y="3886200"/>
            <a:ext cx="2209800" cy="1622425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  <a:endCxn id="11288" idx="6"/>
          </p:cNvCxnSpPr>
          <p:nvPr/>
        </p:nvCxnSpPr>
        <p:spPr bwMode="auto">
          <a:xfrm>
            <a:off x="4648200" y="3886200"/>
            <a:ext cx="22098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381000"/>
            <a:ext cx="8305800" cy="624840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However, for the graph G`, there does not exist any Hamiltonian  cycle.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1) with vertices 1,2,3,4 – not an HC  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2) with vertices 1,2,5,6,3 – again not an HC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1                   2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3                   4           5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                            6</a:t>
            </a:r>
          </a:p>
        </p:txBody>
      </p:sp>
      <p:sp>
        <p:nvSpPr>
          <p:cNvPr id="40962" name="Line 18"/>
          <p:cNvSpPr>
            <a:spLocks noChangeShapeType="1"/>
          </p:cNvSpPr>
          <p:nvPr/>
        </p:nvSpPr>
        <p:spPr bwMode="auto">
          <a:xfrm flipV="1">
            <a:off x="3505200" y="2590800"/>
            <a:ext cx="1828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19"/>
          <p:cNvSpPr>
            <a:spLocks noChangeShapeType="1"/>
          </p:cNvSpPr>
          <p:nvPr/>
        </p:nvSpPr>
        <p:spPr bwMode="auto">
          <a:xfrm>
            <a:off x="3505200" y="4724400"/>
            <a:ext cx="1676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Line 20"/>
          <p:cNvSpPr>
            <a:spLocks noChangeShapeType="1"/>
          </p:cNvSpPr>
          <p:nvPr/>
        </p:nvSpPr>
        <p:spPr bwMode="auto">
          <a:xfrm>
            <a:off x="5334000" y="2590800"/>
            <a:ext cx="1447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Line 21"/>
          <p:cNvSpPr>
            <a:spLocks noChangeShapeType="1"/>
          </p:cNvSpPr>
          <p:nvPr/>
        </p:nvSpPr>
        <p:spPr bwMode="auto">
          <a:xfrm flipV="1">
            <a:off x="5181600" y="48006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Flowchart: Connector 7"/>
          <p:cNvSpPr>
            <a:spLocks noChangeArrowheads="1"/>
          </p:cNvSpPr>
          <p:nvPr/>
        </p:nvSpPr>
        <p:spPr bwMode="auto">
          <a:xfrm>
            <a:off x="5257800" y="25146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297" name="Flowchart: Connector 8"/>
          <p:cNvSpPr>
            <a:spLocks noChangeArrowheads="1"/>
          </p:cNvSpPr>
          <p:nvPr/>
        </p:nvSpPr>
        <p:spPr bwMode="auto">
          <a:xfrm>
            <a:off x="3429000" y="25146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298" name="Flowchart: Connector 9"/>
          <p:cNvSpPr>
            <a:spLocks noChangeArrowheads="1"/>
          </p:cNvSpPr>
          <p:nvPr/>
        </p:nvSpPr>
        <p:spPr bwMode="auto">
          <a:xfrm>
            <a:off x="3429000" y="46482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299" name="Flowchart: Connector 10"/>
          <p:cNvSpPr>
            <a:spLocks noChangeArrowheads="1"/>
          </p:cNvSpPr>
          <p:nvPr/>
        </p:nvSpPr>
        <p:spPr bwMode="auto">
          <a:xfrm>
            <a:off x="6705600" y="47244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300" name="Flowchart: Connector 11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301" name="Flowchart: Connector 12"/>
          <p:cNvSpPr>
            <a:spLocks noChangeArrowheads="1"/>
          </p:cNvSpPr>
          <p:nvPr/>
        </p:nvSpPr>
        <p:spPr bwMode="auto">
          <a:xfrm>
            <a:off x="5257800" y="4648200"/>
            <a:ext cx="152400" cy="152400"/>
          </a:xfrm>
          <a:prstGeom prst="flowChartConnector">
            <a:avLst/>
          </a:prstGeom>
          <a:solidFill>
            <a:schemeClr val="tx2">
              <a:alpha val="50195"/>
            </a:scheme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3505200" y="4724400"/>
            <a:ext cx="18288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 flipH="1">
            <a:off x="2439194" y="3656806"/>
            <a:ext cx="21336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 flipH="1" flipV="1">
            <a:off x="4267200" y="3657600"/>
            <a:ext cx="2135188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3505200" y="2590800"/>
            <a:ext cx="1828800" cy="158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Hamiltonian Cycle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Problem of HC is to find a HC in the given graph. </a:t>
            </a: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Decision Version: Given an undirected graph G, does G  contain a Hamiltonian cycle?</a:t>
            </a:r>
          </a:p>
          <a:p>
            <a:pPr eaLnBrk="1" hangingPunct="1"/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HC = {(G) : G contains a Hamiltonian cycle}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HC is in NP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Ins="30479"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= {&lt;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G&gt;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: G has a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Hamiltonian cycle}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For x = &lt;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G&gt; in HC,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does there exist a certificate y: |y| = polynomial in the length of x and a polynomial time algorithm that can use y to verify that x is in 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the existence of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|y| = polynomial in the length of |x|,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Give an algorithm that verifies x using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the algorithm runs in polynomial time in |y| and |x| and hence in polynomial time in the length of |x|.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endParaRPr lang="en-US" sz="2400" dirty="0">
              <a:solidFill>
                <a:srgbClr val="3333CC"/>
              </a:solidFill>
              <a:ea typeface="+mn-ea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r>
              <a:rPr lang="en-US" sz="2400" dirty="0">
                <a:solidFill>
                  <a:srgbClr val="3333CC"/>
                </a:solidFill>
                <a:ea typeface="+mn-ea"/>
              </a:rPr>
              <a:t>SO, FOUR STEPS TO SHOW THAT A PROBLEM IS IN NP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187450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x (=(G)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 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then we claim that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Э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 certificate y such that,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&lt;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x,y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i.e.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can be verified in polynomial time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Since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x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  <a:sym typeface="Symbol" charset="0"/>
              </a:rPr>
              <a:t> H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  <a:sym typeface="Symbol" charset="0"/>
              </a:rPr>
              <a:t>C,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G contains a Hamiltonian cycle </a:t>
            </a:r>
            <a:r>
              <a:rPr lang="en-US" sz="2400" dirty="0" smtClean="0">
                <a:solidFill>
                  <a:srgbClr val="008000"/>
                </a:solidFill>
                <a:latin typeface="Lucida Grande" charset="0"/>
              </a:rPr>
              <a:t>(by the definition of the set)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.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This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sequence of vertices that forms a HC in G itself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serves as the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certificate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 y.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Clearly |y| is no more than the number of vertices in G. i.e. |y| = O(|x|)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rgbClr val="FF3300"/>
                </a:solidFill>
                <a:latin typeface="Lucida Grande" charset="0"/>
              </a:rPr>
              <a:t>What does the verification algorithm do?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err="1">
                <a:solidFill>
                  <a:schemeClr val="accent1"/>
                </a:solidFill>
                <a:latin typeface="Lucida Grande" charset="0"/>
              </a:rPr>
              <a:t>Ans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: Just check that the given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sequence of vertices in y indeed </a:t>
            </a:r>
            <a:r>
              <a:rPr lang="en-US" sz="2400" dirty="0">
                <a:solidFill>
                  <a:schemeClr val="accent1"/>
                </a:solidFill>
                <a:latin typeface="Lucida Grande" charset="0"/>
              </a:rPr>
              <a:t>forms a </a:t>
            </a:r>
            <a:r>
              <a:rPr lang="en-US" sz="2400" dirty="0" smtClean="0">
                <a:solidFill>
                  <a:schemeClr val="accent1"/>
                </a:solidFill>
                <a:latin typeface="Lucida Grande" charset="0"/>
              </a:rPr>
              <a:t>Hamiltonian cycle in G.</a:t>
            </a:r>
            <a:endParaRPr lang="en-US" sz="2400" dirty="0">
              <a:solidFill>
                <a:schemeClr val="accent1"/>
              </a:solidFill>
              <a:latin typeface="Lucida Grande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Optimization Problems we have seen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Weighted Interval Scheduling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Matrix Chain Multiplication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Segmented Least Squares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Knapsack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Sequence Alignment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Shortest Path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- Solvable in Polynomial Time by Dynamic Programming or Greedy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Approach except 0-1 Knapsack which is Pseudo-polynomial.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22325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 Algorithm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30250"/>
            <a:ext cx="8229600" cy="6203950"/>
          </a:xfrm>
        </p:spPr>
        <p:txBody>
          <a:bodyPr rIns="132080"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y = &lt;u</a:t>
            </a:r>
            <a:r>
              <a:rPr lang="en-US" sz="28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1,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u</a:t>
            </a:r>
            <a:r>
              <a:rPr lang="en-US" sz="28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2,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… u</a:t>
            </a:r>
            <a:r>
              <a:rPr lang="en-US" sz="28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m&gt;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Algo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For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=1 to m-1 </a:t>
            </a:r>
          </a:p>
          <a:p>
            <a:pPr marL="446088" lvl="1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 that (u</a:t>
            </a:r>
            <a:r>
              <a:rPr lang="en-US" sz="24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u</a:t>
            </a:r>
            <a:r>
              <a:rPr lang="en-US" sz="24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i+1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is an edge in G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 that (u</a:t>
            </a:r>
            <a:r>
              <a:rPr lang="en-US" sz="24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,u</a:t>
            </a:r>
            <a:r>
              <a:rPr lang="en-US" sz="24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1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is an edge in G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 that no vertex is repeated.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Check that m = n (i.e. all the vertices have been spanned)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Running Time: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 Italic" charset="0"/>
                <a:cs typeface="Times New Roman Italic" charset="0"/>
                <a:sym typeface="Wingdings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 Italic" charset="0"/>
                <a:cs typeface="Times New Roman Italic" charset="0"/>
                <a:sym typeface="Wingdings"/>
              </a:rPr>
              <a:t> m |V| + m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 Italic" charset="0"/>
                <a:cs typeface="Times New Roman Italic" charset="0"/>
                <a:sym typeface="Wingdings"/>
              </a:rPr>
              <a:t>2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 Italic" charset="0"/>
                <a:cs typeface="Times New Roman Italic" charset="0"/>
                <a:sym typeface="Wingdings"/>
              </a:rPr>
              <a:t>+ constant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  <a:sym typeface="Times New Roman" charset="0"/>
            </a:endParaRPr>
          </a:p>
          <a:p>
            <a:pPr marL="1182688" lvl="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Times New Roman" charset="0"/>
              </a:rPr>
              <a:t>			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=O(V</a:t>
            </a:r>
            <a:r>
              <a:rPr lang="en-US" sz="2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2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  <a:sym typeface="Times New Roman" charset="0"/>
              </a:rPr>
              <a:t>)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rgbClr val="008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Hence</a:t>
            </a:r>
            <a:r>
              <a:rPr lang="en-US" sz="2800" dirty="0">
                <a:solidFill>
                  <a:srgbClr val="008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we can verify the certificate in polynomial time.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Independent Set</a:t>
            </a:r>
          </a:p>
        </p:txBody>
      </p:sp>
      <p:sp>
        <p:nvSpPr>
          <p:cNvPr id="46082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2057400"/>
            <a:ext cx="6400800" cy="20351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Given a graph G = (V,E), a subset S of V is said to be independent  if no two nodes in S are joined by an edge in 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Independent set of size 2</a:t>
            </a:r>
          </a:p>
        </p:txBody>
      </p:sp>
      <p:sp>
        <p:nvSpPr>
          <p:cNvPr id="4" name="Diamond 3"/>
          <p:cNvSpPr/>
          <p:nvPr/>
        </p:nvSpPr>
        <p:spPr>
          <a:xfrm>
            <a:off x="2514600" y="1752600"/>
            <a:ext cx="3810000" cy="23622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 rot="16200000" flipH="1">
            <a:off x="3238501" y="2933700"/>
            <a:ext cx="2362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erge 13"/>
          <p:cNvSpPr/>
          <p:nvPr/>
        </p:nvSpPr>
        <p:spPr>
          <a:xfrm>
            <a:off x="6324600" y="2895600"/>
            <a:ext cx="1600200" cy="1371600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18" name="Straight Connector 17"/>
          <p:cNvCxnSpPr>
            <a:stCxn id="4" idx="1"/>
          </p:cNvCxnSpPr>
          <p:nvPr/>
        </p:nvCxnSpPr>
        <p:spPr>
          <a:xfrm rot="10800000" flipH="1" flipV="1">
            <a:off x="2514600" y="2933700"/>
            <a:ext cx="21336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276850" y="3562350"/>
            <a:ext cx="1295400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572000" y="54102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43400" y="16764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48400" y="28194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772400" y="2819400"/>
            <a:ext cx="152400" cy="152400"/>
          </a:xfrm>
          <a:prstGeom prst="ellipse">
            <a:avLst/>
          </a:prstGeo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086600" y="4114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19600" y="40386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343400" y="3886200"/>
            <a:ext cx="1524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438400" y="2819400"/>
            <a:ext cx="152400" cy="152400"/>
          </a:xfrm>
          <a:prstGeom prst="flowChartConnector">
            <a:avLst/>
          </a:prstGeom>
          <a:solidFill>
            <a:srgbClr val="FF00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47" name="Straight Connector 46"/>
          <p:cNvCxnSpPr>
            <a:stCxn id="28" idx="2"/>
          </p:cNvCxnSpPr>
          <p:nvPr/>
        </p:nvCxnSpPr>
        <p:spPr>
          <a:xfrm rot="10800000">
            <a:off x="2438400" y="28956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rot="16200000" flipH="1">
            <a:off x="4191000" y="1600200"/>
            <a:ext cx="533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0" name="Straight Connector 49"/>
          <p:cNvCxnSpPr>
            <a:cxnSpLocks noChangeShapeType="1"/>
            <a:stCxn id="47105" idx="2"/>
          </p:cNvCxnSpPr>
          <p:nvPr/>
        </p:nvCxnSpPr>
        <p:spPr bwMode="auto">
          <a:xfrm rot="5400000">
            <a:off x="4099719" y="1585119"/>
            <a:ext cx="6397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16200000" flipH="1">
            <a:off x="4114800" y="38100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rot="5400000">
            <a:off x="4152900" y="36957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 rot="16200000" flipH="1">
            <a:off x="4229100" y="52197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8" name="Straight Connector 57"/>
          <p:cNvCxnSpPr>
            <a:cxnSpLocks noChangeShapeType="1"/>
          </p:cNvCxnSpPr>
          <p:nvPr/>
        </p:nvCxnSpPr>
        <p:spPr bwMode="auto">
          <a:xfrm rot="5400000">
            <a:off x="4305300" y="5143500"/>
            <a:ext cx="762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 rot="16200000" flipH="1">
            <a:off x="6057900" y="28575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 rot="5400000">
            <a:off x="6134100" y="27051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6" name="Straight Connector 65"/>
          <p:cNvCxnSpPr>
            <a:cxnSpLocks noChangeShapeType="1"/>
          </p:cNvCxnSpPr>
          <p:nvPr/>
        </p:nvCxnSpPr>
        <p:spPr bwMode="auto">
          <a:xfrm rot="16200000" flipH="1">
            <a:off x="6858000" y="4038600"/>
            <a:ext cx="609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 rot="10800000" flipV="1">
            <a:off x="6781800" y="3962400"/>
            <a:ext cx="762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Independent set of size 3</a:t>
            </a:r>
          </a:p>
        </p:txBody>
      </p:sp>
      <p:sp>
        <p:nvSpPr>
          <p:cNvPr id="4" name="Diamond 3"/>
          <p:cNvSpPr/>
          <p:nvPr/>
        </p:nvSpPr>
        <p:spPr>
          <a:xfrm>
            <a:off x="2514600" y="1752600"/>
            <a:ext cx="3810000" cy="23622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48131" name="Straight Connector 5"/>
          <p:cNvCxnSpPr>
            <a:cxnSpLocks noChangeShapeType="1"/>
            <a:stCxn id="4" idx="0"/>
            <a:endCxn id="4" idx="2"/>
          </p:cNvCxnSpPr>
          <p:nvPr/>
        </p:nvCxnSpPr>
        <p:spPr bwMode="auto">
          <a:xfrm rot="16200000" flipH="1">
            <a:off x="3238501" y="2933700"/>
            <a:ext cx="2362200" cy="3175"/>
          </a:xfrm>
          <a:prstGeom prst="line">
            <a:avLst/>
          </a:prstGeom>
          <a:noFill/>
          <a:ln w="254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Flowchart: Merge 13"/>
          <p:cNvSpPr/>
          <p:nvPr/>
        </p:nvSpPr>
        <p:spPr>
          <a:xfrm>
            <a:off x="6324600" y="2895600"/>
            <a:ext cx="1600200" cy="1371600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48133" name="Straight Connector 17"/>
          <p:cNvCxnSpPr>
            <a:cxnSpLocks noChangeShapeType="1"/>
            <a:stCxn id="4" idx="1"/>
          </p:cNvCxnSpPr>
          <p:nvPr/>
        </p:nvCxnSpPr>
        <p:spPr bwMode="auto">
          <a:xfrm rot="10800000" flipH="1" flipV="1">
            <a:off x="2514600" y="2933700"/>
            <a:ext cx="2133600" cy="2667000"/>
          </a:xfrm>
          <a:prstGeom prst="line">
            <a:avLst/>
          </a:prstGeom>
          <a:noFill/>
          <a:ln w="254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4" name="Straight Connector 19"/>
          <p:cNvCxnSpPr>
            <a:cxnSpLocks noChangeShapeType="1"/>
          </p:cNvCxnSpPr>
          <p:nvPr/>
        </p:nvCxnSpPr>
        <p:spPr bwMode="auto">
          <a:xfrm rot="5400000">
            <a:off x="5276850" y="3562350"/>
            <a:ext cx="1295400" cy="2552700"/>
          </a:xfrm>
          <a:prstGeom prst="line">
            <a:avLst/>
          </a:prstGeom>
          <a:noFill/>
          <a:ln w="25400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Oval 21"/>
          <p:cNvSpPr/>
          <p:nvPr/>
        </p:nvSpPr>
        <p:spPr>
          <a:xfrm>
            <a:off x="4572000" y="5410200"/>
            <a:ext cx="152400" cy="152400"/>
          </a:xfrm>
          <a:prstGeom prst="ellipse">
            <a:avLst/>
          </a:prstGeo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43400" y="1676400"/>
            <a:ext cx="152400" cy="152400"/>
          </a:xfrm>
          <a:prstGeom prst="ellipse">
            <a:avLst/>
          </a:prstGeo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248400" y="28194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772400" y="2819400"/>
            <a:ext cx="152400" cy="152400"/>
          </a:xfrm>
          <a:prstGeom prst="ellipse">
            <a:avLst/>
          </a:prstGeom>
          <a:solidFill>
            <a:srgbClr val="FF00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37931725" indent="-37474525"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eaLnBrk="0" hangingPunct="0"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algn="ctr" eaLnBrk="1" hangingPunct="1">
              <a:defRPr/>
            </a:pPr>
            <a:endParaRPr lang="en-US" sz="180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086600" y="4114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19600" y="40386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343400" y="3886200"/>
            <a:ext cx="1524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2438400" y="2819400"/>
            <a:ext cx="152400" cy="1524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</p:txBody>
      </p: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16200000" flipH="1">
            <a:off x="4114800" y="38100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rot="5400000">
            <a:off x="4152900" y="36957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0" name="Straight Connector 59"/>
          <p:cNvCxnSpPr>
            <a:cxnSpLocks noChangeShapeType="1"/>
          </p:cNvCxnSpPr>
          <p:nvPr/>
        </p:nvCxnSpPr>
        <p:spPr bwMode="auto">
          <a:xfrm rot="16200000" flipH="1">
            <a:off x="6057900" y="28575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62" name="Straight Connector 61"/>
          <p:cNvCxnSpPr>
            <a:cxnSpLocks noChangeShapeType="1"/>
          </p:cNvCxnSpPr>
          <p:nvPr/>
        </p:nvCxnSpPr>
        <p:spPr bwMode="auto">
          <a:xfrm rot="5400000">
            <a:off x="6134100" y="27051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16200000" flipH="1">
            <a:off x="2247900" y="27813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 rot="5400000">
            <a:off x="2324100" y="27051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 rot="16200000" flipH="1">
            <a:off x="6781800" y="4191000"/>
            <a:ext cx="762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5400000">
            <a:off x="6896100" y="4000500"/>
            <a:ext cx="533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Independent Set Problem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39900"/>
            <a:ext cx="7772400" cy="3898900"/>
          </a:xfrm>
        </p:spPr>
        <p:txBody>
          <a:bodyPr rIns="30479"/>
          <a:lstStyle/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OPTimization Problem : Given an undirected graph G find a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largest independent set </a:t>
            </a:r>
            <a:r>
              <a:rPr lang="en-US" sz="2400">
                <a:latin typeface="News Gothic MT" charset="0"/>
              </a:rPr>
              <a:t>in G.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Decision problem: Given G,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does there exist</a:t>
            </a:r>
            <a:r>
              <a:rPr lang="en-US" sz="2400">
                <a:latin typeface="News Gothic MT" charset="0"/>
              </a:rPr>
              <a:t> an independent set of size equal to k in G?</a:t>
            </a: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endParaRPr lang="en-US" sz="2400">
              <a:latin typeface="News Gothic MT" charset="0"/>
            </a:endParaRPr>
          </a:p>
          <a:p>
            <a:pPr marL="1030288" lvl="1" indent="-533400" eaLnBrk="1" hangingPunct="1">
              <a:lnSpc>
                <a:spcPct val="90000"/>
              </a:lnSpc>
              <a:buFont typeface="Times New Roman" charset="0"/>
              <a:buNone/>
            </a:pPr>
            <a:r>
              <a:rPr lang="en-US" sz="2400">
                <a:latin typeface="News Gothic MT" charset="0"/>
              </a:rPr>
              <a:t>IS = {(G,k): G contains an independent set of size k}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Ins="30479"/>
          <a:lstStyle/>
          <a:p>
            <a:pPr eaLnBrk="1" hangingPunct="1"/>
            <a:r>
              <a:rPr lang="en-US">
                <a:latin typeface="News Gothic MT" charset="0"/>
              </a:rPr>
              <a:t>IS is in NP (Exercise)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 rIns="30479" rtlCol="0"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= {&lt;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&gt;: G has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an IS of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size k}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For x =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G,k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&gt; in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IS,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does there exist a certificate y: |y| = polynomial in the length of x and a polynomial time algorithm that can use y to verify that x is in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IS?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the existence of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|y| = polynomial in the length of |x|,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Give an algorithm that verifies x using y,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Show that the algorithm runs in polynomial time in |y| and |x| and hence in polynomial time in the length of |x|.</a:t>
            </a: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endParaRPr lang="en-US" sz="2400" dirty="0">
              <a:solidFill>
                <a:srgbClr val="3333CC"/>
              </a:solidFill>
              <a:ea typeface="+mn-ea"/>
            </a:endParaRPr>
          </a:p>
          <a:p>
            <a:pPr marL="78263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Times New Roman" charset="0"/>
              <a:buNone/>
              <a:defRPr/>
            </a:pPr>
            <a:r>
              <a:rPr lang="en-US" sz="2400" dirty="0">
                <a:solidFill>
                  <a:srgbClr val="3333CC"/>
                </a:solidFill>
                <a:ea typeface="+mn-ea"/>
              </a:rPr>
              <a:t>SO, FOUR STEPS TO SHOW THAT A PROBLEM IS IN NP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488"/>
            <a:ext cx="8229600" cy="90011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Set Cover Problem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867400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Given a collection U of elements and a family S of subsets of U, a cover C is a sub-family of S ( i.e. a collection of subsets from S) whose union is U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Example: U = {1,2,3,4}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S1 = {1,2}, S2 = {2,3}, S3 = {1,3,4}, S4 = {3,4}, S5 = {3}, S6 = {4}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Then S1, S2, S3 is a cover of size 3;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S1, S2, S6 is a cover of size 3;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And S3, S1 is also a cover of size 2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;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We are interested in finding a cover of minimum size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</a:p>
          <a:p>
            <a:pPr marL="1835150" lvl="6" indent="0">
              <a:buFont typeface="Wingdings 2" pitchFamily="18" charset="2"/>
              <a:buNone/>
              <a:defRPr/>
            </a:pPr>
            <a:r>
              <a:rPr sz="240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Set Cover is in NP (Exercise)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Subset Sum Problem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b="1" u="sng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>
                <a:latin typeface="Lucida Grande" charset="0"/>
                <a:ea typeface="ヒラギノ角ゴ ProN W3" charset="0"/>
              </a:rPr>
              <a:t>Given</a:t>
            </a:r>
            <a:r>
              <a:rPr lang="en-US">
                <a:latin typeface="Lucida Grande" charset="0"/>
                <a:ea typeface="ヒラギノ角ゴ ProN W3" charset="0"/>
              </a:rPr>
              <a:t>:    A finite set S of integers and a 			target t </a:t>
            </a:r>
            <a:r>
              <a:rPr lang="ru-RU">
                <a:latin typeface="Lucida Grande" charset="0"/>
                <a:cs typeface="Lucida Grande" charset="0"/>
              </a:rPr>
              <a:t>є</a:t>
            </a:r>
            <a:r>
              <a:rPr lang="en-US">
                <a:latin typeface="Lucida Grande" charset="0"/>
                <a:cs typeface="Lucida Grande" charset="0"/>
              </a:rPr>
              <a:t> I.</a:t>
            </a:r>
          </a:p>
          <a:p>
            <a:pPr eaLnBrk="1" hangingPunct="1">
              <a:buFont typeface="Arial" charset="0"/>
              <a:buNone/>
            </a:pPr>
            <a:r>
              <a:rPr lang="en-US" b="1">
                <a:latin typeface="Lucida Grande" charset="0"/>
                <a:cs typeface="Lucida Grande" charset="0"/>
              </a:rPr>
              <a:t>To Find</a:t>
            </a:r>
            <a:r>
              <a:rPr lang="en-US">
                <a:latin typeface="Lucida Grande" charset="0"/>
                <a:cs typeface="Lucida Grande" charset="0"/>
              </a:rPr>
              <a:t>: If there exists a subset S</a:t>
            </a:r>
            <a:r>
              <a:rPr lang="ja-JP" altLang="en-US">
                <a:latin typeface="Lucida Grande" charset="0"/>
                <a:cs typeface="Lucida Grande" charset="0"/>
              </a:rPr>
              <a:t>’</a:t>
            </a:r>
            <a:r>
              <a:rPr lang="en-US" altLang="ja-JP">
                <a:latin typeface="Lucida Grande" charset="0"/>
                <a:cs typeface="Lucida Grande" charset="0"/>
              </a:rPr>
              <a:t> of S 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Lucida Grande" charset="0"/>
                <a:cs typeface="Lucida Grande" charset="0"/>
              </a:rPr>
              <a:t>		       whose elements sum up to t.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>
                <a:solidFill>
                  <a:srgbClr val="E2751D"/>
                </a:solidFill>
                <a:latin typeface="Lucida Grande" charset="0"/>
                <a:cs typeface="Arial" charset="0"/>
              </a:rPr>
              <a:t>			</a:t>
            </a:r>
            <a:r>
              <a:rPr lang="en-US" sz="2800">
                <a:solidFill>
                  <a:srgbClr val="E2751D"/>
                </a:solidFill>
                <a:latin typeface="Lucida Grande" charset="0"/>
                <a:cs typeface="Arial" charset="0"/>
              </a:rPr>
              <a:t>Subset Sum is in NP (Exercise)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Acknowledgement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Scribe by </a:t>
            </a:r>
            <a:r>
              <a:rPr lang="en-US">
                <a:solidFill>
                  <a:srgbClr val="898989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MSc (Computer Science) 2009.</a:t>
            </a:r>
          </a:p>
          <a:p>
            <a:pPr eaLnBrk="1" hangingPunct="1">
              <a:buFont typeface="Arial" charset="0"/>
              <a:buNone/>
            </a:pPr>
            <a:endParaRPr lang="en-US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lvl="1" eaLnBrk="1" hangingPunct="1"/>
            <a:r>
              <a:rPr lang="en-US">
                <a:solidFill>
                  <a:srgbClr val="898989"/>
                </a:solidFill>
                <a:latin typeface="Lucida Grande" charset="0"/>
              </a:rPr>
              <a:t>Prashant Singh ( NP Class)</a:t>
            </a:r>
          </a:p>
          <a:p>
            <a:pPr lvl="1" eaLnBrk="1" hangingPunct="1"/>
            <a:r>
              <a:rPr lang="en-US">
                <a:solidFill>
                  <a:srgbClr val="898989"/>
                </a:solidFill>
                <a:latin typeface="Lucida Grande" charset="0"/>
              </a:rPr>
              <a:t>Sapna Grover ( P and NP , Vertex Cover, HC….)</a:t>
            </a:r>
          </a:p>
          <a:p>
            <a:pPr lvl="1" eaLnBrk="1" hangingPunct="1"/>
            <a:r>
              <a:rPr lang="en-US">
                <a:solidFill>
                  <a:srgbClr val="898989"/>
                </a:solidFill>
                <a:latin typeface="Lucida Grande" charset="0"/>
              </a:rPr>
              <a:t>Soniya Verma (Independent Set)</a:t>
            </a:r>
          </a:p>
          <a:p>
            <a:pPr lvl="1" eaLnBrk="1" hangingPunct="1"/>
            <a:r>
              <a:rPr lang="en-US">
                <a:solidFill>
                  <a:srgbClr val="898989"/>
                </a:solidFill>
                <a:latin typeface="Lucida Grande" charset="0"/>
              </a:rPr>
              <a:t>Shivam Sharma (Clique)</a:t>
            </a:r>
          </a:p>
          <a:p>
            <a:pPr eaLnBrk="1" hangingPunct="1"/>
            <a:endParaRPr lang="en-US">
              <a:solidFill>
                <a:srgbClr val="898989"/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8229600" cy="1509712"/>
          </a:xfrm>
        </p:spPr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End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Optimization Vs Decision Problems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 case of </a:t>
            </a:r>
            <a:r>
              <a:rPr lang="en-US" sz="2800" b="1" dirty="0">
                <a:solidFill>
                  <a:schemeClr val="accent4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Optimization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problems, each feasible solution has an associated value, and we want the feasible solution with the 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‘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best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value.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2800" b="1" dirty="0" err="1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Eg</a:t>
            </a:r>
            <a:r>
              <a:rPr lang="en-US" sz="2800" b="1" dirty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Shortest path </a:t>
            </a:r>
            <a:r>
              <a:rPr lang="en-US" sz="2800" dirty="0" smtClean="0">
                <a:solidFill>
                  <a:srgbClr val="FF0000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problem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sz="2800" dirty="0" smtClean="0">
                <a:solidFill>
                  <a:schemeClr val="accent5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Given </a:t>
            </a:r>
            <a:r>
              <a:rPr lang="en-US" sz="2800" dirty="0">
                <a:solidFill>
                  <a:schemeClr val="accent5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an undirected graph (</a:t>
            </a:r>
            <a:r>
              <a:rPr lang="en-US" sz="2800" dirty="0" err="1">
                <a:solidFill>
                  <a:schemeClr val="accent5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G,s,t</a:t>
            </a:r>
            <a:r>
              <a:rPr lang="en-US" sz="2800" dirty="0">
                <a:solidFill>
                  <a:schemeClr val="accent5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), we want to compute the shortest path from vertex s to vertex t (path using fewest edges).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Optimization &amp; Decision Problems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 fontScale="3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 case of </a:t>
            </a:r>
            <a:r>
              <a:rPr lang="en-US" sz="6000" b="1" dirty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Decision</a:t>
            </a: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problems, the answer to the problem is a simple </a:t>
            </a:r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‘</a:t>
            </a: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yes</a:t>
            </a:r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or a </a:t>
            </a:r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‘</a:t>
            </a: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no</a:t>
            </a:r>
            <a:r>
              <a:rPr lang="ja-JP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’</a:t>
            </a: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(more formally, 1 or 0)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We can obtain a related decision problem for a given optimization problem by bounding the value to be optimized</a:t>
            </a:r>
            <a:r>
              <a:rPr lang="en-US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  <a:endParaRPr lang="en-US" sz="60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6000" b="1" dirty="0" err="1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Eg</a:t>
            </a:r>
            <a:r>
              <a:rPr lang="en-US" sz="6000" b="1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: </a:t>
            </a:r>
            <a:r>
              <a:rPr lang="en-US" sz="6000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Shortest path problem </a:t>
            </a:r>
            <a:r>
              <a:rPr lang="en-US" sz="6000" dirty="0" smtClean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(Decision Version </a:t>
            </a:r>
            <a:r>
              <a:rPr lang="en-US" sz="6000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1)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sz="6000" dirty="0" smtClean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Given </a:t>
            </a:r>
            <a:r>
              <a:rPr lang="en-US" sz="6000" dirty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an undirected graph (</a:t>
            </a:r>
            <a:r>
              <a:rPr lang="en-US" sz="6000" dirty="0" err="1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G,s,t,k</a:t>
            </a:r>
            <a:r>
              <a:rPr lang="en-US" sz="6000" dirty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), is there a path from vertex s to vertex t consisting of exactly  k edges?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6000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Shortest path problem (decision version 2)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sz="6000" dirty="0" smtClean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Given </a:t>
            </a:r>
            <a:r>
              <a:rPr lang="en-US" sz="6000" dirty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an undirected graph (</a:t>
            </a:r>
            <a:r>
              <a:rPr lang="en-US" sz="6000" dirty="0" err="1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G,s,t,k</a:t>
            </a:r>
            <a:r>
              <a:rPr lang="en-US" sz="6000" dirty="0">
                <a:solidFill>
                  <a:srgbClr val="7EB606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), is there a path from vertex s to vertex t consisting of at most  k edges?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dirty="0">
              <a:solidFill>
                <a:srgbClr val="7EB606"/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Exercise 1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688" indent="0" eaLnBrk="1" hangingPunct="1">
              <a:buFont typeface="Wingdings 2" charset="0"/>
              <a:buNone/>
              <a:defRPr/>
            </a:pPr>
            <a:r>
              <a:rPr lang="en-US" dirty="0">
                <a:latin typeface="Lucida Grande" charset="0"/>
                <a:ea typeface="ヒラギノ角ゴ ProN W3" charset="0"/>
                <a:cs typeface="ヒラギノ角ゴ ProN W3" charset="0"/>
              </a:rPr>
              <a:t>Give the decision versions (of type 2) for the following problems :</a:t>
            </a:r>
          </a:p>
          <a:p>
            <a:pPr marL="700088" indent="-660400" eaLnBrk="1" hangingPunct="1">
              <a:buFont typeface="Arial" charset="0"/>
              <a:buNone/>
              <a:defRPr/>
            </a:pPr>
            <a:endParaRPr lang="en-US" dirty="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r>
              <a:rPr lang="en-US" dirty="0">
                <a:latin typeface="Lucida Grande" charset="0"/>
              </a:rPr>
              <a:t>Longest Common Subsequence</a:t>
            </a: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r>
              <a:rPr lang="en-US" dirty="0">
                <a:latin typeface="Lucida Grande" charset="0"/>
              </a:rPr>
              <a:t>Matrix Chain Multiplication</a:t>
            </a: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r>
              <a:rPr lang="en-US" dirty="0">
                <a:latin typeface="Lucida Grande" charset="0"/>
              </a:rPr>
              <a:t>Optimal Binary Search Tree</a:t>
            </a: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r>
              <a:rPr lang="en-US" dirty="0">
                <a:latin typeface="Lucida Grande" charset="0"/>
              </a:rPr>
              <a:t>Activity Selection Problem</a:t>
            </a: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r>
              <a:rPr lang="en-US" dirty="0">
                <a:latin typeface="Lucida Grande" charset="0"/>
              </a:rPr>
              <a:t>Minimum Spanning Tree</a:t>
            </a:r>
          </a:p>
          <a:p>
            <a:pPr marL="1023938" lvl="1" indent="-577850" eaLnBrk="1" hangingPunct="1">
              <a:buFont typeface="Arial" charset="0"/>
              <a:buAutoNum type="romanLcPeriod"/>
              <a:defRPr/>
            </a:pPr>
            <a:endParaRPr lang="en-US" dirty="0">
              <a:latin typeface="Lucida Grande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Class NP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 class of decision problems for which there is 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polynomially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bounded nondeterministic algorithm.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           Or Equivalently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The class of decision problems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which can be </a:t>
            </a:r>
            <a:r>
              <a:rPr lang="en-US" dirty="0" smtClean="0">
                <a:solidFill>
                  <a:schemeClr val="accent3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verified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in polynomial time.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 rIns="132080"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 </a:t>
            </a:r>
            <a:r>
              <a:rPr lang="en-U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Verification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algorithm takes as an input, a problem instance, and a certificate and decides whether it is a yes-instance.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A(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x,y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) = 1; </a:t>
            </a:r>
            <a:r>
              <a:rPr lang="en-U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iff</a:t>
            </a: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y is a valid certificate.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input     </a:t>
            </a:r>
            <a:r>
              <a:rPr lang="en-US" dirty="0" smtClean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  </a:t>
            </a:r>
            <a:r>
              <a:rPr lang="en-US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certificate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charset="0"/>
              <a:buNone/>
              <a:defRPr/>
            </a:pPr>
            <a:r>
              <a:rPr lang="en-US" dirty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</a:t>
            </a:r>
            <a:r>
              <a:rPr lang="en-US" dirty="0" smtClean="0">
                <a:solidFill>
                  <a:srgbClr val="E2751D"/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instance</a:t>
            </a:r>
            <a:endParaRPr lang="en-US" dirty="0">
              <a:solidFill>
                <a:srgbClr val="E2751D"/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 rot="10800000" flipH="1">
            <a:off x="1447800" y="3733800"/>
            <a:ext cx="1588" cy="762000"/>
          </a:xfrm>
          <a:prstGeom prst="line">
            <a:avLst/>
          </a:prstGeom>
          <a:noFill/>
          <a:ln w="12700">
            <a:solidFill>
              <a:srgbClr val="4A7EBB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AutoShape 4"/>
          <p:cNvSpPr>
            <a:spLocks/>
          </p:cNvSpPr>
          <p:nvPr/>
        </p:nvSpPr>
        <p:spPr bwMode="auto">
          <a:xfrm rot="10800000">
            <a:off x="1828800" y="3733800"/>
            <a:ext cx="990600" cy="685800"/>
          </a:xfrm>
          <a:custGeom>
            <a:avLst/>
            <a:gdLst>
              <a:gd name="T0" fmla="*/ 0 w 21600"/>
              <a:gd name="T1" fmla="*/ 0 h 21600"/>
              <a:gd name="T2" fmla="*/ 485542646 w 21600"/>
              <a:gd name="T3" fmla="*/ 20483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700">
            <a:solidFill>
              <a:srgbClr val="4A7EBB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Lucida Grande" charset="0"/>
                <a:ea typeface="ヒラギノ角ゴ ProN W3" charset="0"/>
                <a:cs typeface="ヒラギノ角ゴ ProN W3" charset="0"/>
              </a:rPr>
              <a:t>Verification: Shortest Path Example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5" cy="5257800"/>
          </a:xfrm>
        </p:spPr>
        <p:txBody>
          <a:bodyPr rIns="132080"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L</a:t>
            </a:r>
            <a:r>
              <a:rPr lang="en-US" sz="28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1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- SP = {&lt;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G,s,t,k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&gt;: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Э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 path from s to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					 of length = k}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Let x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  <a:sym typeface="Symbol" charset="0"/>
              </a:rPr>
              <a:t> SP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, then we claim that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Э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 a certificate y such that, &lt;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G,s,t,k,y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&gt; can be verified in polynomial time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  <a:ea typeface="ヒラギノ角ゴ ProN W3" charset="0"/>
                <a:cs typeface="ヒラギノ角ゴ ProN W3" charset="0"/>
              </a:rPr>
              <a:t>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rgbClr val="FF3300"/>
                </a:solidFill>
                <a:latin typeface="Lucida Grande" charset="0"/>
              </a:rPr>
              <a:t>What is that?</a:t>
            </a:r>
          </a:p>
          <a:p>
            <a:pPr marL="406400" lvl="1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     </a:t>
            </a:r>
            <a:r>
              <a:rPr lang="en-US" sz="2600" dirty="0" err="1" smtClean="0">
                <a:solidFill>
                  <a:schemeClr val="accent1"/>
                </a:solidFill>
                <a:latin typeface="Lucida Grande" charset="0"/>
              </a:rPr>
              <a:t>Ans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: Since x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  <a:sym typeface="Symbol" charset="0"/>
              </a:rPr>
              <a:t> SP, </a:t>
            </a:r>
            <a:r>
              <a:rPr lang="ru-RU" sz="2600" dirty="0">
                <a:solidFill>
                  <a:schemeClr val="accent1"/>
                </a:solidFill>
                <a:latin typeface="Lucida Grande" charset="0"/>
              </a:rPr>
              <a:t>Э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 a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path (sequence of vertices)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from s to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t of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length = k.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  This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path itself serves as the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certificate y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charset="0"/>
              </a:rPr>
              <a:t>.</a:t>
            </a: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  <a:latin typeface="Lucida Grande" charset="0"/>
            </a:endParaRPr>
          </a:p>
          <a:p>
            <a:pPr marL="742950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>
                <a:solidFill>
                  <a:srgbClr val="FF3300"/>
                </a:solidFill>
                <a:latin typeface="Lucida Grande" charset="0"/>
              </a:rPr>
              <a:t>What does the verification algorithm </a:t>
            </a:r>
            <a:r>
              <a:rPr lang="en-US" sz="2600" dirty="0" smtClean="0">
                <a:solidFill>
                  <a:srgbClr val="FF3300"/>
                </a:solidFill>
                <a:latin typeface="Lucida Grande" charset="0"/>
              </a:rPr>
              <a:t>do?</a:t>
            </a:r>
          </a:p>
          <a:p>
            <a:pPr marL="1025525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 err="1" smtClean="0">
                <a:solidFill>
                  <a:schemeClr val="accent1"/>
                </a:solidFill>
                <a:latin typeface="Lucida Grande" charset="0"/>
              </a:rPr>
              <a:t>Ans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: Just check that the given sequence of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vertices in y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indeed forms a path in </a:t>
            </a: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G (i.e. check that between every consecutive pair of vertices there is an edge in G) and, </a:t>
            </a:r>
            <a:endParaRPr lang="en-US" sz="2600" dirty="0">
              <a:solidFill>
                <a:schemeClr val="accent1"/>
              </a:solidFill>
              <a:latin typeface="Lucida Grande" charset="0"/>
            </a:endParaRPr>
          </a:p>
          <a:p>
            <a:pPr marL="1025525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2600" dirty="0" smtClean="0">
                <a:solidFill>
                  <a:schemeClr val="accent1"/>
                </a:solidFill>
                <a:latin typeface="Lucida Grande" charset="0"/>
              </a:rPr>
              <a:t>That </a:t>
            </a:r>
            <a:r>
              <a:rPr lang="en-US" sz="2600" dirty="0">
                <a:solidFill>
                  <a:schemeClr val="accent1"/>
                </a:solidFill>
                <a:latin typeface="Lucida Grande" charset="0"/>
              </a:rPr>
              <a:t>its length is k.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744</TotalTime>
  <Pages>0</Pages>
  <Words>2200</Words>
  <Characters>0</Characters>
  <Application>Microsoft Macintosh PowerPoint</Application>
  <PresentationFormat>On-screen Show (4:3)</PresentationFormat>
  <Lines>0</Lines>
  <Paragraphs>275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Breeze</vt:lpstr>
      <vt:lpstr>Introduction to NP</vt:lpstr>
      <vt:lpstr>Table of Contents</vt:lpstr>
      <vt:lpstr>Optimization Problems we have seen</vt:lpstr>
      <vt:lpstr>Optimization Vs Decision Problems</vt:lpstr>
      <vt:lpstr>Optimization &amp; Decision Problems</vt:lpstr>
      <vt:lpstr>Exercise 1</vt:lpstr>
      <vt:lpstr>Class NP</vt:lpstr>
      <vt:lpstr>Verification</vt:lpstr>
      <vt:lpstr>Verification: Shortest Path Example</vt:lpstr>
      <vt:lpstr>Verification – Running Time</vt:lpstr>
      <vt:lpstr>More NP Problems</vt:lpstr>
      <vt:lpstr>Definition: Clique</vt:lpstr>
      <vt:lpstr>PowerPoint Presentation</vt:lpstr>
      <vt:lpstr>Clique Problem</vt:lpstr>
      <vt:lpstr>Clique is in NP</vt:lpstr>
      <vt:lpstr>Verification</vt:lpstr>
      <vt:lpstr>Verification Algorithm</vt:lpstr>
      <vt:lpstr>Vertex Cover</vt:lpstr>
      <vt:lpstr>PowerPoint Presentation</vt:lpstr>
      <vt:lpstr>Vertex Cover Problem</vt:lpstr>
      <vt:lpstr>Vertex Cover is in NP</vt:lpstr>
      <vt:lpstr>Verification</vt:lpstr>
      <vt:lpstr>Verification Algorithm</vt:lpstr>
      <vt:lpstr>Hamiltonian Cycle</vt:lpstr>
      <vt:lpstr>PowerPoint Presentation</vt:lpstr>
      <vt:lpstr>PowerPoint Presentation</vt:lpstr>
      <vt:lpstr>Hamiltonian Cycle </vt:lpstr>
      <vt:lpstr>HC is in NP</vt:lpstr>
      <vt:lpstr>Verification</vt:lpstr>
      <vt:lpstr>Verification Algorithm</vt:lpstr>
      <vt:lpstr>Independent Set</vt:lpstr>
      <vt:lpstr>Independent set of size 2</vt:lpstr>
      <vt:lpstr>Independent set of size 3</vt:lpstr>
      <vt:lpstr>Independent Set Problem</vt:lpstr>
      <vt:lpstr>IS is in NP (Exercise)</vt:lpstr>
      <vt:lpstr>Set Cover Problem</vt:lpstr>
      <vt:lpstr>Subset Sum Problem</vt:lpstr>
      <vt:lpstr>Acknowledgement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MCS 101 : Algorithms Scribe – Class NP</dc:title>
  <dc:subject/>
  <dc:creator>Prashant</dc:creator>
  <cp:keywords/>
  <dc:description/>
  <cp:lastModifiedBy>Apple</cp:lastModifiedBy>
  <cp:revision>30</cp:revision>
  <dcterms:created xsi:type="dcterms:W3CDTF">2010-07-14T14:36:41Z</dcterms:created>
  <dcterms:modified xsi:type="dcterms:W3CDTF">2016-02-13T15:49:10Z</dcterms:modified>
</cp:coreProperties>
</file>