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6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BE8C0-5395-4867-A7E0-4AE245E827D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3BC30-04FF-48B1-A418-4CD8669E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2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44DDEB-9116-4533-8993-C081125E411A}" type="slidenum">
              <a:rPr lang="en-US"/>
              <a:pPr/>
              <a:t>1</a:t>
            </a:fld>
            <a:endParaRPr lang="en-US"/>
          </a:p>
        </p:txBody>
      </p:sp>
      <p:sp>
        <p:nvSpPr>
          <p:cNvPr id="163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6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9ED8DE-7683-4C1A-B751-DE793919509A}" type="slidenum">
              <a:rPr lang="en-US"/>
              <a:pPr/>
              <a:t>10</a:t>
            </a:fld>
            <a:endParaRPr lang="en-US"/>
          </a:p>
        </p:txBody>
      </p:sp>
      <p:sp>
        <p:nvSpPr>
          <p:cNvPr id="174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9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954A3A-2AB0-42B5-B595-97A5BE36B2CA}" type="slidenum">
              <a:rPr lang="en-US"/>
              <a:pPr/>
              <a:t>11</a:t>
            </a:fld>
            <a:endParaRPr lang="en-US"/>
          </a:p>
        </p:txBody>
      </p:sp>
      <p:sp>
        <p:nvSpPr>
          <p:cNvPr id="175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64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4B35EC-DACD-49FF-B697-CFDA1C9E9E0F}" type="slidenum">
              <a:rPr lang="en-US"/>
              <a:pPr/>
              <a:t>12</a:t>
            </a:fld>
            <a:endParaRPr lang="en-US"/>
          </a:p>
        </p:txBody>
      </p:sp>
      <p:sp>
        <p:nvSpPr>
          <p:cNvPr id="176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6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43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454BC4-433A-4570-BB73-DEBA4AD6993F}" type="slidenum">
              <a:rPr lang="en-US"/>
              <a:pPr/>
              <a:t>13</a:t>
            </a:fld>
            <a:endParaRPr lang="en-US"/>
          </a:p>
        </p:txBody>
      </p:sp>
      <p:sp>
        <p:nvSpPr>
          <p:cNvPr id="177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7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6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50384-23BF-4C2B-ADF2-82D345A61FCE}" type="slidenum">
              <a:rPr lang="en-US"/>
              <a:pPr/>
              <a:t>14</a:t>
            </a:fld>
            <a:endParaRPr lang="en-US"/>
          </a:p>
        </p:txBody>
      </p:sp>
      <p:sp>
        <p:nvSpPr>
          <p:cNvPr id="178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5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1CCB32-0F27-473F-BB9C-682633491BA5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9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78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EE035E-BCA5-4530-91B3-CC28FD2E3DCC}" type="slidenum">
              <a:rPr lang="en-US"/>
              <a:pPr/>
              <a:t>16</a:t>
            </a:fld>
            <a:endParaRPr lang="en-US"/>
          </a:p>
        </p:txBody>
      </p:sp>
      <p:sp>
        <p:nvSpPr>
          <p:cNvPr id="180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02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4D4EE0-C6C4-4E08-99EB-2424A6EB55CC}" type="slidenum">
              <a:rPr lang="en-US"/>
              <a:pPr/>
              <a:t>17</a:t>
            </a:fld>
            <a:endParaRPr lang="en-US"/>
          </a:p>
        </p:txBody>
      </p:sp>
      <p:sp>
        <p:nvSpPr>
          <p:cNvPr id="181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1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07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36F307-A7A4-42BB-9BEB-85781E52912C}" type="slidenum">
              <a:rPr lang="en-US"/>
              <a:pPr/>
              <a:t>18</a:t>
            </a:fld>
            <a:endParaRPr lang="en-US"/>
          </a:p>
        </p:txBody>
      </p:sp>
      <p:sp>
        <p:nvSpPr>
          <p:cNvPr id="182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2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82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9AC671-198A-4493-AE66-B6A8E43B8E96}" type="slidenum">
              <a:rPr lang="en-US"/>
              <a:pPr/>
              <a:t>19</a:t>
            </a:fld>
            <a:endParaRPr lang="en-US"/>
          </a:p>
        </p:txBody>
      </p:sp>
      <p:sp>
        <p:nvSpPr>
          <p:cNvPr id="183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3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6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AD598C-5DBD-4982-98B1-EB16B1B7B9A9}" type="slidenum">
              <a:rPr lang="en-US"/>
              <a:pPr/>
              <a:t>2</a:t>
            </a:fld>
            <a:endParaRPr lang="en-US"/>
          </a:p>
        </p:txBody>
      </p:sp>
      <p:sp>
        <p:nvSpPr>
          <p:cNvPr id="165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5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924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F5EB24-D740-4DBC-879E-6EE285CA9D54}" type="slidenum">
              <a:rPr lang="en-US"/>
              <a:pPr/>
              <a:t>20</a:t>
            </a:fld>
            <a:endParaRPr lang="en-US"/>
          </a:p>
        </p:txBody>
      </p:sp>
      <p:sp>
        <p:nvSpPr>
          <p:cNvPr id="184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054315-4C43-4C6F-94BC-9F5736206561}" type="slidenum">
              <a:rPr lang="en-US"/>
              <a:pPr/>
              <a:t>21</a:t>
            </a:fld>
            <a:endParaRPr lang="en-US"/>
          </a:p>
        </p:txBody>
      </p:sp>
      <p:sp>
        <p:nvSpPr>
          <p:cNvPr id="185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5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01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FD1B7-9920-4506-8AF1-8252661DA4F1}" type="slidenum">
              <a:rPr lang="en-US"/>
              <a:pPr/>
              <a:t>3</a:t>
            </a:fld>
            <a:endParaRPr lang="en-US"/>
          </a:p>
        </p:txBody>
      </p:sp>
      <p:sp>
        <p:nvSpPr>
          <p:cNvPr id="166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6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57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6635DD-939B-4874-86B0-4961997252B6}" type="slidenum">
              <a:rPr lang="en-US"/>
              <a:pPr/>
              <a:t>4</a:t>
            </a:fld>
            <a:endParaRPr lang="en-US"/>
          </a:p>
        </p:txBody>
      </p:sp>
      <p:sp>
        <p:nvSpPr>
          <p:cNvPr id="167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7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1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19ED28-2DD7-428C-9422-1ED03DEA5F40}" type="slidenum">
              <a:rPr lang="en-US"/>
              <a:pPr/>
              <a:t>5</a:t>
            </a:fld>
            <a:endParaRPr lang="en-US"/>
          </a:p>
        </p:txBody>
      </p:sp>
      <p:sp>
        <p:nvSpPr>
          <p:cNvPr id="168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93F792-679F-4FB6-B84B-293A369B8070}" type="slidenum">
              <a:rPr lang="en-US"/>
              <a:pPr/>
              <a:t>6</a:t>
            </a:fld>
            <a:endParaRPr lang="en-US"/>
          </a:p>
        </p:txBody>
      </p:sp>
      <p:sp>
        <p:nvSpPr>
          <p:cNvPr id="169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9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94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C9F5D0-08C7-45F7-B54B-B30B9786A8AB}" type="slidenum">
              <a:rPr lang="en-US"/>
              <a:pPr/>
              <a:t>7</a:t>
            </a:fld>
            <a:endParaRPr lang="en-US"/>
          </a:p>
        </p:txBody>
      </p:sp>
      <p:sp>
        <p:nvSpPr>
          <p:cNvPr id="171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1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35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E0CDEC-7313-48A9-9E0B-33FA46F51B7F}" type="slidenum">
              <a:rPr lang="en-US"/>
              <a:pPr/>
              <a:t>8</a:t>
            </a:fld>
            <a:endParaRPr lang="en-US"/>
          </a:p>
        </p:txBody>
      </p:sp>
      <p:sp>
        <p:nvSpPr>
          <p:cNvPr id="172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2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99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A057C5-221C-4411-9BEA-B2FCF33A5313}" type="slidenum">
              <a:rPr lang="en-US"/>
              <a:pPr/>
              <a:t>9</a:t>
            </a:fld>
            <a:endParaRPr lang="en-US"/>
          </a:p>
        </p:txBody>
      </p:sp>
      <p:sp>
        <p:nvSpPr>
          <p:cNvPr id="173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8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6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8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1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6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2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3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2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9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0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F6C85-566A-4750-AB63-B5946CA0974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C9B6-7541-4316-8AF6-EA43B439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9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981200" y="6096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PRIMAL-DUAL APPROXIMATION ALGORITHMS FOR METRIC FACILITY LOCATION</a:t>
            </a:r>
            <a:br>
              <a:rPr lang="en-US" sz="3800" dirty="0">
                <a:latin typeface="Times New Roman" pitchFamily="16" charset="0"/>
                <a:cs typeface="Times New Roman" pitchFamily="16" charset="0"/>
              </a:rPr>
            </a:b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AND K-MEDIAN PROBLEMS</a:t>
            </a:r>
            <a:r>
              <a:rPr lang="en-US" sz="3800" u="sng" dirty="0">
                <a:latin typeface="Times New Roman" pitchFamily="16" charset="0"/>
                <a:cs typeface="Times New Roman" pitchFamily="16" charset="0"/>
              </a:rPr>
              <a:t/>
            </a:r>
            <a:br>
              <a:rPr lang="en-US" sz="3800" u="sng" dirty="0">
                <a:latin typeface="Times New Roman" pitchFamily="16" charset="0"/>
                <a:cs typeface="Times New Roman" pitchFamily="16" charset="0"/>
              </a:rPr>
            </a:br>
            <a:r>
              <a:rPr lang="en-US" sz="3800" u="sng" dirty="0">
                <a:latin typeface="Times New Roman" pitchFamily="16" charset="0"/>
                <a:cs typeface="Times New Roman" pitchFamily="16" charset="0"/>
              </a:rPr>
              <a:t/>
            </a:r>
            <a:br>
              <a:rPr lang="en-US" sz="3800" u="sng" dirty="0">
                <a:latin typeface="Times New Roman" pitchFamily="16" charset="0"/>
                <a:cs typeface="Times New Roman" pitchFamily="16" charset="0"/>
              </a:rPr>
            </a:b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K. Jain                                                              V.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Vazirani</a:t>
            </a:r>
            <a:endParaRPr lang="en-US" sz="2400" dirty="0" smtClean="0">
              <a:latin typeface="Times New Roman" pitchFamily="16" charset="0"/>
              <a:cs typeface="Times New Roman" pitchFamily="16" charset="0"/>
            </a:endParaRPr>
          </a:p>
          <a:p>
            <a:pPr algn="ctr">
              <a:spcBef>
                <a:spcPts val="550"/>
              </a:spcBef>
            </a:pP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 algn="ctr" fontAlgn="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Journal 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ACM, 2001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spcBef>
                <a:spcPts val="550"/>
              </a:spcBef>
            </a:pPr>
            <a:endParaRPr lang="en-US" sz="2200" dirty="0" smtClean="0">
              <a:latin typeface="Times New Roman" pitchFamily="16" charset="0"/>
              <a:cs typeface="Times New Roman" pitchFamily="16" charset="0"/>
            </a:endParaRPr>
          </a:p>
          <a:p>
            <a:pPr algn="ctr">
              <a:spcBef>
                <a:spcPts val="550"/>
              </a:spcBef>
            </a:pPr>
            <a:endParaRPr lang="en-US" sz="22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67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828800" y="304801"/>
            <a:ext cx="8534400" cy="639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At t = 0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=0       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=0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2           9            8                6         2           7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=6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4            4        5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=0</a:t>
            </a: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91440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 flipV="1">
            <a:off x="6019800" y="5943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 flipV="1">
            <a:off x="8001000" y="11430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 flipV="1">
            <a:off x="3505200" y="1066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V="1">
            <a:off x="2628900" y="1217614"/>
            <a:ext cx="952500" cy="2060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V="1">
            <a:off x="5981701" y="1271588"/>
            <a:ext cx="2041525" cy="2082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2628901" y="1271588"/>
            <a:ext cx="5394325" cy="2006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 flipV="1">
            <a:off x="5980114" y="3579814"/>
            <a:ext cx="117475" cy="23653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6042026" y="3503613"/>
            <a:ext cx="3216275" cy="2463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 flipV="1">
            <a:off x="2627314" y="3503614"/>
            <a:ext cx="3470275" cy="2441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581400" y="1219200"/>
            <a:ext cx="2400300" cy="2133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581400" y="1219200"/>
            <a:ext cx="5676900" cy="20574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8021639" y="1273176"/>
            <a:ext cx="1235075" cy="20034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40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47" grpId="0" animBg="1"/>
      <p:bldP spid="57348" grpId="0" animBg="1"/>
      <p:bldP spid="57349" grpId="0" animBg="1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  <p:bldP spid="57359" grpId="0" animBg="1"/>
      <p:bldP spid="573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828800" y="304800"/>
            <a:ext cx="8534400" cy="633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At t = 1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2           9            8             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6    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2           7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=6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4            4      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     5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91440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 flipV="1">
            <a:off x="6019800" y="5943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 flipV="1">
            <a:off x="8001000" y="11430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 flipV="1">
            <a:off x="3505200" y="1066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2628900" y="1217614"/>
            <a:ext cx="952500" cy="2060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V="1">
            <a:off x="5981701" y="1295400"/>
            <a:ext cx="2095499" cy="20589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2628901" y="1271588"/>
            <a:ext cx="5394325" cy="2006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 flipV="1">
            <a:off x="5980114" y="3579814"/>
            <a:ext cx="117475" cy="23653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6042026" y="3503613"/>
            <a:ext cx="3216275" cy="2463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 flipV="1">
            <a:off x="2627314" y="3503614"/>
            <a:ext cx="3470275" cy="2441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581400" y="1219200"/>
            <a:ext cx="2400300" cy="2133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3581400" y="1219200"/>
            <a:ext cx="5676900" cy="20574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8021639" y="1273176"/>
            <a:ext cx="1235075" cy="20034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rc 2"/>
          <p:cNvSpPr/>
          <p:nvPr/>
        </p:nvSpPr>
        <p:spPr>
          <a:xfrm rot="7375747">
            <a:off x="1500469" y="-387484"/>
            <a:ext cx="3990132" cy="1938189"/>
          </a:xfrm>
          <a:prstGeom prst="arc">
            <a:avLst/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8276030">
            <a:off x="5320740" y="4735369"/>
            <a:ext cx="2164981" cy="3181271"/>
          </a:xfrm>
          <a:prstGeom prst="arc">
            <a:avLst>
              <a:gd name="adj1" fmla="val 16200000"/>
              <a:gd name="adj2" fmla="val 343857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1076886">
            <a:off x="6584012" y="1736263"/>
            <a:ext cx="1390423" cy="716390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9189453">
            <a:off x="7971604" y="981420"/>
            <a:ext cx="844826" cy="583514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4245236">
            <a:off x="7208418" y="1264011"/>
            <a:ext cx="674059" cy="376078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84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828800" y="304802"/>
            <a:ext cx="8534400" cy="636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At t = 2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=2       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=2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2        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       9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8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      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6       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2       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7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=0                                                         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=0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=6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</a:t>
            </a:r>
          </a:p>
          <a:p>
            <a:pPr>
              <a:spcBef>
                <a:spcPts val="650"/>
              </a:spcBef>
            </a:pP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                              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4            4        5</a:t>
            </a:r>
          </a:p>
          <a:p>
            <a:pPr>
              <a:spcBef>
                <a:spcPts val="650"/>
              </a:spcBef>
            </a:pPr>
            <a:endParaRPr lang="en-US" sz="2600" dirty="0" smtClean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=2</a:t>
            </a: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91440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 flipV="1">
            <a:off x="6019800" y="5943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 flipV="1">
            <a:off x="8001000" y="11430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 flipV="1">
            <a:off x="3505200" y="1066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2628900" y="1217614"/>
            <a:ext cx="952500" cy="2060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V="1">
            <a:off x="5981701" y="1295399"/>
            <a:ext cx="2095499" cy="20589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V="1">
            <a:off x="2628901" y="1271588"/>
            <a:ext cx="5394325" cy="2006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flipH="1" flipV="1">
            <a:off x="5980114" y="3579814"/>
            <a:ext cx="117475" cy="23653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 flipV="1">
            <a:off x="6042026" y="3503613"/>
            <a:ext cx="3216275" cy="2463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H="1" flipV="1">
            <a:off x="2627314" y="3503614"/>
            <a:ext cx="3470275" cy="2441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581400" y="1219200"/>
            <a:ext cx="2400300" cy="2133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3581400" y="1219200"/>
            <a:ext cx="5676900" cy="20574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8021639" y="1273176"/>
            <a:ext cx="1235075" cy="20034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258301" y="675963"/>
            <a:ext cx="19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Tight edge: </a:t>
            </a:r>
            <a:endParaRPr lang="en-US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10650071" y="841097"/>
            <a:ext cx="1008530" cy="0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Arc 19"/>
          <p:cNvSpPr/>
          <p:nvPr/>
        </p:nvSpPr>
        <p:spPr>
          <a:xfrm rot="7375747">
            <a:off x="1004440" y="-53485"/>
            <a:ext cx="5617336" cy="1801638"/>
          </a:xfrm>
          <a:prstGeom prst="arc">
            <a:avLst/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9189453">
            <a:off x="7978205" y="1192742"/>
            <a:ext cx="954130" cy="528198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4245236">
            <a:off x="6422750" y="1492610"/>
            <a:ext cx="674059" cy="376078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0800000">
            <a:off x="5695135" y="2285999"/>
            <a:ext cx="1050222" cy="1020647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8276030">
            <a:off x="4899978" y="4636412"/>
            <a:ext cx="2988391" cy="3718202"/>
          </a:xfrm>
          <a:prstGeom prst="arc">
            <a:avLst>
              <a:gd name="adj1" fmla="val 16200000"/>
              <a:gd name="adj2" fmla="val 343857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26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8" dur="500" fill="hold" masterRel="sameClick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 additive="repl">
                                        <p:cTn id="29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1" dur="500" fill="hold" masterRel="sameClick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828800" y="304802"/>
            <a:ext cx="8534400" cy="6391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At t = 3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=3       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=3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2           9            8                6         2           7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                       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=6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4            4    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5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=3</a:t>
            </a: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91440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 flipV="1">
            <a:off x="6019800" y="5943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 flipV="1">
            <a:off x="8001000" y="11430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 flipV="1">
            <a:off x="3505200" y="1066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V="1">
            <a:off x="2628900" y="1217614"/>
            <a:ext cx="952500" cy="2060575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V="1">
            <a:off x="5981701" y="1322294"/>
            <a:ext cx="2095499" cy="2032094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V="1">
            <a:off x="2628901" y="1271588"/>
            <a:ext cx="5394325" cy="2006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 flipV="1">
            <a:off x="5980114" y="3579814"/>
            <a:ext cx="117475" cy="23653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V="1">
            <a:off x="6042026" y="3503613"/>
            <a:ext cx="3216275" cy="2463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 flipV="1">
            <a:off x="2627314" y="3503614"/>
            <a:ext cx="3470275" cy="2441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581400" y="1219200"/>
            <a:ext cx="2400300" cy="2133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3581400" y="1219200"/>
            <a:ext cx="5676900" cy="20574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8021639" y="1273176"/>
            <a:ext cx="1235075" cy="20034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258301" y="675963"/>
            <a:ext cx="196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Tight edge:</a:t>
            </a:r>
          </a:p>
          <a:p>
            <a:r>
              <a:rPr lang="en-US" dirty="0" smtClean="0"/>
              <a:t>Special edge:</a:t>
            </a: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10650071" y="841097"/>
            <a:ext cx="1008530" cy="0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10650071" y="1143000"/>
            <a:ext cx="1008530" cy="0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Arc 24"/>
          <p:cNvSpPr/>
          <p:nvPr/>
        </p:nvSpPr>
        <p:spPr>
          <a:xfrm rot="18276030">
            <a:off x="4147278" y="3021511"/>
            <a:ext cx="5124190" cy="7858895"/>
          </a:xfrm>
          <a:prstGeom prst="arc">
            <a:avLst/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9189453">
            <a:off x="7978205" y="1406158"/>
            <a:ext cx="954130" cy="528198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14245236">
            <a:off x="5550107" y="1951964"/>
            <a:ext cx="838569" cy="506649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7375747">
            <a:off x="3528300" y="614556"/>
            <a:ext cx="2642453" cy="1258725"/>
          </a:xfrm>
          <a:prstGeom prst="arc">
            <a:avLst/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18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8" dur="500" fill="hold" masterRel="sameClick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 additive="repl">
                                        <p:cTn id="39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8" dur="500" fill="hold" masterRel="sameClick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 additive="repl">
                                        <p:cTn id="4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8" dur="500" fill="hold" masterRel="sameClick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 additive="repl">
                                        <p:cTn id="59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/>
      <p:bldP spid="60420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828800" y="304801"/>
            <a:ext cx="8534400" cy="6297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At t = 4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=3       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=3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2           9            8                6         2           7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                       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=6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4            4        5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=4</a:t>
            </a: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9144000" y="32766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rect">
            <a:avLst/>
          </a:prstGeom>
          <a:solidFill>
            <a:srgbClr val="336600"/>
          </a:solidFill>
          <a:ln w="25560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rect">
            <a:avLst/>
          </a:prstGeom>
          <a:solidFill>
            <a:srgbClr val="336600"/>
          </a:solidFill>
          <a:ln w="25560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 flipV="1">
            <a:off x="6019800" y="5943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 flipV="1">
            <a:off x="8001000" y="1143000"/>
            <a:ext cx="152400" cy="152400"/>
          </a:xfrm>
          <a:prstGeom prst="flowChartConnector">
            <a:avLst/>
          </a:prstGeom>
          <a:solidFill>
            <a:srgbClr val="FF3399"/>
          </a:solidFill>
          <a:ln w="2556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 flipV="1">
            <a:off x="3505200" y="1066800"/>
            <a:ext cx="152400" cy="152400"/>
          </a:xfrm>
          <a:prstGeom prst="flowChartConnector">
            <a:avLst/>
          </a:prstGeom>
          <a:solidFill>
            <a:srgbClr val="FF3399"/>
          </a:solidFill>
          <a:ln w="2556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V="1">
            <a:off x="2628900" y="1217614"/>
            <a:ext cx="952500" cy="2060575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V="1">
            <a:off x="5981701" y="1271588"/>
            <a:ext cx="2041525" cy="2082800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V="1">
            <a:off x="2628901" y="1271588"/>
            <a:ext cx="5394325" cy="2006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 flipV="1">
            <a:off x="5980114" y="3579814"/>
            <a:ext cx="117475" cy="23653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V="1">
            <a:off x="6042026" y="3503613"/>
            <a:ext cx="3216275" cy="2463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 flipV="1">
            <a:off x="2627314" y="3503614"/>
            <a:ext cx="3470275" cy="24415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581400" y="1219200"/>
            <a:ext cx="2400300" cy="21336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581400" y="1219200"/>
            <a:ext cx="5676900" cy="20574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8021639" y="1273176"/>
            <a:ext cx="1235075" cy="20034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258301" y="675963"/>
            <a:ext cx="196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Tight edge:</a:t>
            </a:r>
          </a:p>
          <a:p>
            <a:r>
              <a:rPr lang="en-US" dirty="0" smtClean="0"/>
              <a:t>Special edge: </a:t>
            </a:r>
            <a:endParaRPr lang="en-US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10650071" y="841097"/>
            <a:ext cx="1008530" cy="0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10650071" y="1143000"/>
            <a:ext cx="1008530" cy="0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Arc 20"/>
          <p:cNvSpPr/>
          <p:nvPr/>
        </p:nvSpPr>
        <p:spPr>
          <a:xfrm rot="18276030">
            <a:off x="2744281" y="2364479"/>
            <a:ext cx="5215291" cy="7858895"/>
          </a:xfrm>
          <a:prstGeom prst="arc">
            <a:avLst/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9189453">
            <a:off x="8254262" y="1983801"/>
            <a:ext cx="971093" cy="528198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4245236">
            <a:off x="4328113" y="2246542"/>
            <a:ext cx="838569" cy="515657"/>
          </a:xfrm>
          <a:prstGeom prst="arc">
            <a:avLst>
              <a:gd name="adj1" fmla="val 13167987"/>
              <a:gd name="adj2" fmla="val 0"/>
            </a:avLst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7375747">
            <a:off x="4138739" y="269063"/>
            <a:ext cx="2989683" cy="2140579"/>
          </a:xfrm>
          <a:prstGeom prst="arc">
            <a:avLst/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21349052">
            <a:off x="7421618" y="3812118"/>
            <a:ext cx="1531418" cy="1262398"/>
          </a:xfrm>
          <a:prstGeom prst="arc">
            <a:avLst/>
          </a:prstGeom>
          <a:ln w="38100">
            <a:solidFill>
              <a:srgbClr val="66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96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2" dur="500" fill="hold" masterRel="sameClick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 additive="repl">
                                        <p:cTn id="23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5" dur="500" fill="hold" masterRel="sameClick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 additive="repl">
                                        <p:cTn id="26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828800" y="304800"/>
            <a:ext cx="8534400" cy="596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At the end of Phase 1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2                                               2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    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 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=1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4 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4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</a:t>
            </a: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rect">
            <a:avLst/>
          </a:prstGeom>
          <a:solidFill>
            <a:srgbClr val="336600"/>
          </a:solidFill>
          <a:ln w="25560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rect">
            <a:avLst/>
          </a:prstGeom>
          <a:solidFill>
            <a:srgbClr val="336600"/>
          </a:solidFill>
          <a:ln w="25560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 flipV="1">
            <a:off x="6019800" y="5943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 flipV="1">
            <a:off x="8001000" y="1143000"/>
            <a:ext cx="152400" cy="152400"/>
          </a:xfrm>
          <a:prstGeom prst="flowChartConnector">
            <a:avLst/>
          </a:prstGeom>
          <a:solidFill>
            <a:srgbClr val="FF3399"/>
          </a:solidFill>
          <a:ln w="2556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 flipV="1">
            <a:off x="3505200" y="1066800"/>
            <a:ext cx="152400" cy="152400"/>
          </a:xfrm>
          <a:prstGeom prst="flowChartConnector">
            <a:avLst/>
          </a:prstGeom>
          <a:solidFill>
            <a:srgbClr val="FF3399"/>
          </a:solidFill>
          <a:ln w="2556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2628900" y="1217611"/>
            <a:ext cx="952500" cy="2060575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V="1">
            <a:off x="5981701" y="1271588"/>
            <a:ext cx="2041525" cy="2082800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 flipV="1">
            <a:off x="5980114" y="3579814"/>
            <a:ext cx="117475" cy="2365375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 flipV="1">
            <a:off x="2627314" y="3503614"/>
            <a:ext cx="3470275" cy="2441575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258301" y="1079373"/>
            <a:ext cx="196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Tight edge:</a:t>
            </a:r>
          </a:p>
          <a:p>
            <a:r>
              <a:rPr lang="en-US" dirty="0" smtClean="0"/>
              <a:t>Special edge: </a:t>
            </a:r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10650071" y="1244507"/>
            <a:ext cx="1008530" cy="0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10650071" y="1546410"/>
            <a:ext cx="1008530" cy="0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31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981200" y="457200"/>
            <a:ext cx="8229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50"/>
              </a:spcBef>
            </a:pPr>
            <a:r>
              <a:rPr lang="en-US" sz="3000" dirty="0">
                <a:latin typeface="Calibri" pitchFamily="32" charset="0"/>
              </a:rPr>
              <a:t>    </a:t>
            </a:r>
            <a:r>
              <a:rPr lang="en-US" sz="3000" u="sng" dirty="0">
                <a:latin typeface="Times New Roman" pitchFamily="16" charset="0"/>
                <a:cs typeface="Times New Roman" pitchFamily="16" charset="0"/>
              </a:rPr>
              <a:t>Phase II</a:t>
            </a:r>
            <a:r>
              <a:rPr lang="en-US" sz="3000" dirty="0">
                <a:latin typeface="Calibri" pitchFamily="32" charset="0"/>
              </a:rPr>
              <a:t>:- </a:t>
            </a:r>
          </a:p>
          <a:p>
            <a:pPr>
              <a:spcBef>
                <a:spcPts val="650"/>
              </a:spcBef>
            </a:pPr>
            <a:r>
              <a:rPr lang="en-US" sz="3000" dirty="0">
                <a:latin typeface="Calibri" pitchFamily="32" charset="0"/>
              </a:rPr>
              <a:t>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It consist of two parts.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	Part 1:- To choose facilities that will opened permanently.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Part 2:- To connect every client to exactly one facility.</a:t>
            </a:r>
          </a:p>
          <a:p>
            <a:pPr algn="just">
              <a:spcBef>
                <a:spcPts val="750"/>
              </a:spcBef>
            </a:pPr>
            <a:r>
              <a:rPr lang="en-US" sz="3000" dirty="0">
                <a:latin typeface="Calibri" pitchFamily="3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7049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09800" y="457200"/>
            <a:ext cx="1981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400" u="sng">
                <a:latin typeface="Times New Roman" pitchFamily="16" charset="0"/>
                <a:cs typeface="Times New Roman" pitchFamily="16" charset="0"/>
              </a:rPr>
              <a:t>PART 1</a:t>
            </a:r>
            <a:r>
              <a:rPr lang="en-US" sz="3400">
                <a:latin typeface="Times New Roman" pitchFamily="16" charset="0"/>
                <a:cs typeface="Times New Roman" pitchFamily="16" charset="0"/>
              </a:rPr>
              <a:t>:-</a:t>
            </a: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981200" y="1371600"/>
            <a:ext cx="8229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Let F</a:t>
            </a:r>
            <a:r>
              <a:rPr lang="en-US" sz="2600" baseline="-25000">
                <a:latin typeface="Times New Roman" pitchFamily="16" charset="0"/>
                <a:cs typeface="Times New Roman" pitchFamily="16" charset="0"/>
              </a:rPr>
              <a:t>t</a:t>
            </a:r>
            <a:r>
              <a:rPr lang="en-US" sz="2600">
                <a:latin typeface="Times New Roman" pitchFamily="16" charset="0"/>
                <a:cs typeface="Times New Roman" pitchFamily="16" charset="0"/>
              </a:rPr>
              <a:t> denote the set of all temporarily open facilities.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Consider a graph G with all the special edges of path length at most 2, induced on F</a:t>
            </a:r>
            <a:r>
              <a:rPr lang="en-US" sz="2600" baseline="-25000">
                <a:latin typeface="Times New Roman" pitchFamily="16" charset="0"/>
                <a:cs typeface="Times New Roman" pitchFamily="16" charset="0"/>
              </a:rPr>
              <a:t>t</a:t>
            </a:r>
            <a:r>
              <a:rPr lang="en-US" sz="260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Construct a maximal independent set I of G.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Declare all the facilities in I as permanently open.</a:t>
            </a:r>
          </a:p>
        </p:txBody>
      </p:sp>
    </p:spTree>
    <p:extLst>
      <p:ext uri="{BB962C8B-B14F-4D97-AF65-F5344CB8AC3E}">
        <p14:creationId xmlns:p14="http://schemas.microsoft.com/office/powerpoint/2010/main" val="2812132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828800" y="304800"/>
            <a:ext cx="8534400" cy="633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Phase 2 - part 1:- Forming independent sets</a:t>
            </a:r>
          </a:p>
          <a:p>
            <a:pPr algn="ctr"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</a:t>
            </a:r>
          </a:p>
          <a:p>
            <a:pPr>
              <a:spcBef>
                <a:spcPts val="650"/>
              </a:spcBef>
            </a:pP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			2				2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baseline="-25000" dirty="0" smtClean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=1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	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					f</a:t>
            </a:r>
            <a:r>
              <a:rPr lang="en-US" sz="2600" baseline="-25000" dirty="0" smtClean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=1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4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               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4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934200" y="3276600"/>
            <a:ext cx="228600" cy="228600"/>
          </a:xfrm>
          <a:prstGeom prst="rect">
            <a:avLst/>
          </a:prstGeom>
          <a:solidFill>
            <a:srgbClr val="336600"/>
          </a:solidFill>
          <a:ln w="25560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rect">
            <a:avLst/>
          </a:prstGeom>
          <a:solidFill>
            <a:srgbClr val="336600"/>
          </a:solidFill>
          <a:ln w="25560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 flipV="1">
            <a:off x="6019800" y="5943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 flipV="1">
            <a:off x="8001000" y="1143000"/>
            <a:ext cx="152400" cy="152400"/>
          </a:xfrm>
          <a:prstGeom prst="flowChartConnector">
            <a:avLst/>
          </a:prstGeom>
          <a:solidFill>
            <a:srgbClr val="FF3399"/>
          </a:solidFill>
          <a:ln w="2556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 flipV="1">
            <a:off x="3505200" y="1066800"/>
            <a:ext cx="152400" cy="152400"/>
          </a:xfrm>
          <a:prstGeom prst="flowChartConnector">
            <a:avLst/>
          </a:prstGeom>
          <a:solidFill>
            <a:srgbClr val="FF3399"/>
          </a:solidFill>
          <a:ln w="2556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V="1">
            <a:off x="2628900" y="1217614"/>
            <a:ext cx="952500" cy="2060575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V="1">
            <a:off x="7048501" y="1271588"/>
            <a:ext cx="974725" cy="2006600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V="1">
            <a:off x="6096000" y="3503614"/>
            <a:ext cx="952500" cy="2441575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 flipV="1">
            <a:off x="2627314" y="3503614"/>
            <a:ext cx="3470275" cy="2441575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5547" name="AutoShape 11"/>
          <p:cNvCxnSpPr>
            <a:cxnSpLocks noChangeShapeType="1"/>
          </p:cNvCxnSpPr>
          <p:nvPr/>
        </p:nvCxnSpPr>
        <p:spPr bwMode="auto">
          <a:xfrm flipH="1">
            <a:off x="2902226" y="2165073"/>
            <a:ext cx="1901688" cy="1002197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" name="Line 10"/>
          <p:cNvSpPr>
            <a:spLocks noChangeShapeType="1"/>
          </p:cNvSpPr>
          <p:nvPr/>
        </p:nvSpPr>
        <p:spPr bwMode="auto">
          <a:xfrm flipH="1" flipV="1">
            <a:off x="2743200" y="3390900"/>
            <a:ext cx="4190999" cy="0"/>
          </a:xfrm>
          <a:prstGeom prst="line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38698" y="1828800"/>
            <a:ext cx="22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Permanent Facility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5222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828800" y="533400"/>
            <a:ext cx="8229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850"/>
              </a:spcBef>
            </a:pP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   </a:t>
            </a:r>
            <a:r>
              <a:rPr lang="en-US" sz="3400" u="sng" dirty="0">
                <a:latin typeface="Times New Roman" pitchFamily="16" charset="0"/>
                <a:cs typeface="Times New Roman" pitchFamily="16" charset="0"/>
              </a:rPr>
              <a:t>PART 2</a:t>
            </a:r>
            <a:r>
              <a:rPr lang="en-US" sz="3400" dirty="0">
                <a:latin typeface="Times New Roman" pitchFamily="16" charset="0"/>
                <a:cs typeface="Times New Roman" pitchFamily="16" charset="0"/>
              </a:rPr>
              <a:t>:-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Case 1:- Assign client j to the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az-Latn-AZ" sz="2600" dirty="0">
                <a:latin typeface="Times New Roman" pitchFamily="16" charset="0"/>
                <a:cs typeface="Times New Roman" pitchFamily="16" charset="0"/>
              </a:rPr>
              <a:t>є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 with which it shares a special edge. Declare client j as directly connected to it.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Case 2:- If client j does not have a special edge to any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az-Latn-AZ" sz="2600" dirty="0">
                <a:latin typeface="Times New Roman" pitchFamily="16" charset="0"/>
                <a:cs typeface="Times New Roman" pitchFamily="16" charset="0"/>
              </a:rPr>
              <a:t>є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 then assign j to a facility with which it shares a tight edge such that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was its connecting witness. Declare client j as directly connected to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Case 3:- If  client j has neither a special edge nor  a tight edge with any facility in I , then assign j to a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* which is a neighbor of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in the graph G such that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* </a:t>
            </a:r>
            <a:r>
              <a:rPr lang="az-Latn-AZ" sz="2600" dirty="0">
                <a:latin typeface="Times New Roman" pitchFamily="16" charset="0"/>
                <a:cs typeface="Times New Roman" pitchFamily="16" charset="0"/>
              </a:rPr>
              <a:t>є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I. Declare client j as indirectly connected to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*.</a:t>
            </a:r>
          </a:p>
        </p:txBody>
      </p:sp>
    </p:spTree>
    <p:extLst>
      <p:ext uri="{BB962C8B-B14F-4D97-AF65-F5344CB8AC3E}">
        <p14:creationId xmlns:p14="http://schemas.microsoft.com/office/powerpoint/2010/main" val="2290610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PRIMAL-DUAL APPROACH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981200" y="1447800"/>
            <a:ext cx="838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We start by constructing a primal problem.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On the basis of the primal problem, a dual problem is constructed.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We solve the dual problem while maintaining its feasibility in order to find a feasible primal solution.</a:t>
            </a:r>
          </a:p>
        </p:txBody>
      </p:sp>
    </p:spTree>
    <p:extLst>
      <p:ext uri="{BB962C8B-B14F-4D97-AF65-F5344CB8AC3E}">
        <p14:creationId xmlns:p14="http://schemas.microsoft.com/office/powerpoint/2010/main" val="3713289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828800" y="304800"/>
            <a:ext cx="85344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Phase 2 - part 2- Assigning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clients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to facilities</a:t>
            </a:r>
          </a:p>
          <a:p>
            <a:pPr algn="ctr"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</a:t>
            </a:r>
          </a:p>
          <a:p>
            <a:pPr>
              <a:spcBef>
                <a:spcPts val="650"/>
              </a:spcBef>
            </a:pPr>
            <a:endParaRPr lang="en-US" sz="2600" dirty="0" smtClean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 smtClean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 smtClean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          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</a:t>
            </a: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rect">
            <a:avLst/>
          </a:prstGeom>
          <a:solidFill>
            <a:srgbClr val="FF3300"/>
          </a:solidFill>
          <a:ln w="25560">
            <a:solidFill>
              <a:srgbClr val="FF33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 flipV="1">
            <a:off x="5791200" y="5181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 flipV="1">
            <a:off x="8001000" y="1143000"/>
            <a:ext cx="152400" cy="152400"/>
          </a:xfrm>
          <a:prstGeom prst="flowChartConnector">
            <a:avLst/>
          </a:prstGeom>
          <a:solidFill>
            <a:srgbClr val="FF3399"/>
          </a:solidFill>
          <a:ln w="2556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flipV="1">
            <a:off x="3505200" y="1066800"/>
            <a:ext cx="152400" cy="152400"/>
          </a:xfrm>
          <a:prstGeom prst="flowChartConnector">
            <a:avLst/>
          </a:prstGeom>
          <a:solidFill>
            <a:srgbClr val="FF3399"/>
          </a:solidFill>
          <a:ln w="2556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V="1">
            <a:off x="2628900" y="1217614"/>
            <a:ext cx="952500" cy="2060575"/>
          </a:xfrm>
          <a:prstGeom prst="line">
            <a:avLst/>
          </a:prstGeom>
          <a:noFill/>
          <a:ln w="3816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 flipV="1">
            <a:off x="2627314" y="3503614"/>
            <a:ext cx="3241675" cy="1679575"/>
          </a:xfrm>
          <a:prstGeom prst="line">
            <a:avLst/>
          </a:prstGeom>
          <a:noFill/>
          <a:ln w="381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H="1">
            <a:off x="2627313" y="1273176"/>
            <a:ext cx="5397500" cy="2003425"/>
          </a:xfrm>
          <a:prstGeom prst="line">
            <a:avLst/>
          </a:prstGeom>
          <a:noFill/>
          <a:ln w="3816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2438400" y="5791200"/>
            <a:ext cx="838200" cy="1588"/>
          </a:xfrm>
          <a:prstGeom prst="line">
            <a:avLst/>
          </a:prstGeom>
          <a:noFill/>
          <a:ln w="3816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438400" y="6248400"/>
            <a:ext cx="838200" cy="1588"/>
          </a:xfrm>
          <a:prstGeom prst="line">
            <a:avLst/>
          </a:prstGeom>
          <a:noFill/>
          <a:ln w="3816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15288" y="1309688"/>
            <a:ext cx="1704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1: Directly </a:t>
            </a:r>
          </a:p>
          <a:p>
            <a:r>
              <a:rPr lang="en-US" b="1" dirty="0" smtClean="0"/>
              <a:t>Connected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39145" y="3697070"/>
            <a:ext cx="165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2: Directly</a:t>
            </a:r>
          </a:p>
          <a:p>
            <a:r>
              <a:rPr lang="en-US" b="1" dirty="0" smtClean="0"/>
              <a:t>Connected 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20242" y="2281676"/>
            <a:ext cx="1813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3: Indirectly</a:t>
            </a:r>
          </a:p>
          <a:p>
            <a:r>
              <a:rPr lang="en-US" b="1" dirty="0" smtClean="0"/>
              <a:t>Connected </a:t>
            </a:r>
            <a:endParaRPr lang="en-US" b="1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934200" y="3276600"/>
            <a:ext cx="228600" cy="228600"/>
          </a:xfrm>
          <a:prstGeom prst="rect">
            <a:avLst/>
          </a:prstGeom>
          <a:solidFill>
            <a:srgbClr val="336600"/>
          </a:solidFill>
          <a:ln w="25560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7048501" y="1271588"/>
            <a:ext cx="974725" cy="2006600"/>
          </a:xfrm>
          <a:prstGeom prst="line">
            <a:avLst/>
          </a:prstGeom>
          <a:noFill/>
          <a:ln w="38160">
            <a:solidFill>
              <a:srgbClr val="FF3399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5868989" y="3503613"/>
            <a:ext cx="1179511" cy="1679575"/>
          </a:xfrm>
          <a:prstGeom prst="line">
            <a:avLst/>
          </a:prstGeom>
          <a:noFill/>
          <a:ln w="38160">
            <a:solidFill>
              <a:srgbClr val="000099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15288" y="5632867"/>
            <a:ext cx="2286000" cy="736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50"/>
              </a:spcBef>
            </a:pP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= </a:t>
            </a:r>
            <a:r>
              <a:rPr lang="en-US" dirty="0">
                <a:latin typeface="Times New Roman" pitchFamily="16" charset="0"/>
                <a:cs typeface="Times New Roman" pitchFamily="16" charset="0"/>
              </a:rPr>
              <a:t>Directly </a:t>
            </a: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connected</a:t>
            </a:r>
          </a:p>
          <a:p>
            <a:pPr>
              <a:spcBef>
                <a:spcPts val="650"/>
              </a:spcBef>
            </a:pP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= </a:t>
            </a:r>
            <a:r>
              <a:rPr lang="en-US" dirty="0">
                <a:latin typeface="Times New Roman" pitchFamily="16" charset="0"/>
                <a:cs typeface="Times New Roman" pitchFamily="16" charset="0"/>
              </a:rPr>
              <a:t>Indirectly </a:t>
            </a: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connected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11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3" dur="500" fill="hold" masterRel="sameClick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 additive="repl">
                                        <p:cTn id="14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ANALYSIS</a:t>
            </a: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828800" y="12954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Let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baseline="300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baseline="300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,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where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baseline="300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and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baseline="300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endParaRPr lang="en-US" sz="2600" baseline="-250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C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baseline="300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…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eqn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   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Consider an indirectly connected client j to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≤ 3*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baseline="300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            …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eqn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II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Adding the results of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eqn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(multiplied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by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3)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and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eqn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we get,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C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+ 3*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≤ 3*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C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</a:p>
          <a:p>
            <a:pPr>
              <a:spcBef>
                <a:spcPts val="650"/>
              </a:spcBef>
            </a:pPr>
            <a:endParaRPr lang="en-US" sz="2600" baseline="-250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08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705535" y="228600"/>
            <a:ext cx="8780929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INTEGER PROGRAMMING PROBLEM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905000" y="14478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min 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l-GR" sz="24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 C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 F 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 F  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i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             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s.t    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 F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≥ 1                                     for all j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C 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   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-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≥ 0                                       for all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F, j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C 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   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{0,1}                                        for all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F, j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C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   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{0,1}                                         for all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F</a:t>
            </a:r>
          </a:p>
          <a:p>
            <a:pPr algn="just">
              <a:spcBef>
                <a:spcPts val="600"/>
              </a:spcBef>
            </a:pPr>
            <a:endParaRPr lang="en-US" sz="2400" dirty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600"/>
              </a:spcBef>
              <a:buFont typeface="Arial" charset="0"/>
              <a:buChar char="•"/>
            </a:pP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denotes whether facility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is open or not</a:t>
            </a:r>
          </a:p>
          <a:p>
            <a:pPr algn="just">
              <a:spcBef>
                <a:spcPts val="600"/>
              </a:spcBef>
              <a:buFont typeface="Arial" charset="0"/>
              <a:buChar char="•"/>
            </a:pP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denotes whether client j is connected to a facility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or not</a:t>
            </a:r>
          </a:p>
          <a:p>
            <a:pPr algn="just"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The first constraint ensures that each city is connected to at least one facility.</a:t>
            </a:r>
          </a:p>
          <a:p>
            <a:pPr algn="just"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The second constraint ensures that if a client is assigned to a facility then that facility must be open.    </a:t>
            </a:r>
          </a:p>
        </p:txBody>
      </p:sp>
    </p:spTree>
    <p:extLst>
      <p:ext uri="{BB962C8B-B14F-4D97-AF65-F5344CB8AC3E}">
        <p14:creationId xmlns:p14="http://schemas.microsoft.com/office/powerpoint/2010/main" val="978803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2057400" y="228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RELAXED LP PRIMAL PROBLEM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057400" y="15240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min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C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F 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F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            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s.t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F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≥ 1                                      for all j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C 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-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≥ 0                                       for all i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F, j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C 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0 ≤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≤ 1                                   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for all i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F, j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C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	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       0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≤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≤ 1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                                     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for all i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</a:t>
            </a:r>
          </a:p>
          <a:p>
            <a:pPr algn="just"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1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DUAL PROBLEM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981200" y="13716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max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C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s.t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-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≤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for all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F, j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C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l-GR" sz="2600" baseline="-25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 C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≤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for all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≥ 0                              for all j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C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≥ 0                             for all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F, j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C</a:t>
            </a:r>
          </a:p>
          <a:p>
            <a:pPr algn="just"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is the total price paid by a client j.</a:t>
            </a:r>
          </a:p>
          <a:p>
            <a:pPr algn="just"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=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endParaRPr lang="en-US" sz="2600" baseline="-25000" dirty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 part of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goes towards paying the service cost  of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, i.e.,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and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is the contribution of j towards the facility opening cost of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7029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753035" y="274638"/>
            <a:ext cx="1060973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COMPLIMENTARY SLACKNESS CONDITIONS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057400" y="1955800"/>
            <a:ext cx="7162800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50"/>
              </a:spcBef>
            </a:pP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For Primal</a:t>
            </a:r>
          </a:p>
          <a:p>
            <a:pPr>
              <a:spcBef>
                <a:spcPts val="750"/>
              </a:spcBef>
            </a:pP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for all i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F, j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C</a:t>
            </a:r>
            <a:r>
              <a:rPr lang="en-US" sz="3000" dirty="0" smtClean="0">
                <a:latin typeface="Times New Roman" pitchFamily="16" charset="0"/>
                <a:cs typeface="Times New Roman" pitchFamily="16" charset="0"/>
              </a:rPr>
              <a:t>: </a:t>
            </a:r>
            <a:r>
              <a:rPr lang="en-US" sz="30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&gt; 0 ═&gt;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30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-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n-US" sz="30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endParaRPr lang="en-US" sz="3000" baseline="-250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750"/>
              </a:spcBef>
            </a:pP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for all i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F</a:t>
            </a:r>
            <a:r>
              <a:rPr lang="en-US" sz="3000" dirty="0" smtClean="0">
                <a:latin typeface="Times New Roman" pitchFamily="16" charset="0"/>
                <a:cs typeface="Times New Roman" pitchFamily="16" charset="0"/>
              </a:rPr>
              <a:t>: </a:t>
            </a:r>
            <a:r>
              <a:rPr lang="en-US" sz="30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3000" baseline="-25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&gt; 0 ═&gt;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30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l-GR" sz="3000" baseline="-25000" dirty="0">
                <a:latin typeface="Times New Roman" pitchFamily="16" charset="0"/>
                <a:cs typeface="Times New Roman" pitchFamily="16" charset="0"/>
              </a:rPr>
              <a:t>ε </a:t>
            </a:r>
            <a:r>
              <a:rPr lang="en-US" sz="3000" baseline="-25000" dirty="0">
                <a:latin typeface="Times New Roman" pitchFamily="16" charset="0"/>
                <a:cs typeface="Times New Roman" pitchFamily="16" charset="0"/>
              </a:rPr>
              <a:t>C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= f</a:t>
            </a:r>
            <a:r>
              <a:rPr lang="en-US" sz="3000" baseline="-25000" dirty="0">
                <a:latin typeface="Times New Roman" pitchFamily="16" charset="0"/>
                <a:cs typeface="Times New Roman" pitchFamily="16" charset="0"/>
              </a:rPr>
              <a:t>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133600" y="4495801"/>
            <a:ext cx="7772400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For dual</a:t>
            </a:r>
          </a:p>
          <a:p>
            <a:pPr>
              <a:buClrTx/>
              <a:buFontTx/>
              <a:buNone/>
            </a:pP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for all j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 ε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C: </a:t>
            </a:r>
            <a:r>
              <a:rPr lang="el-GR" sz="3000" dirty="0" smtClean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30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&gt; 0 ═&gt;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3000" baseline="-25000" dirty="0">
                <a:latin typeface="Times New Roman" pitchFamily="16" charset="0"/>
                <a:cs typeface="Times New Roman" pitchFamily="16" charset="0"/>
              </a:rPr>
              <a:t>i </a:t>
            </a:r>
            <a:r>
              <a:rPr lang="el-GR" sz="3000" baseline="-25000" dirty="0">
                <a:latin typeface="Times New Roman" pitchFamily="16" charset="0"/>
                <a:cs typeface="Times New Roman" pitchFamily="16" charset="0"/>
              </a:rPr>
              <a:t>ε </a:t>
            </a:r>
            <a:r>
              <a:rPr lang="en-US" sz="3000" baseline="-25000" dirty="0">
                <a:latin typeface="Times New Roman" pitchFamily="16" charset="0"/>
                <a:cs typeface="Times New Roman" pitchFamily="16" charset="0"/>
              </a:rPr>
              <a:t>F </a:t>
            </a:r>
            <a:r>
              <a:rPr lang="en-US" sz="30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= 1</a:t>
            </a:r>
          </a:p>
          <a:p>
            <a:pPr>
              <a:buClrTx/>
              <a:buFontTx/>
              <a:buNone/>
            </a:pP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for all i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F, j </a:t>
            </a:r>
            <a:r>
              <a:rPr lang="el-GR" sz="30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C: </a:t>
            </a:r>
            <a:r>
              <a:rPr lang="el-GR" sz="3000" dirty="0" smtClean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&gt; 0 ═&gt;  </a:t>
            </a:r>
            <a:r>
              <a:rPr lang="en-US" sz="3000" dirty="0" err="1">
                <a:latin typeface="Times New Roman" pitchFamily="16" charset="0"/>
                <a:cs typeface="Times New Roman" pitchFamily="16" charset="0"/>
              </a:rPr>
              <a:t>y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n-US" sz="3000" dirty="0" err="1">
                <a:latin typeface="Times New Roman" pitchFamily="16" charset="0"/>
                <a:cs typeface="Times New Roman" pitchFamily="16" charset="0"/>
              </a:rPr>
              <a:t>x</a:t>
            </a:r>
            <a:r>
              <a:rPr lang="en-US" sz="30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3000" dirty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>
              <a:buClrTx/>
              <a:buFontTx/>
              <a:buNone/>
            </a:pPr>
            <a:endParaRPr lang="en-US" sz="30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73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TERMS USED IN THE PAPER</a:t>
            </a: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905000" y="1524001"/>
            <a:ext cx="83820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2763" indent="-512763"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u="sng" dirty="0">
                <a:latin typeface="Times New Roman" pitchFamily="16" charset="0"/>
                <a:cs typeface="Times New Roman" pitchFamily="16" charset="0"/>
              </a:rPr>
              <a:t>Tight edge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:- An edge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i,j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) between a client j and a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becomes tight when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=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. 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u="sng" dirty="0">
                <a:latin typeface="Times New Roman" pitchFamily="16" charset="0"/>
                <a:cs typeface="Times New Roman" pitchFamily="16" charset="0"/>
              </a:rPr>
              <a:t>Special edge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:- An edge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i,j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) between a client j and a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is special if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&gt; 0.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u="sng" dirty="0">
                <a:latin typeface="Times New Roman" pitchFamily="16" charset="0"/>
                <a:cs typeface="Times New Roman" pitchFamily="16" charset="0"/>
              </a:rPr>
              <a:t>Unconnected Client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:- A client j is said to be unconnected with a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if edge between them is not tight. 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u="sng" dirty="0">
                <a:latin typeface="Times New Roman" pitchFamily="16" charset="0"/>
                <a:cs typeface="Times New Roman" pitchFamily="16" charset="0"/>
              </a:rPr>
              <a:t>Connected Client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:- A client j is said to be connected with a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if edge between them is tight. 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u="sng" dirty="0">
                <a:latin typeface="Times New Roman" pitchFamily="16" charset="0"/>
                <a:cs typeface="Times New Roman" pitchFamily="16" charset="0"/>
              </a:rPr>
              <a:t>Connecting Witness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:- A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is known as connecting witness for all those clients with whom it shares a tight edge.</a:t>
            </a:r>
          </a:p>
        </p:txBody>
      </p:sp>
    </p:spTree>
    <p:extLst>
      <p:ext uri="{BB962C8B-B14F-4D97-AF65-F5344CB8AC3E}">
        <p14:creationId xmlns:p14="http://schemas.microsoft.com/office/powerpoint/2010/main" val="3613997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ALGORITHM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752600" y="1219200"/>
            <a:ext cx="8458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71500" indent="-569913"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41413" algn="l"/>
                <a:tab pos="2055813" algn="l"/>
                <a:tab pos="2970213" algn="l"/>
                <a:tab pos="3884613" algn="l"/>
                <a:tab pos="4799013" algn="l"/>
                <a:tab pos="5713413" algn="l"/>
                <a:tab pos="6627813" algn="l"/>
                <a:tab pos="7542213" algn="l"/>
                <a:tab pos="8456613" algn="l"/>
                <a:tab pos="9371013" algn="l"/>
                <a:tab pos="102854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800" dirty="0">
                <a:latin typeface="Calibri" pitchFamily="32" charset="0"/>
              </a:rPr>
              <a:t>      </a:t>
            </a:r>
            <a:r>
              <a:rPr lang="en-US" sz="3000" u="sng" dirty="0">
                <a:latin typeface="Times New Roman" pitchFamily="16" charset="0"/>
                <a:cs typeface="Times New Roman" pitchFamily="16" charset="0"/>
              </a:rPr>
              <a:t>Phase I</a:t>
            </a:r>
            <a:r>
              <a:rPr lang="en-US" sz="3200" dirty="0">
                <a:latin typeface="Calibri" pitchFamily="32" charset="0"/>
              </a:rPr>
              <a:t>:-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Initially all the clients are unconnected and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 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 0 for all the clients.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Raise the dual variables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for each unconnected client j uniformly at a unit rate until an edge between some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and client j becomes tight.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As soon as an edge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i,j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) between client j and a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becomes tight, start raising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at the same rate as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</a:p>
          <a:p>
            <a:pPr algn="just">
              <a:spcBef>
                <a:spcPts val="7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 facility is declared temporarily open when its opening cost has been completely paid, i.e.,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=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3000" dirty="0">
                <a:latin typeface="Calibri" pitchFamily="3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0860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752600" y="381000"/>
            <a:ext cx="86868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2763" indent="-512763"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As soon as a facility is declared temporarily open, all the clients that share tight edges with this facility are  declared connected and the facility becomes its connecting witness. </a:t>
            </a:r>
          </a:p>
          <a:p>
            <a:pPr algn="just">
              <a:spcBef>
                <a:spcPts val="650"/>
              </a:spcBef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      All such edges for which </a:t>
            </a:r>
            <a:r>
              <a:rPr lang="el-GR" sz="260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>
                <a:latin typeface="Times New Roman" pitchFamily="16" charset="0"/>
                <a:cs typeface="Times New Roman" pitchFamily="16" charset="0"/>
              </a:rPr>
              <a:t>ij </a:t>
            </a:r>
            <a:r>
              <a:rPr lang="en-US" sz="2600">
                <a:latin typeface="Times New Roman" pitchFamily="16" charset="0"/>
                <a:cs typeface="Times New Roman" pitchFamily="16" charset="0"/>
              </a:rPr>
              <a:t>&gt; 0 are declared special.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If a client j gets a tight edge to an already open facility i, j is declared as connected to i, i becomes its connecting witness and its </a:t>
            </a:r>
            <a:r>
              <a:rPr lang="el-GR" sz="260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en-US" sz="2600" baseline="-25000">
                <a:latin typeface="Times New Roman" pitchFamily="16" charset="0"/>
                <a:cs typeface="Times New Roman" pitchFamily="16" charset="0"/>
              </a:rPr>
              <a:t>ij </a:t>
            </a:r>
            <a:r>
              <a:rPr lang="en-US" sz="2600">
                <a:latin typeface="Times New Roman" pitchFamily="16" charset="0"/>
                <a:cs typeface="Times New Roman" pitchFamily="16" charset="0"/>
              </a:rPr>
              <a:t>is not raised.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Phase I continues until all the clients become connected.</a:t>
            </a:r>
          </a:p>
        </p:txBody>
      </p:sp>
    </p:spTree>
    <p:extLst>
      <p:ext uri="{BB962C8B-B14F-4D97-AF65-F5344CB8AC3E}">
        <p14:creationId xmlns:p14="http://schemas.microsoft.com/office/powerpoint/2010/main" val="7457294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1341</Words>
  <Application>Microsoft Office PowerPoint</Application>
  <PresentationFormat>Custom</PresentationFormat>
  <Paragraphs>218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Neelima</dc:creator>
  <cp:lastModifiedBy>Mukesh Gulia</cp:lastModifiedBy>
  <cp:revision>73</cp:revision>
  <dcterms:created xsi:type="dcterms:W3CDTF">2016-02-11T11:04:59Z</dcterms:created>
  <dcterms:modified xsi:type="dcterms:W3CDTF">2016-02-13T12:54:55Z</dcterms:modified>
</cp:coreProperties>
</file>