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FC34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6" d="100"/>
          <a:sy n="66" d="100"/>
        </p:scale>
        <p:origin x="-896" y="-6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8CE6C0-8F8C-429A-BD7F-4BCA2232460B}" type="datetimeFigureOut">
              <a:rPr lang="en-US" smtClean="0"/>
              <a:t>13/02/16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4AFECA-275D-4652-889A-FA33E95D59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8699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6171622-4874-40BB-A64D-95263809F6B1}" type="slidenum">
              <a:rPr lang="en-US"/>
              <a:pPr/>
              <a:t>1</a:t>
            </a:fld>
            <a:endParaRPr lang="en-US"/>
          </a:p>
        </p:txBody>
      </p:sp>
      <p:sp>
        <p:nvSpPr>
          <p:cNvPr id="146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6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8065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A84451B-8BD5-4C3D-8EE1-5229CF77E987}" type="slidenum">
              <a:rPr lang="en-US"/>
              <a:pPr/>
              <a:t>10</a:t>
            </a:fld>
            <a:endParaRPr lang="en-US"/>
          </a:p>
        </p:txBody>
      </p:sp>
      <p:sp>
        <p:nvSpPr>
          <p:cNvPr id="15667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667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8626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EB0E4EA-A4D2-42E9-A48C-AE91D8D5E32A}" type="slidenum">
              <a:rPr lang="en-US"/>
              <a:pPr/>
              <a:t>11</a:t>
            </a:fld>
            <a:endParaRPr lang="en-US"/>
          </a:p>
        </p:txBody>
      </p:sp>
      <p:sp>
        <p:nvSpPr>
          <p:cNvPr id="15769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769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58987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E2BEC90-A726-4C30-A586-F86434ABBACF}" type="slidenum">
              <a:rPr lang="en-US"/>
              <a:pPr/>
              <a:t>12</a:t>
            </a:fld>
            <a:endParaRPr lang="en-US"/>
          </a:p>
        </p:txBody>
      </p:sp>
      <p:sp>
        <p:nvSpPr>
          <p:cNvPr id="15872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872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4823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1D8C02D-01FB-414A-8169-B4F2C9E6FD51}" type="slidenum">
              <a:rPr lang="en-US"/>
              <a:pPr/>
              <a:t>13</a:t>
            </a:fld>
            <a:endParaRPr lang="en-US"/>
          </a:p>
        </p:txBody>
      </p:sp>
      <p:sp>
        <p:nvSpPr>
          <p:cNvPr id="15974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974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33421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B5A4128-2232-4E10-9E54-AE1AB7B24677}" type="slidenum">
              <a:rPr lang="en-US"/>
              <a:pPr/>
              <a:t>14</a:t>
            </a:fld>
            <a:endParaRPr lang="en-US"/>
          </a:p>
        </p:txBody>
      </p:sp>
      <p:sp>
        <p:nvSpPr>
          <p:cNvPr id="16076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6077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46099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073A0F5-982D-4E1D-88B9-32BA7B94A35F}" type="slidenum">
              <a:rPr lang="en-US"/>
              <a:pPr/>
              <a:t>15</a:t>
            </a:fld>
            <a:endParaRPr lang="en-US"/>
          </a:p>
        </p:txBody>
      </p:sp>
      <p:sp>
        <p:nvSpPr>
          <p:cNvPr id="16179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617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57388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7967361-CEAB-445A-B5E8-98CCA69E7926}" type="slidenum">
              <a:rPr lang="en-US"/>
              <a:pPr/>
              <a:t>16</a:t>
            </a:fld>
            <a:endParaRPr lang="en-US"/>
          </a:p>
        </p:txBody>
      </p:sp>
      <p:sp>
        <p:nvSpPr>
          <p:cNvPr id="16281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6281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8270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FB30F65-E756-43FB-8304-9A5A97A6C407}" type="slidenum">
              <a:rPr lang="en-US"/>
              <a:pPr/>
              <a:t>2</a:t>
            </a:fld>
            <a:endParaRPr lang="en-US"/>
          </a:p>
        </p:txBody>
      </p:sp>
      <p:sp>
        <p:nvSpPr>
          <p:cNvPr id="148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8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3274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7C5F142-C1DE-4AD0-9FD3-3C60E97E903D}" type="slidenum">
              <a:rPr lang="en-US"/>
              <a:pPr/>
              <a:t>3</a:t>
            </a:fld>
            <a:endParaRPr lang="en-US"/>
          </a:p>
        </p:txBody>
      </p:sp>
      <p:sp>
        <p:nvSpPr>
          <p:cNvPr id="14950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950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9545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0835E8E-D984-49DC-B6A7-999C097B591D}" type="slidenum">
              <a:rPr lang="en-US"/>
              <a:pPr/>
              <a:t>4</a:t>
            </a:fld>
            <a:endParaRPr lang="en-US"/>
          </a:p>
        </p:txBody>
      </p:sp>
      <p:sp>
        <p:nvSpPr>
          <p:cNvPr id="15052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053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3557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2720B9A-19A2-4108-9798-49C1C0156A41}" type="slidenum">
              <a:rPr lang="en-US"/>
              <a:pPr/>
              <a:t>5</a:t>
            </a:fld>
            <a:endParaRPr lang="en-US"/>
          </a:p>
        </p:txBody>
      </p:sp>
      <p:sp>
        <p:nvSpPr>
          <p:cNvPr id="15155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155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9111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6F9DC8C-3431-4725-81E7-BE75A533E09A}" type="slidenum">
              <a:rPr lang="en-US"/>
              <a:pPr/>
              <a:t>6</a:t>
            </a:fld>
            <a:endParaRPr lang="en-US"/>
          </a:p>
        </p:txBody>
      </p:sp>
      <p:sp>
        <p:nvSpPr>
          <p:cNvPr id="15257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257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7789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0BD8984-D89B-4305-A53A-F0F81542A844}" type="slidenum">
              <a:rPr lang="en-US"/>
              <a:pPr/>
              <a:t>7</a:t>
            </a:fld>
            <a:endParaRPr lang="en-US"/>
          </a:p>
        </p:txBody>
      </p:sp>
      <p:sp>
        <p:nvSpPr>
          <p:cNvPr id="15360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360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0007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C017B7D-AF1F-4F94-9A50-30DADC5660FE}" type="slidenum">
              <a:rPr lang="en-US"/>
              <a:pPr/>
              <a:t>8</a:t>
            </a:fld>
            <a:endParaRPr lang="en-US"/>
          </a:p>
        </p:txBody>
      </p:sp>
      <p:sp>
        <p:nvSpPr>
          <p:cNvPr id="15462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462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7789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53048DD-6F84-4014-8256-F1DBDDA9F2E5}" type="slidenum">
              <a:rPr lang="en-US"/>
              <a:pPr/>
              <a:t>9</a:t>
            </a:fld>
            <a:endParaRPr lang="en-US"/>
          </a:p>
        </p:txBody>
      </p:sp>
      <p:sp>
        <p:nvSpPr>
          <p:cNvPr id="15564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56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1715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12E2A-A01D-4D71-BB1D-AF4A3912C053}" type="datetimeFigureOut">
              <a:rPr lang="en-US" smtClean="0"/>
              <a:t>13/02/16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A9B41-5447-4B2E-904D-F82BDAC1B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085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12E2A-A01D-4D71-BB1D-AF4A3912C053}" type="datetimeFigureOut">
              <a:rPr lang="en-US" smtClean="0"/>
              <a:t>13/02/16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A9B41-5447-4B2E-904D-F82BDAC1B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664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12E2A-A01D-4D71-BB1D-AF4A3912C053}" type="datetimeFigureOut">
              <a:rPr lang="en-US" smtClean="0"/>
              <a:t>13/02/16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A9B41-5447-4B2E-904D-F82BDAC1B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148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12E2A-A01D-4D71-BB1D-AF4A3912C053}" type="datetimeFigureOut">
              <a:rPr lang="en-US" smtClean="0"/>
              <a:t>13/02/16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A9B41-5447-4B2E-904D-F82BDAC1B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290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12E2A-A01D-4D71-BB1D-AF4A3912C053}" type="datetimeFigureOut">
              <a:rPr lang="en-US" smtClean="0"/>
              <a:t>13/02/16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A9B41-5447-4B2E-904D-F82BDAC1B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924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12E2A-A01D-4D71-BB1D-AF4A3912C053}" type="datetimeFigureOut">
              <a:rPr lang="en-US" smtClean="0"/>
              <a:t>13/02/16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A9B41-5447-4B2E-904D-F82BDAC1B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171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12E2A-A01D-4D71-BB1D-AF4A3912C053}" type="datetimeFigureOut">
              <a:rPr lang="en-US" smtClean="0"/>
              <a:t>13/02/16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A9B41-5447-4B2E-904D-F82BDAC1B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365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12E2A-A01D-4D71-BB1D-AF4A3912C053}" type="datetimeFigureOut">
              <a:rPr lang="en-US" smtClean="0"/>
              <a:t>13/02/16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A9B41-5447-4B2E-904D-F82BDAC1B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594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12E2A-A01D-4D71-BB1D-AF4A3912C053}" type="datetimeFigureOut">
              <a:rPr lang="en-US" smtClean="0"/>
              <a:t>13/02/16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A9B41-5447-4B2E-904D-F82BDAC1B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963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12E2A-A01D-4D71-BB1D-AF4A3912C053}" type="datetimeFigureOut">
              <a:rPr lang="en-US" smtClean="0"/>
              <a:t>13/02/16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A9B41-5447-4B2E-904D-F82BDAC1B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4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12E2A-A01D-4D71-BB1D-AF4A3912C053}" type="datetimeFigureOut">
              <a:rPr lang="en-US" smtClean="0"/>
              <a:t>13/02/16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A9B41-5447-4B2E-904D-F82BDAC1B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129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012E2A-A01D-4D71-BB1D-AF4A3912C053}" type="datetimeFigureOut">
              <a:rPr lang="en-US" smtClean="0"/>
              <a:t>13/02/16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8A9B41-5447-4B2E-904D-F82BDAC1B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667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ext Box 1"/>
          <p:cNvSpPr txBox="1">
            <a:spLocks noChangeArrowheads="1"/>
          </p:cNvSpPr>
          <p:nvPr/>
        </p:nvSpPr>
        <p:spPr bwMode="auto">
          <a:xfrm>
            <a:off x="1023275" y="595083"/>
            <a:ext cx="10051143" cy="55009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sz="3800" b="1" dirty="0">
                <a:latin typeface="Times New Roman" pitchFamily="18" charset="0"/>
                <a:cs typeface="Times New Roman" pitchFamily="18" charset="0"/>
              </a:rPr>
              <a:t>ANALYSIS OF A LOCAL SEARCH HEURISTIC FOR FACILITY LOCATION PROBLEM</a:t>
            </a:r>
            <a:r>
              <a:rPr lang="en-US" sz="3800" b="1" u="sng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800" b="1" u="sng" dirty="0">
                <a:latin typeface="Times New Roman" pitchFamily="18" charset="0"/>
                <a:cs typeface="Times New Roman" pitchFamily="18" charset="0"/>
              </a:rPr>
            </a:br>
            <a:r>
              <a:rPr lang="en-US" sz="3800" u="sng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800" u="sng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Madhukar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R.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Korupolu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C. Greg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Plaxton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Rajmohan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Rajaraman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ClrTx/>
              <a:buFontTx/>
              <a:buNone/>
            </a:pP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algn="ctr" fontAlgn="t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Proceedings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of the ninth annual ACM-SIAM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Symposium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on Discrete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Algorithms (SODA</a:t>
            </a:r>
            <a:r>
              <a:rPr lang="en-US" sz="2200" smtClean="0">
                <a:latin typeface="Times New Roman" pitchFamily="18" charset="0"/>
                <a:cs typeface="Times New Roman" pitchFamily="18" charset="0"/>
              </a:rPr>
              <a:t>), 1998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5815713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ext Box 1"/>
          <p:cNvSpPr txBox="1">
            <a:spLocks noChangeArrowheads="1"/>
          </p:cNvSpPr>
          <p:nvPr/>
        </p:nvSpPr>
        <p:spPr bwMode="auto">
          <a:xfrm>
            <a:off x="1981200" y="27900"/>
            <a:ext cx="8229600" cy="1020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sz="3800" dirty="0">
                <a:latin typeface="Times New Roman" pitchFamily="16" charset="0"/>
                <a:cs typeface="Times New Roman" pitchFamily="16" charset="0"/>
              </a:rPr>
              <a:t>ANALYSIS</a:t>
            </a:r>
          </a:p>
        </p:txBody>
      </p:sp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1146629" y="986969"/>
            <a:ext cx="10348685" cy="56025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1pPr>
            <a:lvl2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2pPr>
            <a:lvl3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3pPr>
            <a:lvl4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4pPr>
            <a:lvl5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9pPr>
          </a:lstStyle>
          <a:p>
            <a:pPr>
              <a:spcBef>
                <a:spcPts val="650"/>
              </a:spcBef>
              <a:buFont typeface="Arial" charset="0"/>
              <a:buChar char="•"/>
            </a:pP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S:- Local Optimal solution </a:t>
            </a:r>
          </a:p>
          <a:p>
            <a:pPr>
              <a:spcBef>
                <a:spcPts val="650"/>
              </a:spcBef>
              <a:buFont typeface="Arial" charset="0"/>
              <a:buChar char="•"/>
            </a:pP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O:- Global Optimal solution.</a:t>
            </a:r>
          </a:p>
          <a:p>
            <a:pPr>
              <a:spcBef>
                <a:spcPts val="650"/>
              </a:spcBef>
              <a:buFont typeface="Arial" charset="0"/>
              <a:buChar char="•"/>
            </a:pPr>
            <a:r>
              <a:rPr lang="en-US" sz="2600" dirty="0" err="1">
                <a:latin typeface="Times New Roman" pitchFamily="16" charset="0"/>
                <a:cs typeface="Times New Roman" pitchFamily="16" charset="0"/>
              </a:rPr>
              <a:t>g</a:t>
            </a:r>
            <a:r>
              <a:rPr lang="en-US" sz="2600" baseline="-25000" dirty="0" err="1">
                <a:latin typeface="Times New Roman" pitchFamily="16" charset="0"/>
                <a:cs typeface="Times New Roman" pitchFamily="16" charset="0"/>
              </a:rPr>
              <a:t>i</a:t>
            </a: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 = total service cost paid by clients of facility </a:t>
            </a:r>
            <a:r>
              <a:rPr lang="en-US" sz="2600" dirty="0" err="1">
                <a:latin typeface="Times New Roman" pitchFamily="16" charset="0"/>
                <a:cs typeface="Times New Roman" pitchFamily="16" charset="0"/>
              </a:rPr>
              <a:t>i</a:t>
            </a: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l-GR" sz="2600" dirty="0">
                <a:latin typeface="Times New Roman" pitchFamily="16" charset="0"/>
                <a:cs typeface="Times New Roman" pitchFamily="16" charset="0"/>
              </a:rPr>
              <a:t>ε</a:t>
            </a: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 S </a:t>
            </a:r>
          </a:p>
          <a:p>
            <a:pPr>
              <a:spcBef>
                <a:spcPts val="650"/>
              </a:spcBef>
              <a:buFont typeface="Arial" charset="0"/>
              <a:buChar char="•"/>
            </a:pPr>
            <a:r>
              <a:rPr lang="en-US" sz="2600" dirty="0" err="1" smtClean="0">
                <a:latin typeface="Times New Roman" pitchFamily="16" charset="0"/>
                <a:cs typeface="Times New Roman" pitchFamily="16" charset="0"/>
              </a:rPr>
              <a:t>g</a:t>
            </a:r>
            <a:r>
              <a:rPr lang="en-US" sz="2600" baseline="-25000" dirty="0" err="1" smtClean="0">
                <a:latin typeface="Times New Roman" pitchFamily="16" charset="0"/>
                <a:cs typeface="Times New Roman" pitchFamily="16" charset="0"/>
              </a:rPr>
              <a:t>i</a:t>
            </a:r>
            <a:r>
              <a:rPr lang="en-US" sz="2600" dirty="0" smtClean="0">
                <a:latin typeface="Times New Roman" pitchFamily="16" charset="0"/>
                <a:cs typeface="Times New Roman" pitchFamily="16" charset="0"/>
              </a:rPr>
              <a:t>* = </a:t>
            </a: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total service cost paid by clients of facility i </a:t>
            </a:r>
            <a:r>
              <a:rPr lang="el-GR" sz="2600" dirty="0">
                <a:latin typeface="Times New Roman" pitchFamily="16" charset="0"/>
                <a:cs typeface="Times New Roman" pitchFamily="16" charset="0"/>
              </a:rPr>
              <a:t>ε</a:t>
            </a: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600" dirty="0" smtClean="0">
                <a:latin typeface="Times New Roman" pitchFamily="16" charset="0"/>
                <a:cs typeface="Times New Roman" pitchFamily="16" charset="0"/>
              </a:rPr>
              <a:t>O</a:t>
            </a:r>
          </a:p>
          <a:p>
            <a:pPr>
              <a:spcBef>
                <a:spcPts val="650"/>
              </a:spcBef>
              <a:buFont typeface="Arial" charset="0"/>
              <a:buChar char="•"/>
            </a:pPr>
            <a:r>
              <a:rPr lang="en-US" sz="2600" dirty="0" err="1" smtClean="0">
                <a:latin typeface="Times New Roman" pitchFamily="16" charset="0"/>
                <a:cs typeface="Times New Roman" pitchFamily="16" charset="0"/>
              </a:rPr>
              <a:t>S</a:t>
            </a:r>
            <a:r>
              <a:rPr lang="en-US" sz="2600" baseline="-25000" dirty="0" err="1" smtClean="0">
                <a:latin typeface="Times New Roman" pitchFamily="16" charset="0"/>
                <a:cs typeface="Times New Roman" pitchFamily="16" charset="0"/>
              </a:rPr>
              <a:t>p</a:t>
            </a:r>
            <a:r>
              <a:rPr lang="en-US" sz="2600" dirty="0" smtClean="0">
                <a:latin typeface="Times New Roman" pitchFamily="16" charset="0"/>
                <a:cs typeface="Times New Roman" pitchFamily="16" charset="0"/>
              </a:rPr>
              <a:t> = set of all primary facilities in S</a:t>
            </a:r>
          </a:p>
          <a:p>
            <a:pPr>
              <a:spcBef>
                <a:spcPts val="650"/>
              </a:spcBef>
              <a:buFont typeface="Arial" charset="0"/>
              <a:buChar char="•"/>
            </a:pPr>
            <a:r>
              <a:rPr lang="en-US" sz="2600" dirty="0" err="1" smtClean="0">
                <a:latin typeface="Times New Roman" pitchFamily="16" charset="0"/>
                <a:cs typeface="Times New Roman" pitchFamily="16" charset="0"/>
              </a:rPr>
              <a:t>S</a:t>
            </a:r>
            <a:r>
              <a:rPr lang="en-US" sz="2600" baseline="-25000" dirty="0" err="1" smtClean="0">
                <a:latin typeface="Times New Roman" pitchFamily="16" charset="0"/>
                <a:cs typeface="Times New Roman" pitchFamily="16" charset="0"/>
              </a:rPr>
              <a:t>s</a:t>
            </a:r>
            <a:r>
              <a:rPr lang="en-US" sz="2600" dirty="0" smtClean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= set of all </a:t>
            </a:r>
            <a:r>
              <a:rPr lang="en-US" sz="2600" dirty="0" smtClean="0">
                <a:latin typeface="Times New Roman" pitchFamily="16" charset="0"/>
                <a:cs typeface="Times New Roman" pitchFamily="16" charset="0"/>
              </a:rPr>
              <a:t>secondary facilities </a:t>
            </a: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in </a:t>
            </a:r>
            <a:r>
              <a:rPr lang="en-US" sz="2600" dirty="0" smtClean="0">
                <a:latin typeface="Times New Roman" pitchFamily="16" charset="0"/>
                <a:cs typeface="Times New Roman" pitchFamily="16" charset="0"/>
              </a:rPr>
              <a:t>S</a:t>
            </a:r>
          </a:p>
          <a:p>
            <a:pPr>
              <a:spcBef>
                <a:spcPts val="650"/>
              </a:spcBef>
              <a:buFont typeface="Arial" charset="0"/>
              <a:buChar char="•"/>
            </a:pPr>
            <a:r>
              <a:rPr lang="en-US" sz="2600" dirty="0" smtClean="0">
                <a:latin typeface="Times New Roman" pitchFamily="16" charset="0"/>
                <a:cs typeface="Times New Roman" pitchFamily="16" charset="0"/>
              </a:rPr>
              <a:t>S </a:t>
            </a: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∩ O = </a:t>
            </a:r>
            <a:r>
              <a:rPr lang="el-GR" sz="2600" dirty="0">
                <a:latin typeface="Times New Roman" pitchFamily="16" charset="0"/>
                <a:cs typeface="Times New Roman" pitchFamily="16" charset="0"/>
              </a:rPr>
              <a:t>φ</a:t>
            </a:r>
          </a:p>
          <a:p>
            <a:pPr>
              <a:spcBef>
                <a:spcPts val="650"/>
              </a:spcBef>
              <a:buFont typeface="Arial" charset="0"/>
              <a:buChar char="•"/>
            </a:pP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Since S is the local optimal solution, </a:t>
            </a:r>
            <a:r>
              <a:rPr lang="en-US" sz="2600" dirty="0" smtClean="0">
                <a:latin typeface="Times New Roman" pitchFamily="16" charset="0"/>
                <a:cs typeface="Times New Roman" pitchFamily="16" charset="0"/>
              </a:rPr>
              <a:t>therefore, </a:t>
            </a: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its cost cannot be improved further by performing any operation.</a:t>
            </a:r>
          </a:p>
          <a:p>
            <a:pPr>
              <a:spcBef>
                <a:spcPts val="650"/>
              </a:spcBef>
              <a:buFont typeface="Arial" charset="0"/>
              <a:buChar char="•"/>
            </a:pP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Add operation is used to bound the service cost of S.</a:t>
            </a:r>
          </a:p>
          <a:p>
            <a:pPr>
              <a:spcBef>
                <a:spcPts val="650"/>
              </a:spcBef>
              <a:buFont typeface="Arial" charset="0"/>
              <a:buChar char="•"/>
            </a:pP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Drop and Swap operation are used to bound the facility opening cost of S.</a:t>
            </a:r>
          </a:p>
          <a:p>
            <a:pPr>
              <a:spcBef>
                <a:spcPts val="650"/>
              </a:spcBef>
            </a:pPr>
            <a:endParaRPr lang="en-US" sz="2600" dirty="0">
              <a:latin typeface="Times New Roman" pitchFamily="16" charset="0"/>
              <a:cs typeface="Times New Roman" pitchFamily="1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2580333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 noChangeArrowheads="1"/>
          </p:cNvSpPr>
          <p:nvPr/>
        </p:nvSpPr>
        <p:spPr bwMode="auto">
          <a:xfrm>
            <a:off x="2590800" y="2438400"/>
            <a:ext cx="228600" cy="152400"/>
          </a:xfrm>
          <a:prstGeom prst="rect">
            <a:avLst/>
          </a:prstGeom>
          <a:solidFill>
            <a:srgbClr val="C0504D"/>
          </a:solidFill>
          <a:ln w="25560">
            <a:solidFill>
              <a:srgbClr val="8C383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3581400" y="2438400"/>
            <a:ext cx="228600" cy="152400"/>
          </a:xfrm>
          <a:prstGeom prst="rect">
            <a:avLst/>
          </a:prstGeom>
          <a:solidFill>
            <a:srgbClr val="C0504D"/>
          </a:solidFill>
          <a:ln w="25560">
            <a:solidFill>
              <a:srgbClr val="8C383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4800600" y="2438400"/>
            <a:ext cx="228600" cy="152400"/>
          </a:xfrm>
          <a:prstGeom prst="rect">
            <a:avLst/>
          </a:prstGeom>
          <a:solidFill>
            <a:srgbClr val="C0504D"/>
          </a:solidFill>
          <a:ln w="25560">
            <a:solidFill>
              <a:srgbClr val="8C383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6324600" y="2438400"/>
            <a:ext cx="228600" cy="152400"/>
          </a:xfrm>
          <a:prstGeom prst="rect">
            <a:avLst/>
          </a:prstGeom>
          <a:solidFill>
            <a:srgbClr val="C0504D"/>
          </a:solidFill>
          <a:ln w="25560">
            <a:solidFill>
              <a:srgbClr val="8C383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7772400" y="2438400"/>
            <a:ext cx="228600" cy="152400"/>
          </a:xfrm>
          <a:prstGeom prst="rect">
            <a:avLst/>
          </a:prstGeom>
          <a:solidFill>
            <a:srgbClr val="C0504D"/>
          </a:solidFill>
          <a:ln w="25560">
            <a:solidFill>
              <a:srgbClr val="8C383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0966" name="Group 6"/>
          <p:cNvGrpSpPr>
            <a:grpSpLocks/>
          </p:cNvGrpSpPr>
          <p:nvPr/>
        </p:nvGrpSpPr>
        <p:grpSpPr bwMode="auto">
          <a:xfrm>
            <a:off x="3124201" y="3475039"/>
            <a:ext cx="1408113" cy="763587"/>
            <a:chOff x="1008" y="2189"/>
            <a:chExt cx="887" cy="481"/>
          </a:xfrm>
        </p:grpSpPr>
        <p:sp>
          <p:nvSpPr>
            <p:cNvPr id="40967" name="Line 7"/>
            <p:cNvSpPr>
              <a:spLocks noChangeShapeType="1"/>
            </p:cNvSpPr>
            <p:nvPr/>
          </p:nvSpPr>
          <p:spPr bwMode="auto">
            <a:xfrm>
              <a:off x="1008" y="2203"/>
              <a:ext cx="23" cy="467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8" name="Line 8"/>
            <p:cNvSpPr>
              <a:spLocks noChangeShapeType="1"/>
            </p:cNvSpPr>
            <p:nvPr/>
          </p:nvSpPr>
          <p:spPr bwMode="auto">
            <a:xfrm>
              <a:off x="1810" y="2189"/>
              <a:ext cx="85" cy="48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0969" name="Group 9"/>
          <p:cNvGrpSpPr>
            <a:grpSpLocks/>
          </p:cNvGrpSpPr>
          <p:nvPr/>
        </p:nvGrpSpPr>
        <p:grpSpPr bwMode="auto">
          <a:xfrm>
            <a:off x="4533901" y="3475039"/>
            <a:ext cx="912813" cy="763587"/>
            <a:chOff x="1896" y="2189"/>
            <a:chExt cx="575" cy="481"/>
          </a:xfrm>
        </p:grpSpPr>
        <p:sp>
          <p:nvSpPr>
            <p:cNvPr id="40970" name="Line 10"/>
            <p:cNvSpPr>
              <a:spLocks noChangeShapeType="1"/>
            </p:cNvSpPr>
            <p:nvPr/>
          </p:nvSpPr>
          <p:spPr bwMode="auto">
            <a:xfrm flipH="1">
              <a:off x="1895" y="2189"/>
              <a:ext cx="251" cy="48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1" name="Line 11"/>
            <p:cNvSpPr>
              <a:spLocks noChangeShapeType="1"/>
            </p:cNvSpPr>
            <p:nvPr/>
          </p:nvSpPr>
          <p:spPr bwMode="auto">
            <a:xfrm>
              <a:off x="2448" y="2203"/>
              <a:ext cx="23" cy="467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0972" name="Group 12"/>
          <p:cNvGrpSpPr>
            <a:grpSpLocks/>
          </p:cNvGrpSpPr>
          <p:nvPr/>
        </p:nvGrpSpPr>
        <p:grpSpPr bwMode="auto">
          <a:xfrm>
            <a:off x="5448301" y="3497263"/>
            <a:ext cx="2970213" cy="741362"/>
            <a:chOff x="2472" y="2203"/>
            <a:chExt cx="1871" cy="467"/>
          </a:xfrm>
        </p:grpSpPr>
        <p:sp>
          <p:nvSpPr>
            <p:cNvPr id="40973" name="Line 13"/>
            <p:cNvSpPr>
              <a:spLocks noChangeShapeType="1"/>
            </p:cNvSpPr>
            <p:nvPr/>
          </p:nvSpPr>
          <p:spPr bwMode="auto">
            <a:xfrm>
              <a:off x="4032" y="2203"/>
              <a:ext cx="311" cy="467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4" name="Line 14"/>
            <p:cNvSpPr>
              <a:spLocks noChangeShapeType="1"/>
            </p:cNvSpPr>
            <p:nvPr/>
          </p:nvSpPr>
          <p:spPr bwMode="auto">
            <a:xfrm flipV="1">
              <a:off x="2472" y="2202"/>
              <a:ext cx="407" cy="46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5" name="Line 15"/>
            <p:cNvSpPr>
              <a:spLocks noChangeShapeType="1"/>
            </p:cNvSpPr>
            <p:nvPr/>
          </p:nvSpPr>
          <p:spPr bwMode="auto">
            <a:xfrm flipH="1">
              <a:off x="3191" y="2203"/>
              <a:ext cx="25" cy="467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0976" name="Group 16"/>
          <p:cNvGrpSpPr>
            <a:grpSpLocks/>
          </p:cNvGrpSpPr>
          <p:nvPr/>
        </p:nvGrpSpPr>
        <p:grpSpPr bwMode="auto">
          <a:xfrm>
            <a:off x="6591301" y="3475039"/>
            <a:ext cx="2246313" cy="763587"/>
            <a:chOff x="3192" y="2189"/>
            <a:chExt cx="1415" cy="481"/>
          </a:xfrm>
        </p:grpSpPr>
        <p:sp>
          <p:nvSpPr>
            <p:cNvPr id="40977" name="Line 17"/>
            <p:cNvSpPr>
              <a:spLocks noChangeShapeType="1"/>
            </p:cNvSpPr>
            <p:nvPr/>
          </p:nvSpPr>
          <p:spPr bwMode="auto">
            <a:xfrm flipV="1">
              <a:off x="4344" y="2202"/>
              <a:ext cx="263" cy="46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8" name="Line 18"/>
            <p:cNvSpPr>
              <a:spLocks noChangeShapeType="1"/>
            </p:cNvSpPr>
            <p:nvPr/>
          </p:nvSpPr>
          <p:spPr bwMode="auto">
            <a:xfrm>
              <a:off x="4306" y="2189"/>
              <a:ext cx="37" cy="48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9" name="Line 19"/>
            <p:cNvSpPr>
              <a:spLocks noChangeShapeType="1"/>
            </p:cNvSpPr>
            <p:nvPr/>
          </p:nvSpPr>
          <p:spPr bwMode="auto">
            <a:xfrm flipV="1">
              <a:off x="3192" y="2202"/>
              <a:ext cx="503" cy="46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0980" name="Group 20"/>
          <p:cNvGrpSpPr>
            <a:grpSpLocks/>
          </p:cNvGrpSpPr>
          <p:nvPr/>
        </p:nvGrpSpPr>
        <p:grpSpPr bwMode="auto">
          <a:xfrm>
            <a:off x="3124201" y="2590800"/>
            <a:ext cx="1217613" cy="757238"/>
            <a:chOff x="1008" y="1632"/>
            <a:chExt cx="767" cy="477"/>
          </a:xfrm>
        </p:grpSpPr>
        <p:sp>
          <p:nvSpPr>
            <p:cNvPr id="40981" name="Line 21"/>
            <p:cNvSpPr>
              <a:spLocks noChangeShapeType="1"/>
            </p:cNvSpPr>
            <p:nvPr/>
          </p:nvSpPr>
          <p:spPr bwMode="auto">
            <a:xfrm flipV="1">
              <a:off x="1008" y="1631"/>
              <a:ext cx="359" cy="47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82" name="Line 22"/>
            <p:cNvSpPr>
              <a:spLocks noChangeShapeType="1"/>
            </p:cNvSpPr>
            <p:nvPr/>
          </p:nvSpPr>
          <p:spPr bwMode="auto">
            <a:xfrm>
              <a:off x="1368" y="1632"/>
              <a:ext cx="407" cy="477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0983" name="Group 23"/>
          <p:cNvGrpSpPr>
            <a:grpSpLocks/>
          </p:cNvGrpSpPr>
          <p:nvPr/>
        </p:nvGrpSpPr>
        <p:grpSpPr bwMode="auto">
          <a:xfrm>
            <a:off x="2667001" y="2514600"/>
            <a:ext cx="912813" cy="833438"/>
            <a:chOff x="720" y="1584"/>
            <a:chExt cx="575" cy="525"/>
          </a:xfrm>
        </p:grpSpPr>
        <p:sp>
          <p:nvSpPr>
            <p:cNvPr id="40984" name="Line 24"/>
            <p:cNvSpPr>
              <a:spLocks noChangeShapeType="1"/>
            </p:cNvSpPr>
            <p:nvPr/>
          </p:nvSpPr>
          <p:spPr bwMode="auto">
            <a:xfrm flipH="1">
              <a:off x="719" y="1632"/>
              <a:ext cx="25" cy="477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85" name="Line 25"/>
            <p:cNvSpPr>
              <a:spLocks noChangeShapeType="1"/>
            </p:cNvSpPr>
            <p:nvPr/>
          </p:nvSpPr>
          <p:spPr bwMode="auto">
            <a:xfrm flipH="1" flipV="1">
              <a:off x="815" y="1583"/>
              <a:ext cx="481" cy="527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0986" name="Group 26"/>
          <p:cNvGrpSpPr>
            <a:grpSpLocks/>
          </p:cNvGrpSpPr>
          <p:nvPr/>
        </p:nvGrpSpPr>
        <p:grpSpPr bwMode="auto">
          <a:xfrm>
            <a:off x="7391400" y="2590801"/>
            <a:ext cx="1392238" cy="777875"/>
            <a:chOff x="3696" y="1632"/>
            <a:chExt cx="877" cy="490"/>
          </a:xfrm>
        </p:grpSpPr>
        <p:sp>
          <p:nvSpPr>
            <p:cNvPr id="40987" name="Line 27"/>
            <p:cNvSpPr>
              <a:spLocks noChangeShapeType="1"/>
            </p:cNvSpPr>
            <p:nvPr/>
          </p:nvSpPr>
          <p:spPr bwMode="auto">
            <a:xfrm flipV="1">
              <a:off x="3696" y="1631"/>
              <a:ext cx="311" cy="47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88" name="Line 28"/>
            <p:cNvSpPr>
              <a:spLocks noChangeShapeType="1"/>
            </p:cNvSpPr>
            <p:nvPr/>
          </p:nvSpPr>
          <p:spPr bwMode="auto">
            <a:xfrm flipH="1" flipV="1">
              <a:off x="4007" y="1631"/>
              <a:ext cx="265" cy="47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89" name="Line 29"/>
            <p:cNvSpPr>
              <a:spLocks noChangeShapeType="1"/>
            </p:cNvSpPr>
            <p:nvPr/>
          </p:nvSpPr>
          <p:spPr bwMode="auto">
            <a:xfrm flipH="1" flipV="1">
              <a:off x="4007" y="1631"/>
              <a:ext cx="567" cy="492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0990" name="Group 30"/>
          <p:cNvGrpSpPr>
            <a:grpSpLocks/>
          </p:cNvGrpSpPr>
          <p:nvPr/>
        </p:nvGrpSpPr>
        <p:grpSpPr bwMode="auto">
          <a:xfrm>
            <a:off x="6096001" y="2590801"/>
            <a:ext cx="1751013" cy="830263"/>
            <a:chOff x="2880" y="1632"/>
            <a:chExt cx="1103" cy="523"/>
          </a:xfrm>
        </p:grpSpPr>
        <p:sp>
          <p:nvSpPr>
            <p:cNvPr id="40991" name="Line 31"/>
            <p:cNvSpPr>
              <a:spLocks noChangeShapeType="1"/>
            </p:cNvSpPr>
            <p:nvPr/>
          </p:nvSpPr>
          <p:spPr bwMode="auto">
            <a:xfrm flipH="1" flipV="1">
              <a:off x="3095" y="1631"/>
              <a:ext cx="889" cy="525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92" name="Line 32"/>
            <p:cNvSpPr>
              <a:spLocks noChangeShapeType="1"/>
            </p:cNvSpPr>
            <p:nvPr/>
          </p:nvSpPr>
          <p:spPr bwMode="auto">
            <a:xfrm flipH="1" flipV="1">
              <a:off x="3095" y="1631"/>
              <a:ext cx="87" cy="492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93" name="Line 33"/>
            <p:cNvSpPr>
              <a:spLocks noChangeShapeType="1"/>
            </p:cNvSpPr>
            <p:nvPr/>
          </p:nvSpPr>
          <p:spPr bwMode="auto">
            <a:xfrm flipV="1">
              <a:off x="2880" y="1631"/>
              <a:ext cx="215" cy="47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0994" name="Group 34"/>
          <p:cNvGrpSpPr>
            <a:grpSpLocks/>
          </p:cNvGrpSpPr>
          <p:nvPr/>
        </p:nvGrpSpPr>
        <p:grpSpPr bwMode="auto">
          <a:xfrm>
            <a:off x="4875213" y="2590800"/>
            <a:ext cx="531812" cy="757238"/>
            <a:chOff x="2111" y="1632"/>
            <a:chExt cx="335" cy="477"/>
          </a:xfrm>
        </p:grpSpPr>
        <p:sp>
          <p:nvSpPr>
            <p:cNvPr id="40995" name="Line 35"/>
            <p:cNvSpPr>
              <a:spLocks noChangeShapeType="1"/>
            </p:cNvSpPr>
            <p:nvPr/>
          </p:nvSpPr>
          <p:spPr bwMode="auto">
            <a:xfrm flipV="1">
              <a:off x="2111" y="1631"/>
              <a:ext cx="23" cy="47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96" name="Line 36"/>
            <p:cNvSpPr>
              <a:spLocks noChangeShapeType="1"/>
            </p:cNvSpPr>
            <p:nvPr/>
          </p:nvSpPr>
          <p:spPr bwMode="auto">
            <a:xfrm flipH="1" flipV="1">
              <a:off x="2135" y="1631"/>
              <a:ext cx="313" cy="47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0997" name="Group 37"/>
          <p:cNvGrpSpPr>
            <a:grpSpLocks/>
          </p:cNvGrpSpPr>
          <p:nvPr/>
        </p:nvGrpSpPr>
        <p:grpSpPr bwMode="auto">
          <a:xfrm>
            <a:off x="6019801" y="2743205"/>
            <a:ext cx="1336675" cy="385763"/>
            <a:chOff x="2832" y="1728"/>
            <a:chExt cx="842" cy="243"/>
          </a:xfrm>
        </p:grpSpPr>
        <p:sp>
          <p:nvSpPr>
            <p:cNvPr id="40998" name="Text Box 38"/>
            <p:cNvSpPr txBox="1">
              <a:spLocks noChangeArrowheads="1"/>
            </p:cNvSpPr>
            <p:nvPr/>
          </p:nvSpPr>
          <p:spPr bwMode="auto">
            <a:xfrm>
              <a:off x="3504" y="1728"/>
              <a:ext cx="170" cy="1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WenQuanYi Micro Hei" charset="0"/>
                  <a:cs typeface="WenQuanYi Micro Hei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WenQuanYi Micro Hei" charset="0"/>
                  <a:cs typeface="WenQuanYi Micro Hei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WenQuanYi Micro Hei" charset="0"/>
                  <a:cs typeface="WenQuanYi Micro Hei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WenQuanYi Micro Hei" charset="0"/>
                  <a:cs typeface="WenQuanYi Micro Hei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WenQuanYi Micro Hei" charset="0"/>
                  <a:cs typeface="WenQuanYi Micro Hei" charset="0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WenQuanYi Micro Hei" charset="0"/>
                  <a:cs typeface="WenQuanYi Micro Hei" charset="0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WenQuanYi Micro Hei" charset="0"/>
                  <a:cs typeface="WenQuanYi Micro Hei" charset="0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WenQuanYi Micro Hei" charset="0"/>
                  <a:cs typeface="WenQuanYi Micro Hei" charset="0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WenQuanYi Micro Hei" charset="0"/>
                  <a:cs typeface="WenQuanYi Micro Hei" charset="0"/>
                </a:defRPr>
              </a:lvl9pPr>
            </a:lstStyle>
            <a:p>
              <a:pPr>
                <a:buClrTx/>
                <a:buFontTx/>
                <a:buNone/>
              </a:pPr>
              <a:r>
                <a:rPr lang="en-US" sz="1400">
                  <a:latin typeface="Calibri" pitchFamily="32" charset="0"/>
                </a:rPr>
                <a:t>+</a:t>
              </a:r>
            </a:p>
          </p:txBody>
        </p:sp>
        <p:sp>
          <p:nvSpPr>
            <p:cNvPr id="40999" name="Text Box 39"/>
            <p:cNvSpPr txBox="1">
              <a:spLocks noChangeArrowheads="1"/>
            </p:cNvSpPr>
            <p:nvPr/>
          </p:nvSpPr>
          <p:spPr bwMode="auto">
            <a:xfrm>
              <a:off x="3120" y="1776"/>
              <a:ext cx="170" cy="1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WenQuanYi Micro Hei" charset="0"/>
                  <a:cs typeface="WenQuanYi Micro Hei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WenQuanYi Micro Hei" charset="0"/>
                  <a:cs typeface="WenQuanYi Micro Hei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WenQuanYi Micro Hei" charset="0"/>
                  <a:cs typeface="WenQuanYi Micro Hei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WenQuanYi Micro Hei" charset="0"/>
                  <a:cs typeface="WenQuanYi Micro Hei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WenQuanYi Micro Hei" charset="0"/>
                  <a:cs typeface="WenQuanYi Micro Hei" charset="0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WenQuanYi Micro Hei" charset="0"/>
                  <a:cs typeface="WenQuanYi Micro Hei" charset="0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WenQuanYi Micro Hei" charset="0"/>
                  <a:cs typeface="WenQuanYi Micro Hei" charset="0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WenQuanYi Micro Hei" charset="0"/>
                  <a:cs typeface="WenQuanYi Micro Hei" charset="0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WenQuanYi Micro Hei" charset="0"/>
                  <a:cs typeface="WenQuanYi Micro Hei" charset="0"/>
                </a:defRPr>
              </a:lvl9pPr>
            </a:lstStyle>
            <a:p>
              <a:pPr>
                <a:buClrTx/>
                <a:buFontTx/>
                <a:buNone/>
              </a:pPr>
              <a:r>
                <a:rPr lang="en-US" sz="1400" dirty="0">
                  <a:latin typeface="Calibri" pitchFamily="32" charset="0"/>
                </a:rPr>
                <a:t>+</a:t>
              </a:r>
            </a:p>
          </p:txBody>
        </p:sp>
        <p:sp>
          <p:nvSpPr>
            <p:cNvPr id="41000" name="Text Box 40"/>
            <p:cNvSpPr txBox="1">
              <a:spLocks noChangeArrowheads="1"/>
            </p:cNvSpPr>
            <p:nvPr/>
          </p:nvSpPr>
          <p:spPr bwMode="auto">
            <a:xfrm>
              <a:off x="2832" y="1776"/>
              <a:ext cx="170" cy="1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WenQuanYi Micro Hei" charset="0"/>
                  <a:cs typeface="WenQuanYi Micro Hei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WenQuanYi Micro Hei" charset="0"/>
                  <a:cs typeface="WenQuanYi Micro Hei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WenQuanYi Micro Hei" charset="0"/>
                  <a:cs typeface="WenQuanYi Micro Hei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WenQuanYi Micro Hei" charset="0"/>
                  <a:cs typeface="WenQuanYi Micro Hei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WenQuanYi Micro Hei" charset="0"/>
                  <a:cs typeface="WenQuanYi Micro Hei" charset="0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WenQuanYi Micro Hei" charset="0"/>
                  <a:cs typeface="WenQuanYi Micro Hei" charset="0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WenQuanYi Micro Hei" charset="0"/>
                  <a:cs typeface="WenQuanYi Micro Hei" charset="0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WenQuanYi Micro Hei" charset="0"/>
                  <a:cs typeface="WenQuanYi Micro Hei" charset="0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WenQuanYi Micro Hei" charset="0"/>
                  <a:cs typeface="WenQuanYi Micro Hei" charset="0"/>
                </a:defRPr>
              </a:lvl9pPr>
            </a:lstStyle>
            <a:p>
              <a:pPr>
                <a:buClrTx/>
                <a:buFontTx/>
                <a:buNone/>
              </a:pPr>
              <a:r>
                <a:rPr lang="en-US" sz="1400" dirty="0">
                  <a:latin typeface="Calibri" pitchFamily="32" charset="0"/>
                </a:rPr>
                <a:t>+</a:t>
              </a:r>
            </a:p>
          </p:txBody>
        </p:sp>
      </p:grpSp>
      <p:grpSp>
        <p:nvGrpSpPr>
          <p:cNvPr id="41001" name="Group 41"/>
          <p:cNvGrpSpPr>
            <a:grpSpLocks/>
          </p:cNvGrpSpPr>
          <p:nvPr/>
        </p:nvGrpSpPr>
        <p:grpSpPr bwMode="auto">
          <a:xfrm>
            <a:off x="4648201" y="2743205"/>
            <a:ext cx="727075" cy="385763"/>
            <a:chOff x="1968" y="1728"/>
            <a:chExt cx="458" cy="243"/>
          </a:xfrm>
        </p:grpSpPr>
        <p:sp>
          <p:nvSpPr>
            <p:cNvPr id="41002" name="Text Box 42"/>
            <p:cNvSpPr txBox="1">
              <a:spLocks noChangeArrowheads="1"/>
            </p:cNvSpPr>
            <p:nvPr/>
          </p:nvSpPr>
          <p:spPr bwMode="auto">
            <a:xfrm>
              <a:off x="2256" y="1728"/>
              <a:ext cx="170" cy="1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WenQuanYi Micro Hei" charset="0"/>
                  <a:cs typeface="WenQuanYi Micro Hei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WenQuanYi Micro Hei" charset="0"/>
                  <a:cs typeface="WenQuanYi Micro Hei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WenQuanYi Micro Hei" charset="0"/>
                  <a:cs typeface="WenQuanYi Micro Hei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WenQuanYi Micro Hei" charset="0"/>
                  <a:cs typeface="WenQuanYi Micro Hei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WenQuanYi Micro Hei" charset="0"/>
                  <a:cs typeface="WenQuanYi Micro Hei" charset="0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WenQuanYi Micro Hei" charset="0"/>
                  <a:cs typeface="WenQuanYi Micro Hei" charset="0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WenQuanYi Micro Hei" charset="0"/>
                  <a:cs typeface="WenQuanYi Micro Hei" charset="0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WenQuanYi Micro Hei" charset="0"/>
                  <a:cs typeface="WenQuanYi Micro Hei" charset="0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WenQuanYi Micro Hei" charset="0"/>
                  <a:cs typeface="WenQuanYi Micro Hei" charset="0"/>
                </a:defRPr>
              </a:lvl9pPr>
            </a:lstStyle>
            <a:p>
              <a:pPr>
                <a:buClrTx/>
                <a:buFontTx/>
                <a:buNone/>
              </a:pPr>
              <a:r>
                <a:rPr lang="en-US" sz="1400" dirty="0">
                  <a:latin typeface="Calibri" pitchFamily="32" charset="0"/>
                </a:rPr>
                <a:t>+</a:t>
              </a:r>
            </a:p>
          </p:txBody>
        </p:sp>
        <p:sp>
          <p:nvSpPr>
            <p:cNvPr id="41003" name="Text Box 43"/>
            <p:cNvSpPr txBox="1">
              <a:spLocks noChangeArrowheads="1"/>
            </p:cNvSpPr>
            <p:nvPr/>
          </p:nvSpPr>
          <p:spPr bwMode="auto">
            <a:xfrm>
              <a:off x="1968" y="1776"/>
              <a:ext cx="170" cy="1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WenQuanYi Micro Hei" charset="0"/>
                  <a:cs typeface="WenQuanYi Micro Hei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WenQuanYi Micro Hei" charset="0"/>
                  <a:cs typeface="WenQuanYi Micro Hei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WenQuanYi Micro Hei" charset="0"/>
                  <a:cs typeface="WenQuanYi Micro Hei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WenQuanYi Micro Hei" charset="0"/>
                  <a:cs typeface="WenQuanYi Micro Hei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WenQuanYi Micro Hei" charset="0"/>
                  <a:cs typeface="WenQuanYi Micro Hei" charset="0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WenQuanYi Micro Hei" charset="0"/>
                  <a:cs typeface="WenQuanYi Micro Hei" charset="0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WenQuanYi Micro Hei" charset="0"/>
                  <a:cs typeface="WenQuanYi Micro Hei" charset="0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WenQuanYi Micro Hei" charset="0"/>
                  <a:cs typeface="WenQuanYi Micro Hei" charset="0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WenQuanYi Micro Hei" charset="0"/>
                  <a:cs typeface="WenQuanYi Micro Hei" charset="0"/>
                </a:defRPr>
              </a:lvl9pPr>
            </a:lstStyle>
            <a:p>
              <a:pPr>
                <a:buClrTx/>
                <a:buFontTx/>
                <a:buNone/>
              </a:pPr>
              <a:r>
                <a:rPr lang="en-US" sz="1400" dirty="0">
                  <a:latin typeface="Calibri" pitchFamily="32" charset="0"/>
                </a:rPr>
                <a:t>+</a:t>
              </a:r>
            </a:p>
          </p:txBody>
        </p:sp>
      </p:grpSp>
      <p:grpSp>
        <p:nvGrpSpPr>
          <p:cNvPr id="41004" name="Group 44"/>
          <p:cNvGrpSpPr>
            <a:grpSpLocks/>
          </p:cNvGrpSpPr>
          <p:nvPr/>
        </p:nvGrpSpPr>
        <p:grpSpPr bwMode="auto">
          <a:xfrm>
            <a:off x="3352801" y="2819406"/>
            <a:ext cx="955675" cy="309563"/>
            <a:chOff x="1152" y="1776"/>
            <a:chExt cx="602" cy="195"/>
          </a:xfrm>
        </p:grpSpPr>
        <p:sp>
          <p:nvSpPr>
            <p:cNvPr id="41005" name="Text Box 45"/>
            <p:cNvSpPr txBox="1">
              <a:spLocks noChangeArrowheads="1"/>
            </p:cNvSpPr>
            <p:nvPr/>
          </p:nvSpPr>
          <p:spPr bwMode="auto">
            <a:xfrm>
              <a:off x="1584" y="1776"/>
              <a:ext cx="170" cy="1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WenQuanYi Micro Hei" charset="0"/>
                  <a:cs typeface="WenQuanYi Micro Hei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WenQuanYi Micro Hei" charset="0"/>
                  <a:cs typeface="WenQuanYi Micro Hei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WenQuanYi Micro Hei" charset="0"/>
                  <a:cs typeface="WenQuanYi Micro Hei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WenQuanYi Micro Hei" charset="0"/>
                  <a:cs typeface="WenQuanYi Micro Hei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WenQuanYi Micro Hei" charset="0"/>
                  <a:cs typeface="WenQuanYi Micro Hei" charset="0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WenQuanYi Micro Hei" charset="0"/>
                  <a:cs typeface="WenQuanYi Micro Hei" charset="0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WenQuanYi Micro Hei" charset="0"/>
                  <a:cs typeface="WenQuanYi Micro Hei" charset="0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WenQuanYi Micro Hei" charset="0"/>
                  <a:cs typeface="WenQuanYi Micro Hei" charset="0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WenQuanYi Micro Hei" charset="0"/>
                  <a:cs typeface="WenQuanYi Micro Hei" charset="0"/>
                </a:defRPr>
              </a:lvl9pPr>
            </a:lstStyle>
            <a:p>
              <a:pPr>
                <a:buClrTx/>
                <a:buFontTx/>
                <a:buNone/>
              </a:pPr>
              <a:r>
                <a:rPr lang="en-US" sz="1400" dirty="0">
                  <a:latin typeface="Calibri" pitchFamily="32" charset="0"/>
                </a:rPr>
                <a:t>+</a:t>
              </a:r>
            </a:p>
          </p:txBody>
        </p:sp>
        <p:sp>
          <p:nvSpPr>
            <p:cNvPr id="41006" name="Text Box 46"/>
            <p:cNvSpPr txBox="1">
              <a:spLocks noChangeArrowheads="1"/>
            </p:cNvSpPr>
            <p:nvPr/>
          </p:nvSpPr>
          <p:spPr bwMode="auto">
            <a:xfrm>
              <a:off x="1152" y="1776"/>
              <a:ext cx="170" cy="1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WenQuanYi Micro Hei" charset="0"/>
                  <a:cs typeface="WenQuanYi Micro Hei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WenQuanYi Micro Hei" charset="0"/>
                  <a:cs typeface="WenQuanYi Micro Hei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WenQuanYi Micro Hei" charset="0"/>
                  <a:cs typeface="WenQuanYi Micro Hei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WenQuanYi Micro Hei" charset="0"/>
                  <a:cs typeface="WenQuanYi Micro Hei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WenQuanYi Micro Hei" charset="0"/>
                  <a:cs typeface="WenQuanYi Micro Hei" charset="0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WenQuanYi Micro Hei" charset="0"/>
                  <a:cs typeface="WenQuanYi Micro Hei" charset="0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WenQuanYi Micro Hei" charset="0"/>
                  <a:cs typeface="WenQuanYi Micro Hei" charset="0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WenQuanYi Micro Hei" charset="0"/>
                  <a:cs typeface="WenQuanYi Micro Hei" charset="0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WenQuanYi Micro Hei" charset="0"/>
                  <a:cs typeface="WenQuanYi Micro Hei" charset="0"/>
                </a:defRPr>
              </a:lvl9pPr>
            </a:lstStyle>
            <a:p>
              <a:pPr>
                <a:buClrTx/>
                <a:buFontTx/>
                <a:buNone/>
              </a:pPr>
              <a:r>
                <a:rPr lang="en-US" sz="1400" dirty="0">
                  <a:latin typeface="Calibri" pitchFamily="32" charset="0"/>
                </a:rPr>
                <a:t>+</a:t>
              </a:r>
            </a:p>
          </p:txBody>
        </p:sp>
      </p:grpSp>
      <p:grpSp>
        <p:nvGrpSpPr>
          <p:cNvPr id="41007" name="Group 47"/>
          <p:cNvGrpSpPr>
            <a:grpSpLocks/>
          </p:cNvGrpSpPr>
          <p:nvPr/>
        </p:nvGrpSpPr>
        <p:grpSpPr bwMode="auto">
          <a:xfrm>
            <a:off x="7467601" y="2743204"/>
            <a:ext cx="1260475" cy="461963"/>
            <a:chOff x="3744" y="1728"/>
            <a:chExt cx="794" cy="291"/>
          </a:xfrm>
        </p:grpSpPr>
        <p:sp>
          <p:nvSpPr>
            <p:cNvPr id="41008" name="Text Box 48"/>
            <p:cNvSpPr txBox="1">
              <a:spLocks noChangeArrowheads="1"/>
            </p:cNvSpPr>
            <p:nvPr/>
          </p:nvSpPr>
          <p:spPr bwMode="auto">
            <a:xfrm>
              <a:off x="4368" y="1824"/>
              <a:ext cx="170" cy="1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WenQuanYi Micro Hei" charset="0"/>
                  <a:cs typeface="WenQuanYi Micro Hei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WenQuanYi Micro Hei" charset="0"/>
                  <a:cs typeface="WenQuanYi Micro Hei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WenQuanYi Micro Hei" charset="0"/>
                  <a:cs typeface="WenQuanYi Micro Hei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WenQuanYi Micro Hei" charset="0"/>
                  <a:cs typeface="WenQuanYi Micro Hei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WenQuanYi Micro Hei" charset="0"/>
                  <a:cs typeface="WenQuanYi Micro Hei" charset="0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WenQuanYi Micro Hei" charset="0"/>
                  <a:cs typeface="WenQuanYi Micro Hei" charset="0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WenQuanYi Micro Hei" charset="0"/>
                  <a:cs typeface="WenQuanYi Micro Hei" charset="0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WenQuanYi Micro Hei" charset="0"/>
                  <a:cs typeface="WenQuanYi Micro Hei" charset="0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WenQuanYi Micro Hei" charset="0"/>
                  <a:cs typeface="WenQuanYi Micro Hei" charset="0"/>
                </a:defRPr>
              </a:lvl9pPr>
            </a:lstStyle>
            <a:p>
              <a:pPr>
                <a:buClrTx/>
                <a:buFontTx/>
                <a:buNone/>
              </a:pPr>
              <a:r>
                <a:rPr lang="en-US" sz="1400">
                  <a:latin typeface="Calibri" pitchFamily="32" charset="0"/>
                </a:rPr>
                <a:t>+</a:t>
              </a:r>
            </a:p>
          </p:txBody>
        </p:sp>
        <p:sp>
          <p:nvSpPr>
            <p:cNvPr id="41009" name="Text Box 49"/>
            <p:cNvSpPr txBox="1">
              <a:spLocks noChangeArrowheads="1"/>
            </p:cNvSpPr>
            <p:nvPr/>
          </p:nvSpPr>
          <p:spPr bwMode="auto">
            <a:xfrm>
              <a:off x="4032" y="1824"/>
              <a:ext cx="170" cy="1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WenQuanYi Micro Hei" charset="0"/>
                  <a:cs typeface="WenQuanYi Micro Hei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WenQuanYi Micro Hei" charset="0"/>
                  <a:cs typeface="WenQuanYi Micro Hei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WenQuanYi Micro Hei" charset="0"/>
                  <a:cs typeface="WenQuanYi Micro Hei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WenQuanYi Micro Hei" charset="0"/>
                  <a:cs typeface="WenQuanYi Micro Hei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WenQuanYi Micro Hei" charset="0"/>
                  <a:cs typeface="WenQuanYi Micro Hei" charset="0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WenQuanYi Micro Hei" charset="0"/>
                  <a:cs typeface="WenQuanYi Micro Hei" charset="0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WenQuanYi Micro Hei" charset="0"/>
                  <a:cs typeface="WenQuanYi Micro Hei" charset="0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WenQuanYi Micro Hei" charset="0"/>
                  <a:cs typeface="WenQuanYi Micro Hei" charset="0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WenQuanYi Micro Hei" charset="0"/>
                  <a:cs typeface="WenQuanYi Micro Hei" charset="0"/>
                </a:defRPr>
              </a:lvl9pPr>
            </a:lstStyle>
            <a:p>
              <a:pPr>
                <a:buClrTx/>
                <a:buFontTx/>
                <a:buNone/>
              </a:pPr>
              <a:r>
                <a:rPr lang="en-US" sz="1400">
                  <a:latin typeface="Calibri" pitchFamily="32" charset="0"/>
                </a:rPr>
                <a:t>+</a:t>
              </a:r>
            </a:p>
          </p:txBody>
        </p:sp>
        <p:sp>
          <p:nvSpPr>
            <p:cNvPr id="41010" name="Text Box 50"/>
            <p:cNvSpPr txBox="1">
              <a:spLocks noChangeArrowheads="1"/>
            </p:cNvSpPr>
            <p:nvPr/>
          </p:nvSpPr>
          <p:spPr bwMode="auto">
            <a:xfrm>
              <a:off x="3744" y="1728"/>
              <a:ext cx="170" cy="1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WenQuanYi Micro Hei" charset="0"/>
                  <a:cs typeface="WenQuanYi Micro Hei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WenQuanYi Micro Hei" charset="0"/>
                  <a:cs typeface="WenQuanYi Micro Hei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WenQuanYi Micro Hei" charset="0"/>
                  <a:cs typeface="WenQuanYi Micro Hei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WenQuanYi Micro Hei" charset="0"/>
                  <a:cs typeface="WenQuanYi Micro Hei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WenQuanYi Micro Hei" charset="0"/>
                  <a:cs typeface="WenQuanYi Micro Hei" charset="0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WenQuanYi Micro Hei" charset="0"/>
                  <a:cs typeface="WenQuanYi Micro Hei" charset="0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WenQuanYi Micro Hei" charset="0"/>
                  <a:cs typeface="WenQuanYi Micro Hei" charset="0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WenQuanYi Micro Hei" charset="0"/>
                  <a:cs typeface="WenQuanYi Micro Hei" charset="0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WenQuanYi Micro Hei" charset="0"/>
                  <a:cs typeface="WenQuanYi Micro Hei" charset="0"/>
                </a:defRPr>
              </a:lvl9pPr>
            </a:lstStyle>
            <a:p>
              <a:pPr>
                <a:buClrTx/>
                <a:buFontTx/>
                <a:buNone/>
              </a:pPr>
              <a:r>
                <a:rPr lang="en-US" sz="1400" dirty="0">
                  <a:latin typeface="Calibri" pitchFamily="32" charset="0"/>
                </a:rPr>
                <a:t>+</a:t>
              </a:r>
            </a:p>
          </p:txBody>
        </p:sp>
      </p:grpSp>
      <p:grpSp>
        <p:nvGrpSpPr>
          <p:cNvPr id="41011" name="Group 51"/>
          <p:cNvGrpSpPr>
            <a:grpSpLocks/>
          </p:cNvGrpSpPr>
          <p:nvPr/>
        </p:nvGrpSpPr>
        <p:grpSpPr bwMode="auto">
          <a:xfrm>
            <a:off x="2438401" y="2590803"/>
            <a:ext cx="879475" cy="538163"/>
            <a:chOff x="576" y="1632"/>
            <a:chExt cx="554" cy="339"/>
          </a:xfrm>
        </p:grpSpPr>
        <p:sp>
          <p:nvSpPr>
            <p:cNvPr id="41012" name="Text Box 52"/>
            <p:cNvSpPr txBox="1">
              <a:spLocks noChangeArrowheads="1"/>
            </p:cNvSpPr>
            <p:nvPr/>
          </p:nvSpPr>
          <p:spPr bwMode="auto">
            <a:xfrm>
              <a:off x="576" y="1776"/>
              <a:ext cx="170" cy="1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WenQuanYi Micro Hei" charset="0"/>
                  <a:cs typeface="WenQuanYi Micro Hei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WenQuanYi Micro Hei" charset="0"/>
                  <a:cs typeface="WenQuanYi Micro Hei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WenQuanYi Micro Hei" charset="0"/>
                  <a:cs typeface="WenQuanYi Micro Hei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WenQuanYi Micro Hei" charset="0"/>
                  <a:cs typeface="WenQuanYi Micro Hei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WenQuanYi Micro Hei" charset="0"/>
                  <a:cs typeface="WenQuanYi Micro Hei" charset="0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WenQuanYi Micro Hei" charset="0"/>
                  <a:cs typeface="WenQuanYi Micro Hei" charset="0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WenQuanYi Micro Hei" charset="0"/>
                  <a:cs typeface="WenQuanYi Micro Hei" charset="0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WenQuanYi Micro Hei" charset="0"/>
                  <a:cs typeface="WenQuanYi Micro Hei" charset="0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WenQuanYi Micro Hei" charset="0"/>
                  <a:cs typeface="WenQuanYi Micro Hei" charset="0"/>
                </a:defRPr>
              </a:lvl9pPr>
            </a:lstStyle>
            <a:p>
              <a:pPr>
                <a:buClrTx/>
                <a:buFontTx/>
                <a:buNone/>
              </a:pPr>
              <a:r>
                <a:rPr lang="en-US" sz="1400" dirty="0">
                  <a:latin typeface="Calibri" pitchFamily="32" charset="0"/>
                </a:rPr>
                <a:t>+</a:t>
              </a:r>
            </a:p>
          </p:txBody>
        </p:sp>
        <p:sp>
          <p:nvSpPr>
            <p:cNvPr id="41013" name="Text Box 53"/>
            <p:cNvSpPr txBox="1">
              <a:spLocks noChangeArrowheads="1"/>
            </p:cNvSpPr>
            <p:nvPr/>
          </p:nvSpPr>
          <p:spPr bwMode="auto">
            <a:xfrm>
              <a:off x="960" y="1632"/>
              <a:ext cx="170" cy="1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WenQuanYi Micro Hei" charset="0"/>
                  <a:cs typeface="WenQuanYi Micro Hei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WenQuanYi Micro Hei" charset="0"/>
                  <a:cs typeface="WenQuanYi Micro Hei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WenQuanYi Micro Hei" charset="0"/>
                  <a:cs typeface="WenQuanYi Micro Hei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WenQuanYi Micro Hei" charset="0"/>
                  <a:cs typeface="WenQuanYi Micro Hei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WenQuanYi Micro Hei" charset="0"/>
                  <a:cs typeface="WenQuanYi Micro Hei" charset="0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WenQuanYi Micro Hei" charset="0"/>
                  <a:cs typeface="WenQuanYi Micro Hei" charset="0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WenQuanYi Micro Hei" charset="0"/>
                  <a:cs typeface="WenQuanYi Micro Hei" charset="0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WenQuanYi Micro Hei" charset="0"/>
                  <a:cs typeface="WenQuanYi Micro Hei" charset="0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WenQuanYi Micro Hei" charset="0"/>
                  <a:cs typeface="WenQuanYi Micro Hei" charset="0"/>
                </a:defRPr>
              </a:lvl9pPr>
            </a:lstStyle>
            <a:p>
              <a:pPr>
                <a:buClrTx/>
                <a:buFontTx/>
                <a:buNone/>
              </a:pPr>
              <a:r>
                <a:rPr lang="en-US" sz="1400">
                  <a:latin typeface="Calibri" pitchFamily="32" charset="0"/>
                </a:rPr>
                <a:t>+</a:t>
              </a:r>
            </a:p>
          </p:txBody>
        </p:sp>
      </p:grpSp>
      <p:grpSp>
        <p:nvGrpSpPr>
          <p:cNvPr id="41014" name="Group 54"/>
          <p:cNvGrpSpPr>
            <a:grpSpLocks/>
          </p:cNvGrpSpPr>
          <p:nvPr/>
        </p:nvGrpSpPr>
        <p:grpSpPr bwMode="auto">
          <a:xfrm>
            <a:off x="2590801" y="3200401"/>
            <a:ext cx="7466013" cy="1387476"/>
            <a:chOff x="672" y="2016"/>
            <a:chExt cx="4703" cy="874"/>
          </a:xfrm>
        </p:grpSpPr>
        <p:grpSp>
          <p:nvGrpSpPr>
            <p:cNvPr id="41015" name="Group 55"/>
            <p:cNvGrpSpPr>
              <a:grpSpLocks/>
            </p:cNvGrpSpPr>
            <p:nvPr/>
          </p:nvGrpSpPr>
          <p:grpSpPr bwMode="auto">
            <a:xfrm>
              <a:off x="672" y="2109"/>
              <a:ext cx="3983" cy="92"/>
              <a:chOff x="672" y="2109"/>
              <a:chExt cx="3983" cy="92"/>
            </a:xfrm>
          </p:grpSpPr>
          <p:sp>
            <p:nvSpPr>
              <p:cNvPr id="41016" name="Oval 56"/>
              <p:cNvSpPr>
                <a:spLocks noChangeArrowheads="1"/>
              </p:cNvSpPr>
              <p:nvPr/>
            </p:nvSpPr>
            <p:spPr bwMode="auto">
              <a:xfrm>
                <a:off x="672" y="2109"/>
                <a:ext cx="95" cy="92"/>
              </a:xfrm>
              <a:prstGeom prst="ellipse">
                <a:avLst/>
              </a:prstGeom>
              <a:solidFill>
                <a:srgbClr val="4F81BD"/>
              </a:solidFill>
              <a:ln w="25560">
                <a:solidFill>
                  <a:srgbClr val="385D8A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17" name="Oval 57"/>
              <p:cNvSpPr>
                <a:spLocks noChangeArrowheads="1"/>
              </p:cNvSpPr>
              <p:nvPr/>
            </p:nvSpPr>
            <p:spPr bwMode="auto">
              <a:xfrm>
                <a:off x="960" y="2109"/>
                <a:ext cx="95" cy="92"/>
              </a:xfrm>
              <a:prstGeom prst="ellipse">
                <a:avLst/>
              </a:prstGeom>
              <a:solidFill>
                <a:srgbClr val="4F81BD"/>
              </a:solidFill>
              <a:ln w="25560">
                <a:solidFill>
                  <a:srgbClr val="385D8A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18" name="Oval 58"/>
              <p:cNvSpPr>
                <a:spLocks noChangeArrowheads="1"/>
              </p:cNvSpPr>
              <p:nvPr/>
            </p:nvSpPr>
            <p:spPr bwMode="auto">
              <a:xfrm>
                <a:off x="1248" y="2109"/>
                <a:ext cx="95" cy="92"/>
              </a:xfrm>
              <a:prstGeom prst="ellipse">
                <a:avLst/>
              </a:prstGeom>
              <a:solidFill>
                <a:srgbClr val="4F81BD"/>
              </a:solidFill>
              <a:ln w="25560">
                <a:solidFill>
                  <a:srgbClr val="385D8A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19" name="Oval 59"/>
              <p:cNvSpPr>
                <a:spLocks noChangeArrowheads="1"/>
              </p:cNvSpPr>
              <p:nvPr/>
            </p:nvSpPr>
            <p:spPr bwMode="auto">
              <a:xfrm>
                <a:off x="1728" y="2109"/>
                <a:ext cx="95" cy="92"/>
              </a:xfrm>
              <a:prstGeom prst="ellipse">
                <a:avLst/>
              </a:prstGeom>
              <a:solidFill>
                <a:srgbClr val="4F81BD"/>
              </a:solidFill>
              <a:ln w="25560">
                <a:solidFill>
                  <a:srgbClr val="385D8A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20" name="Oval 60"/>
              <p:cNvSpPr>
                <a:spLocks noChangeArrowheads="1"/>
              </p:cNvSpPr>
              <p:nvPr/>
            </p:nvSpPr>
            <p:spPr bwMode="auto">
              <a:xfrm>
                <a:off x="2064" y="2109"/>
                <a:ext cx="95" cy="92"/>
              </a:xfrm>
              <a:prstGeom prst="ellipse">
                <a:avLst/>
              </a:prstGeom>
              <a:solidFill>
                <a:srgbClr val="4F81BD"/>
              </a:solidFill>
              <a:ln w="25560">
                <a:solidFill>
                  <a:srgbClr val="385D8A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21" name="Oval 61"/>
              <p:cNvSpPr>
                <a:spLocks noChangeArrowheads="1"/>
              </p:cNvSpPr>
              <p:nvPr/>
            </p:nvSpPr>
            <p:spPr bwMode="auto">
              <a:xfrm>
                <a:off x="2400" y="2109"/>
                <a:ext cx="95" cy="92"/>
              </a:xfrm>
              <a:prstGeom prst="ellipse">
                <a:avLst/>
              </a:prstGeom>
              <a:solidFill>
                <a:srgbClr val="4F81BD"/>
              </a:solidFill>
              <a:ln w="25560">
                <a:solidFill>
                  <a:srgbClr val="385D8A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22" name="Oval 62"/>
              <p:cNvSpPr>
                <a:spLocks noChangeArrowheads="1"/>
              </p:cNvSpPr>
              <p:nvPr/>
            </p:nvSpPr>
            <p:spPr bwMode="auto">
              <a:xfrm>
                <a:off x="2832" y="2109"/>
                <a:ext cx="95" cy="92"/>
              </a:xfrm>
              <a:prstGeom prst="ellipse">
                <a:avLst/>
              </a:prstGeom>
              <a:solidFill>
                <a:srgbClr val="4F81BD"/>
              </a:solidFill>
              <a:ln w="25560">
                <a:solidFill>
                  <a:srgbClr val="385D8A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23" name="Oval 63"/>
              <p:cNvSpPr>
                <a:spLocks noChangeArrowheads="1"/>
              </p:cNvSpPr>
              <p:nvPr/>
            </p:nvSpPr>
            <p:spPr bwMode="auto">
              <a:xfrm>
                <a:off x="3168" y="2109"/>
                <a:ext cx="95" cy="92"/>
              </a:xfrm>
              <a:prstGeom prst="ellipse">
                <a:avLst/>
              </a:prstGeom>
              <a:solidFill>
                <a:srgbClr val="4F81BD"/>
              </a:solidFill>
              <a:ln w="25560">
                <a:solidFill>
                  <a:srgbClr val="385D8A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24" name="Oval 64"/>
              <p:cNvSpPr>
                <a:spLocks noChangeArrowheads="1"/>
              </p:cNvSpPr>
              <p:nvPr/>
            </p:nvSpPr>
            <p:spPr bwMode="auto">
              <a:xfrm>
                <a:off x="3648" y="2109"/>
                <a:ext cx="95" cy="92"/>
              </a:xfrm>
              <a:prstGeom prst="ellipse">
                <a:avLst/>
              </a:prstGeom>
              <a:solidFill>
                <a:srgbClr val="4F81BD"/>
              </a:solidFill>
              <a:ln w="25560">
                <a:solidFill>
                  <a:srgbClr val="385D8A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25" name="Oval 65"/>
              <p:cNvSpPr>
                <a:spLocks noChangeArrowheads="1"/>
              </p:cNvSpPr>
              <p:nvPr/>
            </p:nvSpPr>
            <p:spPr bwMode="auto">
              <a:xfrm>
                <a:off x="3984" y="2109"/>
                <a:ext cx="95" cy="92"/>
              </a:xfrm>
              <a:prstGeom prst="ellipse">
                <a:avLst/>
              </a:prstGeom>
              <a:solidFill>
                <a:srgbClr val="4F81BD"/>
              </a:solidFill>
              <a:ln w="25560">
                <a:solidFill>
                  <a:srgbClr val="385D8A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26" name="Oval 66"/>
              <p:cNvSpPr>
                <a:spLocks noChangeArrowheads="1"/>
              </p:cNvSpPr>
              <p:nvPr/>
            </p:nvSpPr>
            <p:spPr bwMode="auto">
              <a:xfrm>
                <a:off x="4224" y="2109"/>
                <a:ext cx="95" cy="92"/>
              </a:xfrm>
              <a:prstGeom prst="ellipse">
                <a:avLst/>
              </a:prstGeom>
              <a:solidFill>
                <a:srgbClr val="4F81BD"/>
              </a:solidFill>
              <a:ln w="25560">
                <a:solidFill>
                  <a:srgbClr val="385D8A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27" name="Oval 67"/>
              <p:cNvSpPr>
                <a:spLocks noChangeArrowheads="1"/>
              </p:cNvSpPr>
              <p:nvPr/>
            </p:nvSpPr>
            <p:spPr bwMode="auto">
              <a:xfrm>
                <a:off x="4560" y="2109"/>
                <a:ext cx="95" cy="92"/>
              </a:xfrm>
              <a:prstGeom prst="ellipse">
                <a:avLst/>
              </a:prstGeom>
              <a:solidFill>
                <a:srgbClr val="4F81BD"/>
              </a:solidFill>
              <a:ln w="25560">
                <a:solidFill>
                  <a:srgbClr val="385D8A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1028" name="Group 68"/>
            <p:cNvGrpSpPr>
              <a:grpSpLocks/>
            </p:cNvGrpSpPr>
            <p:nvPr/>
          </p:nvGrpSpPr>
          <p:grpSpPr bwMode="auto">
            <a:xfrm>
              <a:off x="960" y="2671"/>
              <a:ext cx="3455" cy="92"/>
              <a:chOff x="960" y="2671"/>
              <a:chExt cx="3455" cy="92"/>
            </a:xfrm>
          </p:grpSpPr>
          <p:sp>
            <p:nvSpPr>
              <p:cNvPr id="41029" name="Rectangle 69"/>
              <p:cNvSpPr>
                <a:spLocks noChangeArrowheads="1"/>
              </p:cNvSpPr>
              <p:nvPr/>
            </p:nvSpPr>
            <p:spPr bwMode="auto">
              <a:xfrm>
                <a:off x="960" y="2671"/>
                <a:ext cx="143" cy="92"/>
              </a:xfrm>
              <a:prstGeom prst="rect">
                <a:avLst/>
              </a:prstGeom>
              <a:solidFill>
                <a:srgbClr val="66FF66"/>
              </a:solidFill>
              <a:ln w="25560">
                <a:solidFill>
                  <a:srgbClr val="71893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30" name="Rectangle 70"/>
              <p:cNvSpPr>
                <a:spLocks noChangeArrowheads="1"/>
              </p:cNvSpPr>
              <p:nvPr/>
            </p:nvSpPr>
            <p:spPr bwMode="auto">
              <a:xfrm>
                <a:off x="1296" y="2671"/>
                <a:ext cx="143" cy="92"/>
              </a:xfrm>
              <a:prstGeom prst="rect">
                <a:avLst/>
              </a:prstGeom>
              <a:solidFill>
                <a:srgbClr val="66FF66"/>
              </a:solidFill>
              <a:ln w="25560">
                <a:solidFill>
                  <a:srgbClr val="71893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31" name="Rectangle 71"/>
              <p:cNvSpPr>
                <a:spLocks noChangeArrowheads="1"/>
              </p:cNvSpPr>
              <p:nvPr/>
            </p:nvSpPr>
            <p:spPr bwMode="auto">
              <a:xfrm>
                <a:off x="1824" y="2671"/>
                <a:ext cx="143" cy="92"/>
              </a:xfrm>
              <a:prstGeom prst="rect">
                <a:avLst/>
              </a:prstGeom>
              <a:solidFill>
                <a:srgbClr val="66FF66"/>
              </a:solidFill>
              <a:ln w="25560">
                <a:solidFill>
                  <a:srgbClr val="71893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32" name="Rectangle 72"/>
              <p:cNvSpPr>
                <a:spLocks noChangeArrowheads="1"/>
              </p:cNvSpPr>
              <p:nvPr/>
            </p:nvSpPr>
            <p:spPr bwMode="auto">
              <a:xfrm>
                <a:off x="2400" y="2671"/>
                <a:ext cx="143" cy="92"/>
              </a:xfrm>
              <a:prstGeom prst="rect">
                <a:avLst/>
              </a:prstGeom>
              <a:solidFill>
                <a:srgbClr val="66FF66"/>
              </a:solidFill>
              <a:ln w="25560">
                <a:solidFill>
                  <a:srgbClr val="71893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33" name="Rectangle 73"/>
              <p:cNvSpPr>
                <a:spLocks noChangeArrowheads="1"/>
              </p:cNvSpPr>
              <p:nvPr/>
            </p:nvSpPr>
            <p:spPr bwMode="auto">
              <a:xfrm>
                <a:off x="3120" y="2671"/>
                <a:ext cx="143" cy="92"/>
              </a:xfrm>
              <a:prstGeom prst="rect">
                <a:avLst/>
              </a:prstGeom>
              <a:solidFill>
                <a:srgbClr val="66FF66"/>
              </a:solidFill>
              <a:ln w="25560">
                <a:solidFill>
                  <a:srgbClr val="71893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34" name="Rectangle 74"/>
              <p:cNvSpPr>
                <a:spLocks noChangeArrowheads="1"/>
              </p:cNvSpPr>
              <p:nvPr/>
            </p:nvSpPr>
            <p:spPr bwMode="auto">
              <a:xfrm>
                <a:off x="4272" y="2671"/>
                <a:ext cx="143" cy="92"/>
              </a:xfrm>
              <a:prstGeom prst="rect">
                <a:avLst/>
              </a:prstGeom>
              <a:solidFill>
                <a:srgbClr val="66FF66"/>
              </a:solidFill>
              <a:ln w="25560">
                <a:solidFill>
                  <a:srgbClr val="71893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1035" name="Group 75"/>
            <p:cNvGrpSpPr>
              <a:grpSpLocks/>
            </p:cNvGrpSpPr>
            <p:nvPr/>
          </p:nvGrpSpPr>
          <p:grpSpPr bwMode="auto">
            <a:xfrm>
              <a:off x="5040" y="2016"/>
              <a:ext cx="335" cy="874"/>
              <a:chOff x="5040" y="2016"/>
              <a:chExt cx="335" cy="874"/>
            </a:xfrm>
          </p:grpSpPr>
          <p:sp>
            <p:nvSpPr>
              <p:cNvPr id="41036" name="Text Box 76"/>
              <p:cNvSpPr txBox="1">
                <a:spLocks noChangeArrowheads="1"/>
              </p:cNvSpPr>
              <p:nvPr/>
            </p:nvSpPr>
            <p:spPr bwMode="auto">
              <a:xfrm>
                <a:off x="5040" y="2016"/>
                <a:ext cx="335" cy="3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>
                <a:spAutoFit/>
              </a:bodyPr>
              <a:lstStyle>
                <a:lvl1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WenQuanYi Micro Hei" charset="0"/>
                    <a:cs typeface="WenQuanYi Micro Hei" charset="0"/>
                  </a:defRPr>
                </a:lvl1pPr>
                <a:lvl2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WenQuanYi Micro Hei" charset="0"/>
                    <a:cs typeface="WenQuanYi Micro Hei" charset="0"/>
                  </a:defRPr>
                </a:lvl2pPr>
                <a:lvl3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WenQuanYi Micro Hei" charset="0"/>
                    <a:cs typeface="WenQuanYi Micro Hei" charset="0"/>
                  </a:defRPr>
                </a:lvl3pPr>
                <a:lvl4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WenQuanYi Micro Hei" charset="0"/>
                    <a:cs typeface="WenQuanYi Micro Hei" charset="0"/>
                  </a:defRPr>
                </a:lvl4pPr>
                <a:lvl5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WenQuanYi Micro Hei" charset="0"/>
                    <a:cs typeface="WenQuanYi Micro Hei" charset="0"/>
                  </a:defRPr>
                </a:lvl5pPr>
                <a:lvl6pPr marL="2514600" indent="-228600"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WenQuanYi Micro Hei" charset="0"/>
                    <a:cs typeface="WenQuanYi Micro Hei" charset="0"/>
                  </a:defRPr>
                </a:lvl6pPr>
                <a:lvl7pPr marL="2971800" indent="-228600"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WenQuanYi Micro Hei" charset="0"/>
                    <a:cs typeface="WenQuanYi Micro Hei" charset="0"/>
                  </a:defRPr>
                </a:lvl7pPr>
                <a:lvl8pPr marL="3429000" indent="-228600"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WenQuanYi Micro Hei" charset="0"/>
                    <a:cs typeface="WenQuanYi Micro Hei" charset="0"/>
                  </a:defRPr>
                </a:lvl8pPr>
                <a:lvl9pPr marL="3886200" indent="-228600"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WenQuanYi Micro Hei" charset="0"/>
                    <a:cs typeface="WenQuanYi Micro Hei" charset="0"/>
                  </a:defRPr>
                </a:lvl9pPr>
              </a:lstStyle>
              <a:p>
                <a:pPr>
                  <a:buClrTx/>
                  <a:buFontTx/>
                  <a:buNone/>
                </a:pPr>
                <a:r>
                  <a:rPr lang="en-US" sz="2600">
                    <a:latin typeface="Times New Roman" pitchFamily="16" charset="0"/>
                    <a:cs typeface="Times New Roman" pitchFamily="16" charset="0"/>
                  </a:rPr>
                  <a:t>C</a:t>
                </a:r>
              </a:p>
            </p:txBody>
          </p:sp>
          <p:sp>
            <p:nvSpPr>
              <p:cNvPr id="41037" name="Text Box 77"/>
              <p:cNvSpPr txBox="1">
                <a:spLocks noChangeArrowheads="1"/>
              </p:cNvSpPr>
              <p:nvPr/>
            </p:nvSpPr>
            <p:spPr bwMode="auto">
              <a:xfrm>
                <a:off x="5040" y="2578"/>
                <a:ext cx="335" cy="3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>
                <a:spAutoFit/>
              </a:bodyPr>
              <a:lstStyle>
                <a:lvl1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WenQuanYi Micro Hei" charset="0"/>
                    <a:cs typeface="WenQuanYi Micro Hei" charset="0"/>
                  </a:defRPr>
                </a:lvl1pPr>
                <a:lvl2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WenQuanYi Micro Hei" charset="0"/>
                    <a:cs typeface="WenQuanYi Micro Hei" charset="0"/>
                  </a:defRPr>
                </a:lvl2pPr>
                <a:lvl3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WenQuanYi Micro Hei" charset="0"/>
                    <a:cs typeface="WenQuanYi Micro Hei" charset="0"/>
                  </a:defRPr>
                </a:lvl3pPr>
                <a:lvl4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WenQuanYi Micro Hei" charset="0"/>
                    <a:cs typeface="WenQuanYi Micro Hei" charset="0"/>
                  </a:defRPr>
                </a:lvl4pPr>
                <a:lvl5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WenQuanYi Micro Hei" charset="0"/>
                    <a:cs typeface="WenQuanYi Micro Hei" charset="0"/>
                  </a:defRPr>
                </a:lvl5pPr>
                <a:lvl6pPr marL="2514600" indent="-228600"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WenQuanYi Micro Hei" charset="0"/>
                    <a:cs typeface="WenQuanYi Micro Hei" charset="0"/>
                  </a:defRPr>
                </a:lvl6pPr>
                <a:lvl7pPr marL="2971800" indent="-228600"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WenQuanYi Micro Hei" charset="0"/>
                    <a:cs typeface="WenQuanYi Micro Hei" charset="0"/>
                  </a:defRPr>
                </a:lvl7pPr>
                <a:lvl8pPr marL="3429000" indent="-228600"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WenQuanYi Micro Hei" charset="0"/>
                    <a:cs typeface="WenQuanYi Micro Hei" charset="0"/>
                  </a:defRPr>
                </a:lvl8pPr>
                <a:lvl9pPr marL="3886200" indent="-228600"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WenQuanYi Micro Hei" charset="0"/>
                    <a:cs typeface="WenQuanYi Micro Hei" charset="0"/>
                  </a:defRPr>
                </a:lvl9pPr>
              </a:lstStyle>
              <a:p>
                <a:pPr>
                  <a:buClrTx/>
                  <a:buFontTx/>
                  <a:buNone/>
                </a:pPr>
                <a:r>
                  <a:rPr lang="en-US" sz="2600">
                    <a:latin typeface="Times New Roman" pitchFamily="16" charset="0"/>
                    <a:cs typeface="Times New Roman" pitchFamily="16" charset="0"/>
                  </a:rPr>
                  <a:t>S</a:t>
                </a:r>
              </a:p>
            </p:txBody>
          </p:sp>
        </p:grpSp>
      </p:grpSp>
      <p:sp>
        <p:nvSpPr>
          <p:cNvPr id="41038" name="Text Box 78"/>
          <p:cNvSpPr txBox="1">
            <a:spLocks noChangeArrowheads="1"/>
          </p:cNvSpPr>
          <p:nvPr/>
        </p:nvSpPr>
        <p:spPr bwMode="auto">
          <a:xfrm>
            <a:off x="9525000" y="2286000"/>
            <a:ext cx="533400" cy="490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O</a:t>
            </a:r>
          </a:p>
        </p:txBody>
      </p:sp>
      <p:grpSp>
        <p:nvGrpSpPr>
          <p:cNvPr id="41039" name="Group 79"/>
          <p:cNvGrpSpPr>
            <a:grpSpLocks/>
          </p:cNvGrpSpPr>
          <p:nvPr/>
        </p:nvGrpSpPr>
        <p:grpSpPr bwMode="auto">
          <a:xfrm>
            <a:off x="6934201" y="3609979"/>
            <a:ext cx="1946275" cy="525463"/>
            <a:chOff x="3408" y="2274"/>
            <a:chExt cx="1226" cy="331"/>
          </a:xfrm>
        </p:grpSpPr>
        <p:sp>
          <p:nvSpPr>
            <p:cNvPr id="41040" name="Text Box 80"/>
            <p:cNvSpPr txBox="1">
              <a:spLocks noChangeArrowheads="1"/>
            </p:cNvSpPr>
            <p:nvPr/>
          </p:nvSpPr>
          <p:spPr bwMode="auto">
            <a:xfrm>
              <a:off x="4326" y="2274"/>
              <a:ext cx="170" cy="2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WenQuanYi Micro Hei" charset="0"/>
                  <a:cs typeface="WenQuanYi Micro Hei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WenQuanYi Micro Hei" charset="0"/>
                  <a:cs typeface="WenQuanYi Micro Hei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WenQuanYi Micro Hei" charset="0"/>
                  <a:cs typeface="WenQuanYi Micro Hei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WenQuanYi Micro Hei" charset="0"/>
                  <a:cs typeface="WenQuanYi Micro Hei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WenQuanYi Micro Hei" charset="0"/>
                  <a:cs typeface="WenQuanYi Micro Hei" charset="0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WenQuanYi Micro Hei" charset="0"/>
                  <a:cs typeface="WenQuanYi Micro Hei" charset="0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WenQuanYi Micro Hei" charset="0"/>
                  <a:cs typeface="WenQuanYi Micro Hei" charset="0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WenQuanYi Micro Hei" charset="0"/>
                  <a:cs typeface="WenQuanYi Micro Hei" charset="0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WenQuanYi Micro Hei" charset="0"/>
                  <a:cs typeface="WenQuanYi Micro Hei" charset="0"/>
                </a:defRPr>
              </a:lvl9pPr>
            </a:lstStyle>
            <a:p>
              <a:pPr>
                <a:buClrTx/>
                <a:buFontTx/>
                <a:buNone/>
              </a:pPr>
              <a:r>
                <a:rPr lang="en-US" sz="2000">
                  <a:latin typeface="Calibri" pitchFamily="32" charset="0"/>
                </a:rPr>
                <a:t>-</a:t>
              </a:r>
            </a:p>
          </p:txBody>
        </p:sp>
        <p:sp>
          <p:nvSpPr>
            <p:cNvPr id="41041" name="Text Box 81"/>
            <p:cNvSpPr txBox="1">
              <a:spLocks noChangeArrowheads="1"/>
            </p:cNvSpPr>
            <p:nvPr/>
          </p:nvSpPr>
          <p:spPr bwMode="auto">
            <a:xfrm>
              <a:off x="4464" y="2352"/>
              <a:ext cx="170" cy="2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WenQuanYi Micro Hei" charset="0"/>
                  <a:cs typeface="WenQuanYi Micro Hei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WenQuanYi Micro Hei" charset="0"/>
                  <a:cs typeface="WenQuanYi Micro Hei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WenQuanYi Micro Hei" charset="0"/>
                  <a:cs typeface="WenQuanYi Micro Hei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WenQuanYi Micro Hei" charset="0"/>
                  <a:cs typeface="WenQuanYi Micro Hei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WenQuanYi Micro Hei" charset="0"/>
                  <a:cs typeface="WenQuanYi Micro Hei" charset="0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WenQuanYi Micro Hei" charset="0"/>
                  <a:cs typeface="WenQuanYi Micro Hei" charset="0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WenQuanYi Micro Hei" charset="0"/>
                  <a:cs typeface="WenQuanYi Micro Hei" charset="0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WenQuanYi Micro Hei" charset="0"/>
                  <a:cs typeface="WenQuanYi Micro Hei" charset="0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WenQuanYi Micro Hei" charset="0"/>
                  <a:cs typeface="WenQuanYi Micro Hei" charset="0"/>
                </a:defRPr>
              </a:lvl9pPr>
            </a:lstStyle>
            <a:p>
              <a:pPr>
                <a:buClrTx/>
                <a:buFontTx/>
                <a:buNone/>
              </a:pPr>
              <a:r>
                <a:rPr lang="en-US" sz="2000">
                  <a:latin typeface="Calibri" pitchFamily="32" charset="0"/>
                </a:rPr>
                <a:t>-</a:t>
              </a:r>
            </a:p>
          </p:txBody>
        </p:sp>
        <p:sp>
          <p:nvSpPr>
            <p:cNvPr id="41042" name="Text Box 82"/>
            <p:cNvSpPr txBox="1">
              <a:spLocks noChangeArrowheads="1"/>
            </p:cNvSpPr>
            <p:nvPr/>
          </p:nvSpPr>
          <p:spPr bwMode="auto">
            <a:xfrm>
              <a:off x="3408" y="2352"/>
              <a:ext cx="170" cy="2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WenQuanYi Micro Hei" charset="0"/>
                  <a:cs typeface="WenQuanYi Micro Hei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WenQuanYi Micro Hei" charset="0"/>
                  <a:cs typeface="WenQuanYi Micro Hei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WenQuanYi Micro Hei" charset="0"/>
                  <a:cs typeface="WenQuanYi Micro Hei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WenQuanYi Micro Hei" charset="0"/>
                  <a:cs typeface="WenQuanYi Micro Hei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WenQuanYi Micro Hei" charset="0"/>
                  <a:cs typeface="WenQuanYi Micro Hei" charset="0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WenQuanYi Micro Hei" charset="0"/>
                  <a:cs typeface="WenQuanYi Micro Hei" charset="0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WenQuanYi Micro Hei" charset="0"/>
                  <a:cs typeface="WenQuanYi Micro Hei" charset="0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WenQuanYi Micro Hei" charset="0"/>
                  <a:cs typeface="WenQuanYi Micro Hei" charset="0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WenQuanYi Micro Hei" charset="0"/>
                  <a:cs typeface="WenQuanYi Micro Hei" charset="0"/>
                </a:defRPr>
              </a:lvl9pPr>
            </a:lstStyle>
            <a:p>
              <a:pPr>
                <a:buClrTx/>
                <a:buFontTx/>
                <a:buNone/>
              </a:pPr>
              <a:r>
                <a:rPr lang="en-US" sz="2000" dirty="0">
                  <a:latin typeface="Calibri" pitchFamily="32" charset="0"/>
                </a:rPr>
                <a:t>-</a:t>
              </a:r>
            </a:p>
          </p:txBody>
        </p:sp>
      </p:grpSp>
      <p:grpSp>
        <p:nvGrpSpPr>
          <p:cNvPr id="41043" name="Group 83"/>
          <p:cNvGrpSpPr>
            <a:grpSpLocks/>
          </p:cNvGrpSpPr>
          <p:nvPr/>
        </p:nvGrpSpPr>
        <p:grpSpPr bwMode="auto">
          <a:xfrm>
            <a:off x="4724401" y="3733805"/>
            <a:ext cx="727075" cy="401638"/>
            <a:chOff x="2016" y="2352"/>
            <a:chExt cx="458" cy="253"/>
          </a:xfrm>
        </p:grpSpPr>
        <p:sp>
          <p:nvSpPr>
            <p:cNvPr id="41044" name="Text Box 84"/>
            <p:cNvSpPr txBox="1">
              <a:spLocks noChangeArrowheads="1"/>
            </p:cNvSpPr>
            <p:nvPr/>
          </p:nvSpPr>
          <p:spPr bwMode="auto">
            <a:xfrm>
              <a:off x="2304" y="2352"/>
              <a:ext cx="170" cy="2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WenQuanYi Micro Hei" charset="0"/>
                  <a:cs typeface="WenQuanYi Micro Hei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WenQuanYi Micro Hei" charset="0"/>
                  <a:cs typeface="WenQuanYi Micro Hei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WenQuanYi Micro Hei" charset="0"/>
                  <a:cs typeface="WenQuanYi Micro Hei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WenQuanYi Micro Hei" charset="0"/>
                  <a:cs typeface="WenQuanYi Micro Hei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WenQuanYi Micro Hei" charset="0"/>
                  <a:cs typeface="WenQuanYi Micro Hei" charset="0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WenQuanYi Micro Hei" charset="0"/>
                  <a:cs typeface="WenQuanYi Micro Hei" charset="0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WenQuanYi Micro Hei" charset="0"/>
                  <a:cs typeface="WenQuanYi Micro Hei" charset="0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WenQuanYi Micro Hei" charset="0"/>
                  <a:cs typeface="WenQuanYi Micro Hei" charset="0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WenQuanYi Micro Hei" charset="0"/>
                  <a:cs typeface="WenQuanYi Micro Hei" charset="0"/>
                </a:defRPr>
              </a:lvl9pPr>
            </a:lstStyle>
            <a:p>
              <a:pPr>
                <a:buClrTx/>
                <a:buFontTx/>
                <a:buNone/>
              </a:pPr>
              <a:r>
                <a:rPr lang="en-US" sz="2000">
                  <a:latin typeface="Calibri" pitchFamily="32" charset="0"/>
                </a:rPr>
                <a:t>-</a:t>
              </a:r>
            </a:p>
          </p:txBody>
        </p:sp>
        <p:sp>
          <p:nvSpPr>
            <p:cNvPr id="41045" name="Text Box 85"/>
            <p:cNvSpPr txBox="1">
              <a:spLocks noChangeArrowheads="1"/>
            </p:cNvSpPr>
            <p:nvPr/>
          </p:nvSpPr>
          <p:spPr bwMode="auto">
            <a:xfrm>
              <a:off x="2016" y="2352"/>
              <a:ext cx="170" cy="2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WenQuanYi Micro Hei" charset="0"/>
                  <a:cs typeface="WenQuanYi Micro Hei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WenQuanYi Micro Hei" charset="0"/>
                  <a:cs typeface="WenQuanYi Micro Hei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WenQuanYi Micro Hei" charset="0"/>
                  <a:cs typeface="WenQuanYi Micro Hei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WenQuanYi Micro Hei" charset="0"/>
                  <a:cs typeface="WenQuanYi Micro Hei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WenQuanYi Micro Hei" charset="0"/>
                  <a:cs typeface="WenQuanYi Micro Hei" charset="0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WenQuanYi Micro Hei" charset="0"/>
                  <a:cs typeface="WenQuanYi Micro Hei" charset="0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WenQuanYi Micro Hei" charset="0"/>
                  <a:cs typeface="WenQuanYi Micro Hei" charset="0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WenQuanYi Micro Hei" charset="0"/>
                  <a:cs typeface="WenQuanYi Micro Hei" charset="0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WenQuanYi Micro Hei" charset="0"/>
                  <a:cs typeface="WenQuanYi Micro Hei" charset="0"/>
                </a:defRPr>
              </a:lvl9pPr>
            </a:lstStyle>
            <a:p>
              <a:pPr>
                <a:buClrTx/>
                <a:buFontTx/>
                <a:buNone/>
              </a:pPr>
              <a:r>
                <a:rPr lang="en-US" sz="2000">
                  <a:latin typeface="Calibri" pitchFamily="32" charset="0"/>
                </a:rPr>
                <a:t>-</a:t>
              </a:r>
            </a:p>
          </p:txBody>
        </p:sp>
      </p:grpSp>
      <p:grpSp>
        <p:nvGrpSpPr>
          <p:cNvPr id="41046" name="Group 86"/>
          <p:cNvGrpSpPr>
            <a:grpSpLocks/>
          </p:cNvGrpSpPr>
          <p:nvPr/>
        </p:nvGrpSpPr>
        <p:grpSpPr bwMode="auto">
          <a:xfrm>
            <a:off x="5791201" y="3657604"/>
            <a:ext cx="2403475" cy="477838"/>
            <a:chOff x="2688" y="2304"/>
            <a:chExt cx="1514" cy="301"/>
          </a:xfrm>
        </p:grpSpPr>
        <p:sp>
          <p:nvSpPr>
            <p:cNvPr id="41047" name="Text Box 87"/>
            <p:cNvSpPr txBox="1">
              <a:spLocks noChangeArrowheads="1"/>
            </p:cNvSpPr>
            <p:nvPr/>
          </p:nvSpPr>
          <p:spPr bwMode="auto">
            <a:xfrm>
              <a:off x="4032" y="2352"/>
              <a:ext cx="170" cy="2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WenQuanYi Micro Hei" charset="0"/>
                  <a:cs typeface="WenQuanYi Micro Hei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WenQuanYi Micro Hei" charset="0"/>
                  <a:cs typeface="WenQuanYi Micro Hei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WenQuanYi Micro Hei" charset="0"/>
                  <a:cs typeface="WenQuanYi Micro Hei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WenQuanYi Micro Hei" charset="0"/>
                  <a:cs typeface="WenQuanYi Micro Hei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WenQuanYi Micro Hei" charset="0"/>
                  <a:cs typeface="WenQuanYi Micro Hei" charset="0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WenQuanYi Micro Hei" charset="0"/>
                  <a:cs typeface="WenQuanYi Micro Hei" charset="0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WenQuanYi Micro Hei" charset="0"/>
                  <a:cs typeface="WenQuanYi Micro Hei" charset="0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WenQuanYi Micro Hei" charset="0"/>
                  <a:cs typeface="WenQuanYi Micro Hei" charset="0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WenQuanYi Micro Hei" charset="0"/>
                  <a:cs typeface="WenQuanYi Micro Hei" charset="0"/>
                </a:defRPr>
              </a:lvl9pPr>
            </a:lstStyle>
            <a:p>
              <a:pPr>
                <a:buClrTx/>
                <a:buFontTx/>
                <a:buNone/>
              </a:pPr>
              <a:r>
                <a:rPr lang="en-US" sz="2000">
                  <a:latin typeface="Calibri" pitchFamily="32" charset="0"/>
                </a:rPr>
                <a:t>-</a:t>
              </a:r>
            </a:p>
          </p:txBody>
        </p:sp>
        <p:sp>
          <p:nvSpPr>
            <p:cNvPr id="41048" name="Text Box 88"/>
            <p:cNvSpPr txBox="1">
              <a:spLocks noChangeArrowheads="1"/>
            </p:cNvSpPr>
            <p:nvPr/>
          </p:nvSpPr>
          <p:spPr bwMode="auto">
            <a:xfrm>
              <a:off x="3024" y="2304"/>
              <a:ext cx="170" cy="2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WenQuanYi Micro Hei" charset="0"/>
                  <a:cs typeface="WenQuanYi Micro Hei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WenQuanYi Micro Hei" charset="0"/>
                  <a:cs typeface="WenQuanYi Micro Hei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WenQuanYi Micro Hei" charset="0"/>
                  <a:cs typeface="WenQuanYi Micro Hei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WenQuanYi Micro Hei" charset="0"/>
                  <a:cs typeface="WenQuanYi Micro Hei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WenQuanYi Micro Hei" charset="0"/>
                  <a:cs typeface="WenQuanYi Micro Hei" charset="0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WenQuanYi Micro Hei" charset="0"/>
                  <a:cs typeface="WenQuanYi Micro Hei" charset="0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WenQuanYi Micro Hei" charset="0"/>
                  <a:cs typeface="WenQuanYi Micro Hei" charset="0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WenQuanYi Micro Hei" charset="0"/>
                  <a:cs typeface="WenQuanYi Micro Hei" charset="0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WenQuanYi Micro Hei" charset="0"/>
                  <a:cs typeface="WenQuanYi Micro Hei" charset="0"/>
                </a:defRPr>
              </a:lvl9pPr>
            </a:lstStyle>
            <a:p>
              <a:pPr>
                <a:buClrTx/>
                <a:buFontTx/>
                <a:buNone/>
              </a:pPr>
              <a:r>
                <a:rPr lang="en-US" sz="2000">
                  <a:latin typeface="Calibri" pitchFamily="32" charset="0"/>
                </a:rPr>
                <a:t>-</a:t>
              </a:r>
            </a:p>
          </p:txBody>
        </p:sp>
        <p:sp>
          <p:nvSpPr>
            <p:cNvPr id="41049" name="Text Box 89"/>
            <p:cNvSpPr txBox="1">
              <a:spLocks noChangeArrowheads="1"/>
            </p:cNvSpPr>
            <p:nvPr/>
          </p:nvSpPr>
          <p:spPr bwMode="auto">
            <a:xfrm>
              <a:off x="2688" y="2352"/>
              <a:ext cx="170" cy="2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WenQuanYi Micro Hei" charset="0"/>
                  <a:cs typeface="WenQuanYi Micro Hei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WenQuanYi Micro Hei" charset="0"/>
                  <a:cs typeface="WenQuanYi Micro Hei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WenQuanYi Micro Hei" charset="0"/>
                  <a:cs typeface="WenQuanYi Micro Hei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WenQuanYi Micro Hei" charset="0"/>
                  <a:cs typeface="WenQuanYi Micro Hei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WenQuanYi Micro Hei" charset="0"/>
                  <a:cs typeface="WenQuanYi Micro Hei" charset="0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WenQuanYi Micro Hei" charset="0"/>
                  <a:cs typeface="WenQuanYi Micro Hei" charset="0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WenQuanYi Micro Hei" charset="0"/>
                  <a:cs typeface="WenQuanYi Micro Hei" charset="0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WenQuanYi Micro Hei" charset="0"/>
                  <a:cs typeface="WenQuanYi Micro Hei" charset="0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WenQuanYi Micro Hei" charset="0"/>
                  <a:cs typeface="WenQuanYi Micro Hei" charset="0"/>
                </a:defRPr>
              </a:lvl9pPr>
            </a:lstStyle>
            <a:p>
              <a:pPr>
                <a:buClrTx/>
                <a:buFontTx/>
                <a:buNone/>
              </a:pPr>
              <a:r>
                <a:rPr lang="en-US" sz="2000">
                  <a:latin typeface="Calibri" pitchFamily="32" charset="0"/>
                </a:rPr>
                <a:t>-</a:t>
              </a:r>
            </a:p>
          </p:txBody>
        </p:sp>
      </p:grpSp>
      <p:grpSp>
        <p:nvGrpSpPr>
          <p:cNvPr id="41050" name="Group 90"/>
          <p:cNvGrpSpPr>
            <a:grpSpLocks/>
          </p:cNvGrpSpPr>
          <p:nvPr/>
        </p:nvGrpSpPr>
        <p:grpSpPr bwMode="auto">
          <a:xfrm>
            <a:off x="3124201" y="3657605"/>
            <a:ext cx="1336675" cy="401638"/>
            <a:chOff x="1008" y="2304"/>
            <a:chExt cx="842" cy="253"/>
          </a:xfrm>
        </p:grpSpPr>
        <p:sp>
          <p:nvSpPr>
            <p:cNvPr id="41051" name="Text Box 91"/>
            <p:cNvSpPr txBox="1">
              <a:spLocks noChangeArrowheads="1"/>
            </p:cNvSpPr>
            <p:nvPr/>
          </p:nvSpPr>
          <p:spPr bwMode="auto">
            <a:xfrm>
              <a:off x="1680" y="2304"/>
              <a:ext cx="170" cy="2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WenQuanYi Micro Hei" charset="0"/>
                  <a:cs typeface="WenQuanYi Micro Hei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WenQuanYi Micro Hei" charset="0"/>
                  <a:cs typeface="WenQuanYi Micro Hei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WenQuanYi Micro Hei" charset="0"/>
                  <a:cs typeface="WenQuanYi Micro Hei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WenQuanYi Micro Hei" charset="0"/>
                  <a:cs typeface="WenQuanYi Micro Hei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WenQuanYi Micro Hei" charset="0"/>
                  <a:cs typeface="WenQuanYi Micro Hei" charset="0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WenQuanYi Micro Hei" charset="0"/>
                  <a:cs typeface="WenQuanYi Micro Hei" charset="0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WenQuanYi Micro Hei" charset="0"/>
                  <a:cs typeface="WenQuanYi Micro Hei" charset="0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WenQuanYi Micro Hei" charset="0"/>
                  <a:cs typeface="WenQuanYi Micro Hei" charset="0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WenQuanYi Micro Hei" charset="0"/>
                  <a:cs typeface="WenQuanYi Micro Hei" charset="0"/>
                </a:defRPr>
              </a:lvl9pPr>
            </a:lstStyle>
            <a:p>
              <a:pPr>
                <a:buClrTx/>
                <a:buFontTx/>
                <a:buNone/>
              </a:pPr>
              <a:r>
                <a:rPr lang="en-US" sz="2000">
                  <a:latin typeface="Calibri" pitchFamily="32" charset="0"/>
                </a:rPr>
                <a:t>-</a:t>
              </a:r>
            </a:p>
          </p:txBody>
        </p:sp>
        <p:sp>
          <p:nvSpPr>
            <p:cNvPr id="41052" name="Text Box 92"/>
            <p:cNvSpPr txBox="1">
              <a:spLocks noChangeArrowheads="1"/>
            </p:cNvSpPr>
            <p:nvPr/>
          </p:nvSpPr>
          <p:spPr bwMode="auto">
            <a:xfrm>
              <a:off x="1008" y="2304"/>
              <a:ext cx="170" cy="2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WenQuanYi Micro Hei" charset="0"/>
                  <a:cs typeface="WenQuanYi Micro Hei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WenQuanYi Micro Hei" charset="0"/>
                  <a:cs typeface="WenQuanYi Micro Hei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WenQuanYi Micro Hei" charset="0"/>
                  <a:cs typeface="WenQuanYi Micro Hei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WenQuanYi Micro Hei" charset="0"/>
                  <a:cs typeface="WenQuanYi Micro Hei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WenQuanYi Micro Hei" charset="0"/>
                  <a:cs typeface="WenQuanYi Micro Hei" charset="0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WenQuanYi Micro Hei" charset="0"/>
                  <a:cs typeface="WenQuanYi Micro Hei" charset="0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WenQuanYi Micro Hei" charset="0"/>
                  <a:cs typeface="WenQuanYi Micro Hei" charset="0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WenQuanYi Micro Hei" charset="0"/>
                  <a:cs typeface="WenQuanYi Micro Hei" charset="0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WenQuanYi Micro Hei" charset="0"/>
                  <a:cs typeface="WenQuanYi Micro Hei" charset="0"/>
                </a:defRPr>
              </a:lvl9pPr>
            </a:lstStyle>
            <a:p>
              <a:pPr>
                <a:buClrTx/>
                <a:buFontTx/>
                <a:buNone/>
              </a:pPr>
              <a:r>
                <a:rPr lang="en-US" sz="2000" dirty="0">
                  <a:latin typeface="Calibri" pitchFamily="32" charset="0"/>
                </a:rPr>
                <a:t>-</a:t>
              </a:r>
            </a:p>
          </p:txBody>
        </p:sp>
      </p:grpSp>
      <p:grpSp>
        <p:nvGrpSpPr>
          <p:cNvPr id="41053" name="Group 93"/>
          <p:cNvGrpSpPr>
            <a:grpSpLocks/>
          </p:cNvGrpSpPr>
          <p:nvPr/>
        </p:nvGrpSpPr>
        <p:grpSpPr bwMode="auto">
          <a:xfrm>
            <a:off x="2720975" y="3475039"/>
            <a:ext cx="973138" cy="763587"/>
            <a:chOff x="754" y="2189"/>
            <a:chExt cx="613" cy="481"/>
          </a:xfrm>
        </p:grpSpPr>
        <p:sp>
          <p:nvSpPr>
            <p:cNvPr id="41054" name="Line 94"/>
            <p:cNvSpPr>
              <a:spLocks noChangeShapeType="1"/>
            </p:cNvSpPr>
            <p:nvPr/>
          </p:nvSpPr>
          <p:spPr bwMode="auto">
            <a:xfrm>
              <a:off x="754" y="2189"/>
              <a:ext cx="277" cy="48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55" name="Line 95"/>
            <p:cNvSpPr>
              <a:spLocks noChangeShapeType="1"/>
            </p:cNvSpPr>
            <p:nvPr/>
          </p:nvSpPr>
          <p:spPr bwMode="auto">
            <a:xfrm>
              <a:off x="1296" y="2203"/>
              <a:ext cx="71" cy="467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1056" name="Group 96"/>
          <p:cNvGrpSpPr>
            <a:grpSpLocks/>
          </p:cNvGrpSpPr>
          <p:nvPr/>
        </p:nvGrpSpPr>
        <p:grpSpPr bwMode="auto">
          <a:xfrm>
            <a:off x="2667001" y="3657604"/>
            <a:ext cx="1184275" cy="477838"/>
            <a:chOff x="720" y="2304"/>
            <a:chExt cx="746" cy="301"/>
          </a:xfrm>
        </p:grpSpPr>
        <p:sp>
          <p:nvSpPr>
            <p:cNvPr id="41057" name="Text Box 97"/>
            <p:cNvSpPr txBox="1">
              <a:spLocks noChangeArrowheads="1"/>
            </p:cNvSpPr>
            <p:nvPr/>
          </p:nvSpPr>
          <p:spPr bwMode="auto">
            <a:xfrm>
              <a:off x="1296" y="2304"/>
              <a:ext cx="170" cy="2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WenQuanYi Micro Hei" charset="0"/>
                  <a:cs typeface="WenQuanYi Micro Hei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WenQuanYi Micro Hei" charset="0"/>
                  <a:cs typeface="WenQuanYi Micro Hei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WenQuanYi Micro Hei" charset="0"/>
                  <a:cs typeface="WenQuanYi Micro Hei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WenQuanYi Micro Hei" charset="0"/>
                  <a:cs typeface="WenQuanYi Micro Hei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WenQuanYi Micro Hei" charset="0"/>
                  <a:cs typeface="WenQuanYi Micro Hei" charset="0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WenQuanYi Micro Hei" charset="0"/>
                  <a:cs typeface="WenQuanYi Micro Hei" charset="0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WenQuanYi Micro Hei" charset="0"/>
                  <a:cs typeface="WenQuanYi Micro Hei" charset="0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WenQuanYi Micro Hei" charset="0"/>
                  <a:cs typeface="WenQuanYi Micro Hei" charset="0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WenQuanYi Micro Hei" charset="0"/>
                  <a:cs typeface="WenQuanYi Micro Hei" charset="0"/>
                </a:defRPr>
              </a:lvl9pPr>
            </a:lstStyle>
            <a:p>
              <a:pPr>
                <a:buClrTx/>
                <a:buFontTx/>
                <a:buNone/>
              </a:pPr>
              <a:r>
                <a:rPr lang="en-US" sz="2000" dirty="0">
                  <a:latin typeface="Calibri" pitchFamily="32" charset="0"/>
                </a:rPr>
                <a:t>-</a:t>
              </a:r>
            </a:p>
          </p:txBody>
        </p:sp>
        <p:sp>
          <p:nvSpPr>
            <p:cNvPr id="41058" name="Text Box 98"/>
            <p:cNvSpPr txBox="1">
              <a:spLocks noChangeArrowheads="1"/>
            </p:cNvSpPr>
            <p:nvPr/>
          </p:nvSpPr>
          <p:spPr bwMode="auto">
            <a:xfrm>
              <a:off x="720" y="2352"/>
              <a:ext cx="170" cy="2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WenQuanYi Micro Hei" charset="0"/>
                  <a:cs typeface="WenQuanYi Micro Hei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WenQuanYi Micro Hei" charset="0"/>
                  <a:cs typeface="WenQuanYi Micro Hei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WenQuanYi Micro Hei" charset="0"/>
                  <a:cs typeface="WenQuanYi Micro Hei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WenQuanYi Micro Hei" charset="0"/>
                  <a:cs typeface="WenQuanYi Micro Hei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WenQuanYi Micro Hei" charset="0"/>
                  <a:cs typeface="WenQuanYi Micro Hei" charset="0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WenQuanYi Micro Hei" charset="0"/>
                  <a:cs typeface="WenQuanYi Micro Hei" charset="0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WenQuanYi Micro Hei" charset="0"/>
                  <a:cs typeface="WenQuanYi Micro Hei" charset="0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WenQuanYi Micro Hei" charset="0"/>
                  <a:cs typeface="WenQuanYi Micro Hei" charset="0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WenQuanYi Micro Hei" charset="0"/>
                  <a:cs typeface="WenQuanYi Micro Hei" charset="0"/>
                </a:defRPr>
              </a:lvl9pPr>
            </a:lstStyle>
            <a:p>
              <a:pPr>
                <a:buClrTx/>
                <a:buFontTx/>
                <a:buNone/>
              </a:pPr>
              <a:r>
                <a:rPr lang="en-US" sz="2000">
                  <a:latin typeface="Calibri" pitchFamily="32" charset="0"/>
                </a:rPr>
                <a:t>-</a:t>
              </a:r>
            </a:p>
          </p:txBody>
        </p:sp>
      </p:grpSp>
      <p:sp>
        <p:nvSpPr>
          <p:cNvPr id="41059" name="Text Box 99"/>
          <p:cNvSpPr txBox="1">
            <a:spLocks noChangeArrowheads="1"/>
          </p:cNvSpPr>
          <p:nvPr/>
        </p:nvSpPr>
        <p:spPr bwMode="auto">
          <a:xfrm>
            <a:off x="2133600" y="1295400"/>
            <a:ext cx="80010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60" name="Text Box 100"/>
          <p:cNvSpPr txBox="1">
            <a:spLocks noChangeArrowheads="1"/>
          </p:cNvSpPr>
          <p:nvPr/>
        </p:nvSpPr>
        <p:spPr bwMode="auto">
          <a:xfrm>
            <a:off x="1981200" y="274638"/>
            <a:ext cx="8229600" cy="944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sz="3800" dirty="0">
                <a:latin typeface="Times New Roman" pitchFamily="16" charset="0"/>
                <a:cs typeface="Times New Roman" pitchFamily="16" charset="0"/>
              </a:rPr>
              <a:t>BOUNDING SERVICE COST</a:t>
            </a:r>
          </a:p>
        </p:txBody>
      </p:sp>
      <p:sp>
        <p:nvSpPr>
          <p:cNvPr id="41061" name="Text Box 101"/>
          <p:cNvSpPr txBox="1">
            <a:spLocks noChangeArrowheads="1"/>
          </p:cNvSpPr>
          <p:nvPr/>
        </p:nvSpPr>
        <p:spPr bwMode="auto">
          <a:xfrm>
            <a:off x="2057400" y="1219200"/>
            <a:ext cx="8077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1313" indent="-341313"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1pPr>
            <a:lvl2pPr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2pPr>
            <a:lvl3pPr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3pPr>
            <a:lvl4pPr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4pPr>
            <a:lvl5pPr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9pPr>
          </a:lstStyle>
          <a:p>
            <a:pPr>
              <a:spcBef>
                <a:spcPts val="650"/>
              </a:spcBef>
              <a:buFont typeface="Arial" charset="0"/>
              <a:buChar char="•"/>
            </a:pP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Consider a facility o </a:t>
            </a:r>
            <a:r>
              <a:rPr lang="el-GR" sz="2600" dirty="0">
                <a:latin typeface="Times New Roman" pitchFamily="16" charset="0"/>
                <a:cs typeface="Times New Roman" pitchFamily="16" charset="0"/>
              </a:rPr>
              <a:t>ε</a:t>
            </a: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 O added to S to give S’.</a:t>
            </a:r>
          </a:p>
          <a:p>
            <a:pPr>
              <a:spcBef>
                <a:spcPts val="650"/>
              </a:spcBef>
              <a:buFont typeface="Arial" charset="0"/>
              <a:buChar char="•"/>
            </a:pP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C(S’) – C(S) = </a:t>
            </a:r>
            <a:r>
              <a:rPr lang="en-US" sz="2600" dirty="0" err="1">
                <a:latin typeface="Times New Roman" pitchFamily="16" charset="0"/>
                <a:cs typeface="Times New Roman" pitchFamily="16" charset="0"/>
              </a:rPr>
              <a:t>f</a:t>
            </a:r>
            <a:r>
              <a:rPr lang="en-US" sz="2600" baseline="-25000" dirty="0" err="1">
                <a:latin typeface="Times New Roman" pitchFamily="16" charset="0"/>
                <a:cs typeface="Times New Roman" pitchFamily="16" charset="0"/>
              </a:rPr>
              <a:t>o</a:t>
            </a: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 + </a:t>
            </a:r>
            <a:r>
              <a:rPr lang="en-US" sz="2600" dirty="0" smtClean="0">
                <a:latin typeface="Times New Roman" pitchFamily="16" charset="0"/>
                <a:cs typeface="Times New Roman" pitchFamily="16" charset="0"/>
              </a:rPr>
              <a:t>g</a:t>
            </a:r>
            <a:r>
              <a:rPr lang="en-US" sz="2600" baseline="-25000" dirty="0" smtClean="0">
                <a:latin typeface="Times New Roman" pitchFamily="16" charset="0"/>
                <a:cs typeface="Times New Roman" pitchFamily="16" charset="0"/>
              </a:rPr>
              <a:t>o</a:t>
            </a:r>
            <a:r>
              <a:rPr lang="en-US" sz="2600" dirty="0" smtClean="0">
                <a:latin typeface="Times New Roman" pitchFamily="16" charset="0"/>
                <a:cs typeface="Times New Roman" pitchFamily="16" charset="0"/>
              </a:rPr>
              <a:t>* – g</a:t>
            </a:r>
            <a:r>
              <a:rPr lang="en-US" sz="2600" baseline="-25000" dirty="0" smtClean="0">
                <a:latin typeface="Times New Roman" pitchFamily="16" charset="0"/>
                <a:cs typeface="Times New Roman" pitchFamily="16" charset="0"/>
              </a:rPr>
              <a:t>o</a:t>
            </a:r>
            <a:endParaRPr lang="en-US" sz="2600" dirty="0">
              <a:latin typeface="Times New Roman" pitchFamily="16" charset="0"/>
              <a:cs typeface="Times New Roman" pitchFamily="16" charset="0"/>
            </a:endParaRPr>
          </a:p>
        </p:txBody>
      </p:sp>
      <p:sp>
        <p:nvSpPr>
          <p:cNvPr id="41062" name="Text Box 102"/>
          <p:cNvSpPr txBox="1">
            <a:spLocks noChangeArrowheads="1"/>
          </p:cNvSpPr>
          <p:nvPr/>
        </p:nvSpPr>
        <p:spPr bwMode="auto">
          <a:xfrm>
            <a:off x="1981200" y="4572000"/>
            <a:ext cx="838200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1313" indent="-341313"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1pPr>
            <a:lvl2pPr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2pPr>
            <a:lvl3pPr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3pPr>
            <a:lvl4pPr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4pPr>
            <a:lvl5pPr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9pPr>
          </a:lstStyle>
          <a:p>
            <a:pPr>
              <a:spcBef>
                <a:spcPts val="650"/>
              </a:spcBef>
              <a:buFont typeface="Arial" charset="0"/>
              <a:buChar char="•"/>
            </a:pP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Since </a:t>
            </a:r>
            <a:r>
              <a:rPr lang="en-US" sz="2600" i="1" dirty="0">
                <a:latin typeface="Times New Roman" pitchFamily="16" charset="0"/>
                <a:cs typeface="Times New Roman" pitchFamily="16" charset="0"/>
              </a:rPr>
              <a:t>S</a:t>
            </a: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 is locally optimum, </a:t>
            </a:r>
          </a:p>
          <a:p>
            <a:pPr>
              <a:spcBef>
                <a:spcPts val="650"/>
              </a:spcBef>
            </a:pP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     	 </a:t>
            </a:r>
            <a:r>
              <a:rPr lang="en-US" sz="2600" dirty="0" err="1">
                <a:latin typeface="Times New Roman" pitchFamily="16" charset="0"/>
                <a:cs typeface="Times New Roman" pitchFamily="16" charset="0"/>
              </a:rPr>
              <a:t>f</a:t>
            </a:r>
            <a:r>
              <a:rPr lang="en-US" sz="2600" baseline="-25000" dirty="0" err="1">
                <a:latin typeface="Times New Roman" pitchFamily="16" charset="0"/>
                <a:cs typeface="Times New Roman" pitchFamily="16" charset="0"/>
              </a:rPr>
              <a:t>o</a:t>
            </a: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 + </a:t>
            </a:r>
            <a:r>
              <a:rPr lang="en-US" sz="2600" dirty="0" smtClean="0">
                <a:latin typeface="Times New Roman" pitchFamily="16" charset="0"/>
                <a:cs typeface="Times New Roman" pitchFamily="16" charset="0"/>
              </a:rPr>
              <a:t>g</a:t>
            </a:r>
            <a:r>
              <a:rPr lang="en-US" sz="2600" baseline="-25000" dirty="0" smtClean="0">
                <a:latin typeface="Times New Roman" pitchFamily="16" charset="0"/>
                <a:cs typeface="Times New Roman" pitchFamily="16" charset="0"/>
              </a:rPr>
              <a:t>o</a:t>
            </a:r>
            <a:r>
              <a:rPr lang="en-US" sz="2600" dirty="0" smtClean="0">
                <a:latin typeface="Times New Roman" pitchFamily="16" charset="0"/>
                <a:cs typeface="Times New Roman" pitchFamily="16" charset="0"/>
              </a:rPr>
              <a:t>* – g</a:t>
            </a:r>
            <a:r>
              <a:rPr lang="en-US" sz="2600" baseline="-25000" dirty="0" smtClean="0">
                <a:latin typeface="Times New Roman" pitchFamily="16" charset="0"/>
                <a:cs typeface="Times New Roman" pitchFamily="16" charset="0"/>
              </a:rPr>
              <a:t>o</a:t>
            </a:r>
            <a:r>
              <a:rPr lang="en-US" sz="2600" dirty="0" smtClean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≥ </a:t>
            </a:r>
            <a:r>
              <a:rPr lang="en-US" sz="2600" dirty="0" smtClean="0">
                <a:latin typeface="Times New Roman" pitchFamily="16" charset="0"/>
                <a:cs typeface="Times New Roman" pitchFamily="16" charset="0"/>
              </a:rPr>
              <a:t>0 ==&gt;</a:t>
            </a:r>
            <a:r>
              <a:rPr lang="en-US" sz="2600" dirty="0" smtClean="0">
                <a:latin typeface="Times New Roman" pitchFamily="16" charset="0"/>
                <a:cs typeface="Times New Roman" pitchFamily="16" charset="0"/>
                <a:sym typeface="Wingdings" pitchFamily="2" charset="2"/>
              </a:rPr>
              <a:t> </a:t>
            </a: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g</a:t>
            </a:r>
            <a:r>
              <a:rPr lang="en-US" sz="2600" baseline="-25000" dirty="0">
                <a:latin typeface="Times New Roman" pitchFamily="16" charset="0"/>
                <a:cs typeface="Times New Roman" pitchFamily="16" charset="0"/>
              </a:rPr>
              <a:t>o</a:t>
            </a: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600" dirty="0" smtClean="0">
                <a:latin typeface="Times New Roman" pitchFamily="16" charset="0"/>
                <a:cs typeface="Times New Roman" pitchFamily="16" charset="0"/>
              </a:rPr>
              <a:t>≤ </a:t>
            </a:r>
            <a:r>
              <a:rPr lang="en-US" sz="2600" dirty="0" err="1" smtClean="0">
                <a:latin typeface="Times New Roman" pitchFamily="16" charset="0"/>
                <a:cs typeface="Times New Roman" pitchFamily="16" charset="0"/>
              </a:rPr>
              <a:t>f</a:t>
            </a:r>
            <a:r>
              <a:rPr lang="en-US" sz="2600" baseline="-25000" dirty="0" err="1" smtClean="0">
                <a:latin typeface="Times New Roman" pitchFamily="16" charset="0"/>
                <a:cs typeface="Times New Roman" pitchFamily="16" charset="0"/>
              </a:rPr>
              <a:t>o</a:t>
            </a:r>
            <a:r>
              <a:rPr lang="en-US" sz="2600" dirty="0" smtClean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+ g</a:t>
            </a:r>
            <a:r>
              <a:rPr lang="en-US" sz="2600" baseline="-25000" dirty="0">
                <a:latin typeface="Times New Roman" pitchFamily="16" charset="0"/>
                <a:cs typeface="Times New Roman" pitchFamily="16" charset="0"/>
              </a:rPr>
              <a:t>o</a:t>
            </a: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* </a:t>
            </a:r>
          </a:p>
          <a:p>
            <a:pPr>
              <a:spcBef>
                <a:spcPts val="650"/>
              </a:spcBef>
              <a:buFont typeface="Arial" charset="0"/>
              <a:buChar char="•"/>
            </a:pP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After doing this for all the facilities of optimal and adding them, we get  C</a:t>
            </a:r>
            <a:r>
              <a:rPr lang="en-US" sz="2600" baseline="-25000" dirty="0">
                <a:latin typeface="Times New Roman" pitchFamily="16" charset="0"/>
                <a:cs typeface="Times New Roman" pitchFamily="16" charset="0"/>
              </a:rPr>
              <a:t>s</a:t>
            </a: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(</a:t>
            </a:r>
            <a:r>
              <a:rPr lang="en-US" sz="2600" i="1" dirty="0">
                <a:latin typeface="Times New Roman" pitchFamily="16" charset="0"/>
                <a:cs typeface="Times New Roman" pitchFamily="16" charset="0"/>
              </a:rPr>
              <a:t>S</a:t>
            </a: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) ≤ </a:t>
            </a:r>
            <a:r>
              <a:rPr lang="en-US" sz="2600" dirty="0" err="1">
                <a:latin typeface="Times New Roman" pitchFamily="16" charset="0"/>
                <a:cs typeface="Times New Roman" pitchFamily="16" charset="0"/>
              </a:rPr>
              <a:t>C</a:t>
            </a:r>
            <a:r>
              <a:rPr lang="en-US" sz="2600" baseline="-25000" dirty="0" err="1">
                <a:latin typeface="Times New Roman" pitchFamily="16" charset="0"/>
                <a:cs typeface="Times New Roman" pitchFamily="16" charset="0"/>
              </a:rPr>
              <a:t>f</a:t>
            </a: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(O) + C</a:t>
            </a:r>
            <a:r>
              <a:rPr lang="en-US" sz="2600" baseline="-25000" dirty="0">
                <a:latin typeface="Times New Roman" pitchFamily="16" charset="0"/>
                <a:cs typeface="Times New Roman" pitchFamily="16" charset="0"/>
              </a:rPr>
              <a:t>s</a:t>
            </a: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(O).</a:t>
            </a:r>
          </a:p>
        </p:txBody>
      </p:sp>
    </p:spTree>
    <p:extLst>
      <p:ext uri="{BB962C8B-B14F-4D97-AF65-F5344CB8AC3E}">
        <p14:creationId xmlns:p14="http://schemas.microsoft.com/office/powerpoint/2010/main" val="2280621193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" dur="2000" fill="hold"/>
                                        <p:tgtEl>
                                          <p:spTgt spid="409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2" dur="20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4" dur="2000" fill="hold"/>
                                        <p:tgtEl>
                                          <p:spTgt spid="409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6" dur="20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8" dur="2000" fill="hold"/>
                                        <p:tgtEl>
                                          <p:spTgt spid="409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1" grpId="0" animBg="1"/>
      <p:bldP spid="40961" grpId="1" animBg="1"/>
      <p:bldP spid="40962" grpId="0" animBg="1"/>
      <p:bldP spid="40962" grpId="1" animBg="1"/>
      <p:bldP spid="40963" grpId="0" animBg="1"/>
      <p:bldP spid="40963" grpId="1" animBg="1"/>
      <p:bldP spid="40964" grpId="0" animBg="1"/>
      <p:bldP spid="40964" grpId="1" animBg="1"/>
      <p:bldP spid="40965" grpId="0" animBg="1"/>
      <p:bldP spid="40965" grpId="1" animBg="1"/>
      <p:bldP spid="4103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ext Box 1"/>
          <p:cNvSpPr txBox="1">
            <a:spLocks noChangeArrowheads="1"/>
          </p:cNvSpPr>
          <p:nvPr/>
        </p:nvSpPr>
        <p:spPr bwMode="auto">
          <a:xfrm>
            <a:off x="769257" y="111353"/>
            <a:ext cx="11074400" cy="14997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sz="3800" dirty="0">
                <a:latin typeface="Times New Roman" pitchFamily="16" charset="0"/>
                <a:cs typeface="Times New Roman" pitchFamily="16" charset="0"/>
              </a:rPr>
              <a:t>BOUNDING FACILITY COST </a:t>
            </a:r>
            <a:r>
              <a:rPr lang="en-US" sz="3800" dirty="0" smtClean="0">
                <a:latin typeface="Times New Roman" pitchFamily="16" charset="0"/>
                <a:cs typeface="Times New Roman" pitchFamily="16" charset="0"/>
              </a:rPr>
              <a:t>OF SECONDARY FACILITIES</a:t>
            </a:r>
          </a:p>
          <a:p>
            <a:pPr algn="r">
              <a:buClrTx/>
              <a:buFontTx/>
              <a:buNone/>
            </a:pPr>
            <a:r>
              <a:rPr lang="en-US" sz="2000" dirty="0" smtClean="0">
                <a:latin typeface="Times New Roman" pitchFamily="16" charset="0"/>
                <a:cs typeface="Times New Roman" pitchFamily="16" charset="0"/>
              </a:rPr>
              <a:t>USING DROP OPERATION</a:t>
            </a:r>
            <a:endParaRPr lang="en-US" sz="2000" dirty="0">
              <a:latin typeface="Times New Roman" pitchFamily="16" charset="0"/>
              <a:cs typeface="Times New Roman" pitchFamily="16" charset="0"/>
            </a:endParaRPr>
          </a:p>
        </p:txBody>
      </p:sp>
      <p:sp>
        <p:nvSpPr>
          <p:cNvPr id="41986" name="Text Box 2"/>
          <p:cNvSpPr txBox="1">
            <a:spLocks noChangeArrowheads="1"/>
          </p:cNvSpPr>
          <p:nvPr/>
        </p:nvSpPr>
        <p:spPr bwMode="auto">
          <a:xfrm>
            <a:off x="769257" y="1611087"/>
            <a:ext cx="10493829" cy="5074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1pPr>
            <a:lvl2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2pPr>
            <a:lvl3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3pPr>
            <a:lvl4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4pPr>
            <a:lvl5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9pPr>
          </a:lstStyle>
          <a:p>
            <a:pPr>
              <a:spcBef>
                <a:spcPts val="650"/>
              </a:spcBef>
              <a:buFont typeface="Arial" charset="0"/>
              <a:buChar char="•"/>
            </a:pP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Drop operation is performed on secondary facilities.</a:t>
            </a:r>
          </a:p>
          <a:p>
            <a:pPr>
              <a:spcBef>
                <a:spcPts val="650"/>
              </a:spcBef>
              <a:buFont typeface="Arial" charset="0"/>
              <a:buChar char="•"/>
            </a:pP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Consider a secondary facility i being dropped from S to give a new solution S’, i.e., S’= S - i.</a:t>
            </a:r>
          </a:p>
          <a:p>
            <a:pPr>
              <a:spcBef>
                <a:spcPts val="650"/>
              </a:spcBef>
              <a:buFont typeface="Arial" charset="0"/>
              <a:buChar char="•"/>
            </a:pP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All the clients of i are reassigned to its associated primary facility i’ in S.</a:t>
            </a:r>
          </a:p>
          <a:p>
            <a:pPr>
              <a:spcBef>
                <a:spcPts val="650"/>
              </a:spcBef>
              <a:buFont typeface="Arial" charset="0"/>
              <a:buChar char="•"/>
            </a:pP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Difference in total cost of S’ and S is, C(S’) - C(S).</a:t>
            </a:r>
          </a:p>
          <a:p>
            <a:pPr>
              <a:spcBef>
                <a:spcPts val="650"/>
              </a:spcBef>
              <a:buFont typeface="Arial" charset="0"/>
              <a:buChar char="•"/>
            </a:pP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Since S is locally optimum, =&gt; C(S’) – C(S) ≥ 0</a:t>
            </a:r>
          </a:p>
          <a:p>
            <a:pPr>
              <a:spcBef>
                <a:spcPts val="650"/>
              </a:spcBef>
              <a:buFont typeface="Arial" charset="0"/>
              <a:buChar char="•"/>
            </a:pP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Consider all the  clients j of i, which are now reassigned to i’, therefore,</a:t>
            </a:r>
          </a:p>
          <a:p>
            <a:pPr>
              <a:spcBef>
                <a:spcPts val="650"/>
              </a:spcBef>
            </a:pP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               C(S’) – C(S) = </a:t>
            </a:r>
            <a:r>
              <a:rPr lang="el-GR" sz="2600" dirty="0">
                <a:latin typeface="Times New Roman" pitchFamily="16" charset="0"/>
                <a:cs typeface="Times New Roman" pitchFamily="16" charset="0"/>
              </a:rPr>
              <a:t>Σ</a:t>
            </a:r>
            <a:r>
              <a:rPr lang="en-US" sz="2600" baseline="-25000" dirty="0">
                <a:latin typeface="Times New Roman" pitchFamily="16" charset="0"/>
                <a:cs typeface="Times New Roman" pitchFamily="16" charset="0"/>
              </a:rPr>
              <a:t>j</a:t>
            </a: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 (</a:t>
            </a:r>
            <a:r>
              <a:rPr lang="en-US" sz="2600" dirty="0" err="1">
                <a:latin typeface="Times New Roman" pitchFamily="16" charset="0"/>
                <a:cs typeface="Times New Roman" pitchFamily="16" charset="0"/>
              </a:rPr>
              <a:t>c</a:t>
            </a:r>
            <a:r>
              <a:rPr lang="en-US" sz="2600" baseline="-25000" dirty="0" err="1">
                <a:latin typeface="Times New Roman" pitchFamily="16" charset="0"/>
                <a:cs typeface="Times New Roman" pitchFamily="16" charset="0"/>
              </a:rPr>
              <a:t>ji</a:t>
            </a:r>
            <a:r>
              <a:rPr lang="en-US" sz="2600" baseline="-25000" dirty="0">
                <a:latin typeface="Times New Roman" pitchFamily="16" charset="0"/>
                <a:cs typeface="Times New Roman" pitchFamily="16" charset="0"/>
              </a:rPr>
              <a:t>’</a:t>
            </a: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 – </a:t>
            </a:r>
            <a:r>
              <a:rPr lang="en-US" sz="2600" dirty="0" err="1">
                <a:latin typeface="Times New Roman" pitchFamily="16" charset="0"/>
                <a:cs typeface="Times New Roman" pitchFamily="16" charset="0"/>
              </a:rPr>
              <a:t>c</a:t>
            </a:r>
            <a:r>
              <a:rPr lang="en-US" sz="2600" baseline="-25000" dirty="0" err="1">
                <a:latin typeface="Times New Roman" pitchFamily="16" charset="0"/>
                <a:cs typeface="Times New Roman" pitchFamily="16" charset="0"/>
              </a:rPr>
              <a:t>ji</a:t>
            </a: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) – f</a:t>
            </a:r>
            <a:r>
              <a:rPr lang="en-US" sz="2600" baseline="-25000" dirty="0">
                <a:latin typeface="Times New Roman" pitchFamily="16" charset="0"/>
                <a:cs typeface="Times New Roman" pitchFamily="16" charset="0"/>
              </a:rPr>
              <a:t>i</a:t>
            </a: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 ≥ 0     </a:t>
            </a:r>
          </a:p>
          <a:p>
            <a:pPr>
              <a:spcBef>
                <a:spcPts val="650"/>
              </a:spcBef>
            </a:pP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                                         f</a:t>
            </a:r>
            <a:r>
              <a:rPr lang="en-US" sz="2600" baseline="-25000" dirty="0">
                <a:latin typeface="Times New Roman" pitchFamily="16" charset="0"/>
                <a:cs typeface="Times New Roman" pitchFamily="16" charset="0"/>
              </a:rPr>
              <a:t>i</a:t>
            </a: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 ≤ </a:t>
            </a:r>
            <a:r>
              <a:rPr lang="el-GR" sz="2600" dirty="0">
                <a:latin typeface="Times New Roman" pitchFamily="16" charset="0"/>
                <a:cs typeface="Times New Roman" pitchFamily="16" charset="0"/>
              </a:rPr>
              <a:t>Σ</a:t>
            </a:r>
            <a:r>
              <a:rPr lang="en-US" sz="2600" baseline="-25000" dirty="0">
                <a:latin typeface="Times New Roman" pitchFamily="16" charset="0"/>
                <a:cs typeface="Times New Roman" pitchFamily="16" charset="0"/>
              </a:rPr>
              <a:t>j</a:t>
            </a: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 (</a:t>
            </a:r>
            <a:r>
              <a:rPr lang="en-US" sz="2600" dirty="0" err="1">
                <a:latin typeface="Times New Roman" pitchFamily="16" charset="0"/>
                <a:cs typeface="Times New Roman" pitchFamily="16" charset="0"/>
              </a:rPr>
              <a:t>c</a:t>
            </a:r>
            <a:r>
              <a:rPr lang="en-US" sz="2600" baseline="-25000" dirty="0" err="1">
                <a:latin typeface="Times New Roman" pitchFamily="16" charset="0"/>
                <a:cs typeface="Times New Roman" pitchFamily="16" charset="0"/>
              </a:rPr>
              <a:t>ji</a:t>
            </a:r>
            <a:r>
              <a:rPr lang="en-US" sz="2600" baseline="-25000" dirty="0">
                <a:latin typeface="Times New Roman" pitchFamily="16" charset="0"/>
                <a:cs typeface="Times New Roman" pitchFamily="16" charset="0"/>
              </a:rPr>
              <a:t>’</a:t>
            </a: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 – </a:t>
            </a:r>
            <a:r>
              <a:rPr lang="en-US" sz="2600" dirty="0" err="1">
                <a:latin typeface="Times New Roman" pitchFamily="16" charset="0"/>
                <a:cs typeface="Times New Roman" pitchFamily="16" charset="0"/>
              </a:rPr>
              <a:t>c</a:t>
            </a:r>
            <a:r>
              <a:rPr lang="en-US" sz="2600" baseline="-25000" dirty="0" err="1">
                <a:latin typeface="Times New Roman" pitchFamily="16" charset="0"/>
                <a:cs typeface="Times New Roman" pitchFamily="16" charset="0"/>
              </a:rPr>
              <a:t>ji</a:t>
            </a: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)                       …..I</a:t>
            </a:r>
          </a:p>
        </p:txBody>
      </p:sp>
    </p:spTree>
    <p:extLst>
      <p:ext uri="{BB962C8B-B14F-4D97-AF65-F5344CB8AC3E}">
        <p14:creationId xmlns:p14="http://schemas.microsoft.com/office/powerpoint/2010/main" val="4160102183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ext Box 1"/>
          <p:cNvSpPr txBox="1">
            <a:spLocks noChangeArrowheads="1"/>
          </p:cNvSpPr>
          <p:nvPr/>
        </p:nvSpPr>
        <p:spPr bwMode="auto">
          <a:xfrm>
            <a:off x="680900" y="2683235"/>
            <a:ext cx="10868297" cy="4036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2900" indent="-341313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1pPr>
            <a:lvl2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2pPr>
            <a:lvl3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3pPr>
            <a:lvl4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4pPr>
            <a:lvl5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9pPr>
          </a:lstStyle>
          <a:p>
            <a:pPr>
              <a:spcBef>
                <a:spcPts val="550"/>
              </a:spcBef>
              <a:buFont typeface="Arial" charset="0"/>
              <a:buChar char="•"/>
            </a:pPr>
            <a:r>
              <a:rPr lang="en-US" sz="2400" dirty="0" err="1" smtClean="0">
                <a:latin typeface="Times New Roman" pitchFamily="16" charset="0"/>
                <a:cs typeface="Times New Roman" pitchFamily="16" charset="0"/>
              </a:rPr>
              <a:t>c</a:t>
            </a:r>
            <a:r>
              <a:rPr lang="en-US" sz="2400" baseline="-25000" dirty="0" err="1" smtClean="0">
                <a:latin typeface="Times New Roman" pitchFamily="16" charset="0"/>
                <a:cs typeface="Times New Roman" pitchFamily="16" charset="0"/>
              </a:rPr>
              <a:t>ji</a:t>
            </a:r>
            <a:r>
              <a:rPr lang="en-US" sz="2400" baseline="-25000" dirty="0">
                <a:latin typeface="Times New Roman" pitchFamily="16" charset="0"/>
                <a:cs typeface="Times New Roman" pitchFamily="16" charset="0"/>
              </a:rPr>
              <a:t>’</a:t>
            </a:r>
            <a:r>
              <a:rPr lang="en-US" sz="2400" dirty="0">
                <a:latin typeface="Times New Roman" pitchFamily="16" charset="0"/>
                <a:cs typeface="Times New Roman" pitchFamily="16" charset="0"/>
              </a:rPr>
              <a:t> ≤ </a:t>
            </a:r>
            <a:r>
              <a:rPr lang="en-US" sz="2400" dirty="0" err="1">
                <a:latin typeface="Times New Roman" pitchFamily="16" charset="0"/>
                <a:cs typeface="Times New Roman" pitchFamily="16" charset="0"/>
              </a:rPr>
              <a:t>c</a:t>
            </a:r>
            <a:r>
              <a:rPr lang="en-US" sz="2400" baseline="-25000" dirty="0" err="1">
                <a:latin typeface="Times New Roman" pitchFamily="16" charset="0"/>
                <a:cs typeface="Times New Roman" pitchFamily="16" charset="0"/>
              </a:rPr>
              <a:t>ji</a:t>
            </a:r>
            <a:r>
              <a:rPr lang="en-US" sz="2400" dirty="0">
                <a:latin typeface="Times New Roman" pitchFamily="16" charset="0"/>
                <a:cs typeface="Times New Roman" pitchFamily="16" charset="0"/>
              </a:rPr>
              <a:t> + c</a:t>
            </a:r>
            <a:r>
              <a:rPr lang="en-US" sz="2400" baseline="-25000" dirty="0">
                <a:latin typeface="Times New Roman" pitchFamily="16" charset="0"/>
                <a:cs typeface="Times New Roman" pitchFamily="16" charset="0"/>
              </a:rPr>
              <a:t>ii* </a:t>
            </a:r>
            <a:r>
              <a:rPr lang="en-US" sz="2400" dirty="0">
                <a:latin typeface="Times New Roman" pitchFamily="16" charset="0"/>
                <a:cs typeface="Times New Roman" pitchFamily="16" charset="0"/>
              </a:rPr>
              <a:t>+ c</a:t>
            </a:r>
            <a:r>
              <a:rPr lang="en-US" sz="2400" baseline="-25000" dirty="0">
                <a:latin typeface="Times New Roman" pitchFamily="16" charset="0"/>
                <a:cs typeface="Times New Roman" pitchFamily="16" charset="0"/>
              </a:rPr>
              <a:t>i*i’               </a:t>
            </a:r>
            <a:r>
              <a:rPr lang="en-US" sz="2400" dirty="0">
                <a:latin typeface="Times New Roman" pitchFamily="16" charset="0"/>
                <a:cs typeface="Times New Roman" pitchFamily="16" charset="0"/>
              </a:rPr>
              <a:t>                        </a:t>
            </a:r>
            <a:r>
              <a:rPr lang="en-US" sz="2200" dirty="0">
                <a:latin typeface="Times New Roman" pitchFamily="16" charset="0"/>
                <a:cs typeface="Times New Roman" pitchFamily="16" charset="0"/>
              </a:rPr>
              <a:t>(by triangle inequality)</a:t>
            </a:r>
          </a:p>
          <a:p>
            <a:pPr>
              <a:spcBef>
                <a:spcPts val="550"/>
              </a:spcBef>
            </a:pPr>
            <a:r>
              <a:rPr lang="en-US" sz="2400" dirty="0">
                <a:latin typeface="Times New Roman" pitchFamily="16" charset="0"/>
                <a:cs typeface="Times New Roman" pitchFamily="16" charset="0"/>
              </a:rPr>
              <a:t>          ≤ </a:t>
            </a:r>
            <a:r>
              <a:rPr lang="en-US" sz="2400" dirty="0" err="1">
                <a:latin typeface="Times New Roman" pitchFamily="16" charset="0"/>
                <a:cs typeface="Times New Roman" pitchFamily="16" charset="0"/>
              </a:rPr>
              <a:t>c</a:t>
            </a:r>
            <a:r>
              <a:rPr lang="en-US" sz="2400" baseline="-25000" dirty="0" err="1">
                <a:latin typeface="Times New Roman" pitchFamily="16" charset="0"/>
                <a:cs typeface="Times New Roman" pitchFamily="16" charset="0"/>
              </a:rPr>
              <a:t>ji</a:t>
            </a:r>
            <a:r>
              <a:rPr lang="en-US" sz="2400" dirty="0">
                <a:latin typeface="Times New Roman" pitchFamily="16" charset="0"/>
                <a:cs typeface="Times New Roman" pitchFamily="16" charset="0"/>
              </a:rPr>
              <a:t> + 2c</a:t>
            </a:r>
            <a:r>
              <a:rPr lang="en-US" sz="2400" baseline="-25000" dirty="0">
                <a:latin typeface="Times New Roman" pitchFamily="16" charset="0"/>
                <a:cs typeface="Times New Roman" pitchFamily="16" charset="0"/>
              </a:rPr>
              <a:t>ii*                                                         </a:t>
            </a:r>
            <a:r>
              <a:rPr lang="en-US" sz="2400" dirty="0">
                <a:latin typeface="Times New Roman" pitchFamily="16" charset="0"/>
                <a:cs typeface="Times New Roman" pitchFamily="16" charset="0"/>
              </a:rPr>
              <a:t>   </a:t>
            </a:r>
            <a:r>
              <a:rPr lang="en-US" sz="2200" dirty="0">
                <a:latin typeface="Times New Roman" pitchFamily="16" charset="0"/>
                <a:cs typeface="Times New Roman" pitchFamily="16" charset="0"/>
              </a:rPr>
              <a:t>(since </a:t>
            </a:r>
            <a:r>
              <a:rPr lang="en-US" sz="2200" dirty="0" err="1">
                <a:latin typeface="Times New Roman" pitchFamily="16" charset="0"/>
                <a:cs typeface="Times New Roman" pitchFamily="16" charset="0"/>
              </a:rPr>
              <a:t>i</a:t>
            </a:r>
            <a:r>
              <a:rPr lang="en-US" sz="2200" dirty="0" smtClean="0">
                <a:latin typeface="Times New Roman" pitchFamily="16" charset="0"/>
                <a:cs typeface="Times New Roman" pitchFamily="16" charset="0"/>
              </a:rPr>
              <a:t>’ </a:t>
            </a:r>
            <a:r>
              <a:rPr lang="en-US" sz="2200" dirty="0">
                <a:latin typeface="Times New Roman" pitchFamily="16" charset="0"/>
                <a:cs typeface="Times New Roman" pitchFamily="16" charset="0"/>
              </a:rPr>
              <a:t>is </a:t>
            </a:r>
            <a:r>
              <a:rPr lang="en-US" sz="2200" dirty="0" smtClean="0">
                <a:latin typeface="Times New Roman" pitchFamily="16" charset="0"/>
                <a:cs typeface="Times New Roman" pitchFamily="16" charset="0"/>
              </a:rPr>
              <a:t>primary facility of </a:t>
            </a:r>
            <a:r>
              <a:rPr lang="en-US" sz="2200" dirty="0" err="1" smtClean="0">
                <a:latin typeface="Times New Roman" pitchFamily="16" charset="0"/>
                <a:cs typeface="Times New Roman" pitchFamily="16" charset="0"/>
              </a:rPr>
              <a:t>i</a:t>
            </a:r>
            <a:r>
              <a:rPr lang="en-US" sz="2200" dirty="0" smtClean="0">
                <a:latin typeface="Times New Roman" pitchFamily="16" charset="0"/>
                <a:cs typeface="Times New Roman" pitchFamily="16" charset="0"/>
              </a:rPr>
              <a:t>*)</a:t>
            </a:r>
            <a:endParaRPr lang="en-US" sz="2200" dirty="0">
              <a:latin typeface="Times New Roman" pitchFamily="16" charset="0"/>
              <a:cs typeface="Times New Roman" pitchFamily="16" charset="0"/>
            </a:endParaRPr>
          </a:p>
          <a:p>
            <a:pPr>
              <a:spcBef>
                <a:spcPts val="550"/>
              </a:spcBef>
            </a:pPr>
            <a:r>
              <a:rPr lang="en-US" sz="2400" dirty="0">
                <a:latin typeface="Times New Roman" pitchFamily="16" charset="0"/>
                <a:cs typeface="Times New Roman" pitchFamily="16" charset="0"/>
              </a:rPr>
              <a:t>          ≤ </a:t>
            </a:r>
            <a:r>
              <a:rPr lang="en-US" sz="2400" dirty="0" err="1">
                <a:latin typeface="Times New Roman" pitchFamily="16" charset="0"/>
                <a:cs typeface="Times New Roman" pitchFamily="16" charset="0"/>
              </a:rPr>
              <a:t>c</a:t>
            </a:r>
            <a:r>
              <a:rPr lang="en-US" sz="2400" baseline="-25000" dirty="0" err="1">
                <a:latin typeface="Times New Roman" pitchFamily="16" charset="0"/>
                <a:cs typeface="Times New Roman" pitchFamily="16" charset="0"/>
              </a:rPr>
              <a:t>ji</a:t>
            </a:r>
            <a:r>
              <a:rPr lang="en-US" sz="2400" dirty="0">
                <a:latin typeface="Times New Roman" pitchFamily="16" charset="0"/>
                <a:cs typeface="Times New Roman" pitchFamily="16" charset="0"/>
              </a:rPr>
              <a:t> + </a:t>
            </a:r>
            <a:r>
              <a:rPr lang="en-US" sz="2400" dirty="0" smtClean="0">
                <a:latin typeface="Times New Roman" pitchFamily="16" charset="0"/>
                <a:cs typeface="Times New Roman" pitchFamily="16" charset="0"/>
              </a:rPr>
              <a:t>2c</a:t>
            </a:r>
            <a:r>
              <a:rPr lang="en-US" sz="2400" baseline="-25000" dirty="0" smtClean="0">
                <a:latin typeface="Times New Roman" pitchFamily="16" charset="0"/>
                <a:cs typeface="Times New Roman" pitchFamily="16" charset="0"/>
              </a:rPr>
              <a:t>i’’i                                                   </a:t>
            </a:r>
            <a:r>
              <a:rPr lang="en-US" sz="2400" dirty="0" smtClean="0">
                <a:latin typeface="Times New Roman" pitchFamily="16" charset="0"/>
                <a:cs typeface="Times New Roman" pitchFamily="16" charset="0"/>
              </a:rPr>
              <a:t>       </a:t>
            </a:r>
            <a:r>
              <a:rPr lang="en-US" sz="2200" dirty="0" smtClean="0">
                <a:latin typeface="Times New Roman" pitchFamily="16" charset="0"/>
                <a:cs typeface="Times New Roman" pitchFamily="16" charset="0"/>
              </a:rPr>
              <a:t>(i*, and not </a:t>
            </a:r>
            <a:r>
              <a:rPr lang="en-US" sz="2200" dirty="0">
                <a:latin typeface="Times New Roman" pitchFamily="16" charset="0"/>
                <a:cs typeface="Times New Roman" pitchFamily="16" charset="0"/>
              </a:rPr>
              <a:t>i</a:t>
            </a:r>
            <a:r>
              <a:rPr lang="en-US" sz="2200" dirty="0" smtClean="0">
                <a:latin typeface="Times New Roman" pitchFamily="16" charset="0"/>
                <a:cs typeface="Times New Roman" pitchFamily="16" charset="0"/>
              </a:rPr>
              <a:t>’’, is closest to i)</a:t>
            </a:r>
            <a:endParaRPr lang="en-US" sz="2200" dirty="0">
              <a:latin typeface="Times New Roman" pitchFamily="16" charset="0"/>
              <a:cs typeface="Times New Roman" pitchFamily="16" charset="0"/>
            </a:endParaRPr>
          </a:p>
          <a:p>
            <a:pPr>
              <a:spcBef>
                <a:spcPts val="550"/>
              </a:spcBef>
            </a:pPr>
            <a:r>
              <a:rPr lang="en-US" sz="2400" dirty="0">
                <a:latin typeface="Times New Roman" pitchFamily="16" charset="0"/>
                <a:cs typeface="Times New Roman" pitchFamily="16" charset="0"/>
              </a:rPr>
              <a:t>    </a:t>
            </a:r>
            <a:r>
              <a:rPr lang="en-US" sz="2400" dirty="0" err="1">
                <a:latin typeface="Times New Roman" pitchFamily="16" charset="0"/>
                <a:cs typeface="Times New Roman" pitchFamily="16" charset="0"/>
              </a:rPr>
              <a:t>c</a:t>
            </a:r>
            <a:r>
              <a:rPr lang="en-US" sz="2400" baseline="-25000" dirty="0" err="1">
                <a:latin typeface="Times New Roman" pitchFamily="16" charset="0"/>
                <a:cs typeface="Times New Roman" pitchFamily="16" charset="0"/>
              </a:rPr>
              <a:t>ji</a:t>
            </a:r>
            <a:r>
              <a:rPr lang="en-US" sz="2400" baseline="-25000" dirty="0">
                <a:latin typeface="Times New Roman" pitchFamily="16" charset="0"/>
                <a:cs typeface="Times New Roman" pitchFamily="16" charset="0"/>
              </a:rPr>
              <a:t>’</a:t>
            </a:r>
            <a:r>
              <a:rPr lang="en-US" sz="2400" dirty="0">
                <a:latin typeface="Times New Roman" pitchFamily="16" charset="0"/>
                <a:cs typeface="Times New Roman" pitchFamily="16" charset="0"/>
              </a:rPr>
              <a:t>- </a:t>
            </a:r>
            <a:r>
              <a:rPr lang="en-US" sz="2400" dirty="0" err="1">
                <a:latin typeface="Times New Roman" pitchFamily="16" charset="0"/>
                <a:cs typeface="Times New Roman" pitchFamily="16" charset="0"/>
              </a:rPr>
              <a:t>c</a:t>
            </a:r>
            <a:r>
              <a:rPr lang="en-US" sz="2400" baseline="-25000" dirty="0" err="1">
                <a:latin typeface="Times New Roman" pitchFamily="16" charset="0"/>
                <a:cs typeface="Times New Roman" pitchFamily="16" charset="0"/>
              </a:rPr>
              <a:t>ji</a:t>
            </a:r>
            <a:r>
              <a:rPr lang="en-US" sz="2400" dirty="0">
                <a:latin typeface="Times New Roman" pitchFamily="16" charset="0"/>
                <a:cs typeface="Times New Roman" pitchFamily="16" charset="0"/>
              </a:rPr>
              <a:t> ≤ 2(</a:t>
            </a:r>
            <a:r>
              <a:rPr lang="en-US" sz="2400" dirty="0" err="1">
                <a:latin typeface="Times New Roman" pitchFamily="16" charset="0"/>
                <a:cs typeface="Times New Roman" pitchFamily="16" charset="0"/>
              </a:rPr>
              <a:t>c</a:t>
            </a:r>
            <a:r>
              <a:rPr lang="en-US" sz="2400" baseline="-25000" dirty="0" err="1">
                <a:latin typeface="Times New Roman" pitchFamily="16" charset="0"/>
                <a:cs typeface="Times New Roman" pitchFamily="16" charset="0"/>
              </a:rPr>
              <a:t>ji</a:t>
            </a:r>
            <a:r>
              <a:rPr lang="en-US" sz="2400" dirty="0">
                <a:latin typeface="Times New Roman" pitchFamily="16" charset="0"/>
                <a:cs typeface="Times New Roman" pitchFamily="16" charset="0"/>
              </a:rPr>
              <a:t> + </a:t>
            </a:r>
            <a:r>
              <a:rPr lang="en-US" sz="2400" dirty="0" err="1" smtClean="0">
                <a:latin typeface="Times New Roman" pitchFamily="16" charset="0"/>
                <a:cs typeface="Times New Roman" pitchFamily="16" charset="0"/>
              </a:rPr>
              <a:t>c</a:t>
            </a:r>
            <a:r>
              <a:rPr lang="en-US" sz="2400" baseline="-25000" dirty="0" err="1">
                <a:latin typeface="Times New Roman" pitchFamily="16" charset="0"/>
                <a:cs typeface="Times New Roman" pitchFamily="16" charset="0"/>
              </a:rPr>
              <a:t>ji</a:t>
            </a:r>
            <a:r>
              <a:rPr lang="en-US" sz="2400" baseline="-25000" dirty="0" smtClean="0">
                <a:latin typeface="Times New Roman" pitchFamily="16" charset="0"/>
                <a:cs typeface="Times New Roman" pitchFamily="16" charset="0"/>
              </a:rPr>
              <a:t>’’</a:t>
            </a:r>
            <a:r>
              <a:rPr lang="en-US" sz="2400" dirty="0" smtClean="0">
                <a:latin typeface="Times New Roman" pitchFamily="16" charset="0"/>
                <a:cs typeface="Times New Roman" pitchFamily="16" charset="0"/>
              </a:rPr>
              <a:t>)                                 </a:t>
            </a:r>
            <a:r>
              <a:rPr lang="en-US" sz="2200" dirty="0">
                <a:latin typeface="Times New Roman" pitchFamily="16" charset="0"/>
                <a:cs typeface="Times New Roman" pitchFamily="16" charset="0"/>
              </a:rPr>
              <a:t>(by triangle inequality) </a:t>
            </a:r>
          </a:p>
          <a:p>
            <a:pPr>
              <a:spcBef>
                <a:spcPts val="550"/>
              </a:spcBef>
            </a:pPr>
            <a:r>
              <a:rPr lang="en-US" sz="2400" dirty="0">
                <a:latin typeface="Times New Roman" pitchFamily="16" charset="0"/>
                <a:cs typeface="Times New Roman" pitchFamily="16" charset="0"/>
              </a:rPr>
              <a:t>    </a:t>
            </a:r>
            <a:r>
              <a:rPr lang="en-US" sz="2400" dirty="0" err="1">
                <a:latin typeface="Times New Roman" pitchFamily="16" charset="0"/>
                <a:cs typeface="Times New Roman" pitchFamily="16" charset="0"/>
              </a:rPr>
              <a:t>c</a:t>
            </a:r>
            <a:r>
              <a:rPr lang="en-US" sz="2400" baseline="-25000" dirty="0" err="1">
                <a:latin typeface="Times New Roman" pitchFamily="16" charset="0"/>
                <a:cs typeface="Times New Roman" pitchFamily="16" charset="0"/>
              </a:rPr>
              <a:t>ji</a:t>
            </a:r>
            <a:r>
              <a:rPr lang="en-US" sz="2400" baseline="-25000" dirty="0">
                <a:latin typeface="Times New Roman" pitchFamily="16" charset="0"/>
                <a:cs typeface="Times New Roman" pitchFamily="16" charset="0"/>
              </a:rPr>
              <a:t>’</a:t>
            </a:r>
            <a:r>
              <a:rPr lang="en-US" sz="2400" dirty="0">
                <a:latin typeface="Times New Roman" pitchFamily="16" charset="0"/>
                <a:cs typeface="Times New Roman" pitchFamily="16" charset="0"/>
              </a:rPr>
              <a:t>- </a:t>
            </a:r>
            <a:r>
              <a:rPr lang="en-US" sz="2400" dirty="0" err="1">
                <a:latin typeface="Times New Roman" pitchFamily="16" charset="0"/>
                <a:cs typeface="Times New Roman" pitchFamily="16" charset="0"/>
              </a:rPr>
              <a:t>c</a:t>
            </a:r>
            <a:r>
              <a:rPr lang="en-US" sz="2400" baseline="-25000" dirty="0" err="1">
                <a:latin typeface="Times New Roman" pitchFamily="16" charset="0"/>
                <a:cs typeface="Times New Roman" pitchFamily="16" charset="0"/>
              </a:rPr>
              <a:t>ji</a:t>
            </a:r>
            <a:r>
              <a:rPr lang="en-US" sz="2400" dirty="0">
                <a:latin typeface="Times New Roman" pitchFamily="16" charset="0"/>
                <a:cs typeface="Times New Roman" pitchFamily="16" charset="0"/>
              </a:rPr>
              <a:t> ≤ 2(</a:t>
            </a:r>
            <a:r>
              <a:rPr lang="en-US" sz="2400" dirty="0" err="1">
                <a:latin typeface="Times New Roman" pitchFamily="16" charset="0"/>
                <a:cs typeface="Times New Roman" pitchFamily="16" charset="0"/>
              </a:rPr>
              <a:t>c</a:t>
            </a:r>
            <a:r>
              <a:rPr lang="en-US" sz="2400" baseline="-25000" dirty="0" err="1">
                <a:latin typeface="Times New Roman" pitchFamily="16" charset="0"/>
                <a:cs typeface="Times New Roman" pitchFamily="16" charset="0"/>
              </a:rPr>
              <a:t>ji</a:t>
            </a:r>
            <a:r>
              <a:rPr lang="en-US" sz="2400" dirty="0">
                <a:latin typeface="Times New Roman" pitchFamily="16" charset="0"/>
                <a:cs typeface="Times New Roman" pitchFamily="16" charset="0"/>
              </a:rPr>
              <a:t> + </a:t>
            </a:r>
            <a:r>
              <a:rPr lang="en-US" sz="2400" dirty="0" err="1">
                <a:latin typeface="Times New Roman" pitchFamily="16" charset="0"/>
                <a:cs typeface="Times New Roman" pitchFamily="16" charset="0"/>
              </a:rPr>
              <a:t>c</a:t>
            </a:r>
            <a:r>
              <a:rPr lang="en-US" sz="2400" baseline="-25000" dirty="0" err="1">
                <a:latin typeface="Times New Roman" pitchFamily="16" charset="0"/>
                <a:cs typeface="Times New Roman" pitchFamily="16" charset="0"/>
              </a:rPr>
              <a:t>ji</a:t>
            </a:r>
            <a:r>
              <a:rPr lang="en-US" sz="2400" baseline="-25000" dirty="0">
                <a:latin typeface="Times New Roman" pitchFamily="16" charset="0"/>
                <a:cs typeface="Times New Roman" pitchFamily="16" charset="0"/>
              </a:rPr>
              <a:t>*</a:t>
            </a:r>
            <a:r>
              <a:rPr lang="en-US" sz="2400" dirty="0">
                <a:latin typeface="Times New Roman" pitchFamily="16" charset="0"/>
                <a:cs typeface="Times New Roman" pitchFamily="16" charset="0"/>
              </a:rPr>
              <a:t>)                                 </a:t>
            </a:r>
            <a:r>
              <a:rPr lang="en-US" sz="2200" dirty="0">
                <a:latin typeface="Times New Roman" pitchFamily="16" charset="0"/>
                <a:cs typeface="Times New Roman" pitchFamily="16" charset="0"/>
              </a:rPr>
              <a:t>(since </a:t>
            </a:r>
            <a:r>
              <a:rPr lang="en-US" sz="2200" dirty="0" smtClean="0">
                <a:latin typeface="Times New Roman" pitchFamily="16" charset="0"/>
                <a:cs typeface="Times New Roman" pitchFamily="16" charset="0"/>
              </a:rPr>
              <a:t>j </a:t>
            </a:r>
            <a:r>
              <a:rPr lang="en-US" sz="2200" dirty="0">
                <a:latin typeface="Times New Roman" pitchFamily="16" charset="0"/>
                <a:cs typeface="Times New Roman" pitchFamily="16" charset="0"/>
              </a:rPr>
              <a:t>is </a:t>
            </a:r>
            <a:r>
              <a:rPr lang="en-US" sz="2200" dirty="0" smtClean="0">
                <a:latin typeface="Times New Roman" pitchFamily="16" charset="0"/>
                <a:cs typeface="Times New Roman" pitchFamily="16" charset="0"/>
              </a:rPr>
              <a:t>assigned </a:t>
            </a:r>
            <a:r>
              <a:rPr lang="en-US" sz="2200" dirty="0">
                <a:latin typeface="Times New Roman" pitchFamily="16" charset="0"/>
                <a:cs typeface="Times New Roman" pitchFamily="16" charset="0"/>
              </a:rPr>
              <a:t>to i</a:t>
            </a:r>
            <a:r>
              <a:rPr lang="en-US" sz="2200" dirty="0" smtClean="0">
                <a:latin typeface="Times New Roman" pitchFamily="16" charset="0"/>
                <a:cs typeface="Times New Roman" pitchFamily="16" charset="0"/>
              </a:rPr>
              <a:t>’’)</a:t>
            </a:r>
            <a:endParaRPr lang="en-US" sz="2200" dirty="0">
              <a:latin typeface="Times New Roman" pitchFamily="16" charset="0"/>
              <a:cs typeface="Times New Roman" pitchFamily="16" charset="0"/>
            </a:endParaRPr>
          </a:p>
          <a:p>
            <a:pPr>
              <a:spcBef>
                <a:spcPts val="600"/>
              </a:spcBef>
              <a:buFont typeface="Arial" charset="0"/>
              <a:buChar char="•"/>
            </a:pPr>
            <a:r>
              <a:rPr lang="en-US" sz="2400" dirty="0">
                <a:latin typeface="Times New Roman" pitchFamily="16" charset="0"/>
                <a:cs typeface="Times New Roman" pitchFamily="16" charset="0"/>
              </a:rPr>
              <a:t>Adding this for all the clients of </a:t>
            </a:r>
            <a:r>
              <a:rPr lang="en-US" sz="2400" dirty="0" smtClean="0">
                <a:latin typeface="Times New Roman" pitchFamily="16" charset="0"/>
                <a:cs typeface="Times New Roman" pitchFamily="16" charset="0"/>
              </a:rPr>
              <a:t>i</a:t>
            </a:r>
            <a:r>
              <a:rPr lang="el-GR" sz="2400" dirty="0">
                <a:latin typeface="Times New Roman" pitchFamily="16" charset="0"/>
                <a:cs typeface="Times New Roman" pitchFamily="16" charset="0"/>
              </a:rPr>
              <a:t> ε</a:t>
            </a:r>
            <a:r>
              <a:rPr lang="en-US" sz="240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400" dirty="0" err="1">
                <a:latin typeface="Times New Roman" pitchFamily="16" charset="0"/>
                <a:cs typeface="Times New Roman" pitchFamily="16" charset="0"/>
              </a:rPr>
              <a:t>S</a:t>
            </a:r>
            <a:r>
              <a:rPr lang="en-US" sz="2400" baseline="-25000" dirty="0" err="1">
                <a:latin typeface="Times New Roman" pitchFamily="16" charset="0"/>
                <a:cs typeface="Times New Roman" pitchFamily="16" charset="0"/>
              </a:rPr>
              <a:t>s</a:t>
            </a:r>
            <a:r>
              <a:rPr lang="en-US" sz="2400" dirty="0" smtClean="0">
                <a:latin typeface="Times New Roman" pitchFamily="16" charset="0"/>
                <a:cs typeface="Times New Roman" pitchFamily="16" charset="0"/>
              </a:rPr>
              <a:t>, </a:t>
            </a:r>
            <a:r>
              <a:rPr lang="en-US" sz="2400" dirty="0">
                <a:latin typeface="Times New Roman" pitchFamily="16" charset="0"/>
                <a:cs typeface="Times New Roman" pitchFamily="16" charset="0"/>
              </a:rPr>
              <a:t>we get </a:t>
            </a:r>
            <a:r>
              <a:rPr lang="el-GR" sz="2400" dirty="0">
                <a:latin typeface="Times New Roman" pitchFamily="16" charset="0"/>
                <a:cs typeface="Times New Roman" pitchFamily="16" charset="0"/>
              </a:rPr>
              <a:t>Σ</a:t>
            </a:r>
            <a:r>
              <a:rPr lang="en-US" sz="2400" baseline="-25000" dirty="0">
                <a:latin typeface="Times New Roman" pitchFamily="16" charset="0"/>
                <a:cs typeface="Times New Roman" pitchFamily="16" charset="0"/>
              </a:rPr>
              <a:t>j</a:t>
            </a:r>
            <a:r>
              <a:rPr lang="en-US" sz="2400" dirty="0">
                <a:latin typeface="Times New Roman" pitchFamily="16" charset="0"/>
                <a:cs typeface="Times New Roman" pitchFamily="16" charset="0"/>
              </a:rPr>
              <a:t>(</a:t>
            </a:r>
            <a:r>
              <a:rPr lang="en-US" sz="2400" dirty="0" err="1">
                <a:latin typeface="Times New Roman" pitchFamily="16" charset="0"/>
                <a:cs typeface="Times New Roman" pitchFamily="16" charset="0"/>
              </a:rPr>
              <a:t>c</a:t>
            </a:r>
            <a:r>
              <a:rPr lang="en-US" sz="2400" baseline="-25000" dirty="0" err="1">
                <a:latin typeface="Times New Roman" pitchFamily="16" charset="0"/>
                <a:cs typeface="Times New Roman" pitchFamily="16" charset="0"/>
              </a:rPr>
              <a:t>ji</a:t>
            </a:r>
            <a:r>
              <a:rPr lang="en-US" sz="2400" baseline="-25000" dirty="0">
                <a:latin typeface="Times New Roman" pitchFamily="16" charset="0"/>
                <a:cs typeface="Times New Roman" pitchFamily="16" charset="0"/>
              </a:rPr>
              <a:t>’ </a:t>
            </a:r>
            <a:r>
              <a:rPr lang="en-US" sz="2400" dirty="0">
                <a:latin typeface="Times New Roman" pitchFamily="16" charset="0"/>
                <a:cs typeface="Times New Roman" pitchFamily="16" charset="0"/>
              </a:rPr>
              <a:t>- </a:t>
            </a:r>
            <a:r>
              <a:rPr lang="en-US" sz="2400" dirty="0" err="1">
                <a:latin typeface="Times New Roman" pitchFamily="16" charset="0"/>
                <a:cs typeface="Times New Roman" pitchFamily="16" charset="0"/>
              </a:rPr>
              <a:t>c</a:t>
            </a:r>
            <a:r>
              <a:rPr lang="en-US" sz="2400" baseline="-25000" dirty="0" err="1">
                <a:latin typeface="Times New Roman" pitchFamily="16" charset="0"/>
                <a:cs typeface="Times New Roman" pitchFamily="16" charset="0"/>
              </a:rPr>
              <a:t>ji</a:t>
            </a:r>
            <a:r>
              <a:rPr lang="en-US" sz="2400" dirty="0">
                <a:latin typeface="Times New Roman" pitchFamily="16" charset="0"/>
                <a:cs typeface="Times New Roman" pitchFamily="16" charset="0"/>
              </a:rPr>
              <a:t>) ≤ 2(</a:t>
            </a:r>
            <a:r>
              <a:rPr lang="en-US" sz="2400" dirty="0" err="1">
                <a:latin typeface="Times New Roman" pitchFamily="16" charset="0"/>
                <a:cs typeface="Times New Roman" pitchFamily="16" charset="0"/>
              </a:rPr>
              <a:t>g</a:t>
            </a:r>
            <a:r>
              <a:rPr lang="en-US" sz="2400" baseline="-25000" dirty="0" err="1">
                <a:latin typeface="Times New Roman" pitchFamily="16" charset="0"/>
                <a:cs typeface="Times New Roman" pitchFamily="16" charset="0"/>
              </a:rPr>
              <a:t>i</a:t>
            </a:r>
            <a:r>
              <a:rPr lang="en-US" sz="2400" dirty="0">
                <a:latin typeface="Times New Roman" pitchFamily="16" charset="0"/>
                <a:cs typeface="Times New Roman" pitchFamily="16" charset="0"/>
              </a:rPr>
              <a:t> + </a:t>
            </a:r>
            <a:r>
              <a:rPr lang="en-US" sz="2400" dirty="0" err="1">
                <a:latin typeface="Times New Roman" pitchFamily="16" charset="0"/>
                <a:cs typeface="Times New Roman" pitchFamily="16" charset="0"/>
              </a:rPr>
              <a:t>g</a:t>
            </a:r>
            <a:r>
              <a:rPr lang="en-US" sz="2400" baseline="-25000" dirty="0" err="1">
                <a:latin typeface="Times New Roman" pitchFamily="16" charset="0"/>
                <a:cs typeface="Times New Roman" pitchFamily="16" charset="0"/>
              </a:rPr>
              <a:t>i</a:t>
            </a:r>
            <a:r>
              <a:rPr lang="en-US" sz="2400" dirty="0">
                <a:latin typeface="Times New Roman" pitchFamily="16" charset="0"/>
                <a:cs typeface="Times New Roman" pitchFamily="16" charset="0"/>
              </a:rPr>
              <a:t>*).</a:t>
            </a:r>
          </a:p>
          <a:p>
            <a:pPr>
              <a:spcBef>
                <a:spcPts val="600"/>
              </a:spcBef>
              <a:buFont typeface="Arial" charset="0"/>
              <a:buChar char="•"/>
            </a:pPr>
            <a:r>
              <a:rPr lang="en-US" sz="2400" dirty="0">
                <a:latin typeface="Times New Roman" pitchFamily="16" charset="0"/>
                <a:cs typeface="Times New Roman" pitchFamily="16" charset="0"/>
              </a:rPr>
              <a:t>Therefore </a:t>
            </a:r>
            <a:r>
              <a:rPr lang="en-US" sz="2400" dirty="0" err="1">
                <a:latin typeface="Times New Roman" pitchFamily="16" charset="0"/>
                <a:cs typeface="Times New Roman" pitchFamily="16" charset="0"/>
              </a:rPr>
              <a:t>eq</a:t>
            </a:r>
            <a:r>
              <a:rPr lang="en-US" sz="2400" dirty="0">
                <a:latin typeface="Times New Roman" pitchFamily="16" charset="0"/>
                <a:cs typeface="Times New Roman" pitchFamily="16" charset="0"/>
              </a:rPr>
              <a:t> I now becomes,  f</a:t>
            </a:r>
            <a:r>
              <a:rPr lang="en-US" sz="2400" baseline="-25000" dirty="0">
                <a:latin typeface="Times New Roman" pitchFamily="16" charset="0"/>
                <a:cs typeface="Times New Roman" pitchFamily="16" charset="0"/>
              </a:rPr>
              <a:t>i</a:t>
            </a:r>
            <a:r>
              <a:rPr lang="en-US" sz="2400" dirty="0">
                <a:latin typeface="Times New Roman" pitchFamily="16" charset="0"/>
                <a:cs typeface="Times New Roman" pitchFamily="16" charset="0"/>
              </a:rPr>
              <a:t> ≤ 2(</a:t>
            </a:r>
            <a:r>
              <a:rPr lang="en-US" sz="2400" dirty="0" err="1">
                <a:latin typeface="Times New Roman" pitchFamily="16" charset="0"/>
                <a:cs typeface="Times New Roman" pitchFamily="16" charset="0"/>
              </a:rPr>
              <a:t>g</a:t>
            </a:r>
            <a:r>
              <a:rPr lang="en-US" sz="2400" baseline="-25000" dirty="0" err="1">
                <a:latin typeface="Times New Roman" pitchFamily="16" charset="0"/>
                <a:cs typeface="Times New Roman" pitchFamily="16" charset="0"/>
              </a:rPr>
              <a:t>i</a:t>
            </a:r>
            <a:r>
              <a:rPr lang="en-US" sz="2400" dirty="0">
                <a:latin typeface="Times New Roman" pitchFamily="16" charset="0"/>
                <a:cs typeface="Times New Roman" pitchFamily="16" charset="0"/>
              </a:rPr>
              <a:t> + </a:t>
            </a:r>
            <a:r>
              <a:rPr lang="en-US" sz="2400" dirty="0" err="1" smtClean="0">
                <a:latin typeface="Times New Roman" pitchFamily="16" charset="0"/>
                <a:cs typeface="Times New Roman" pitchFamily="16" charset="0"/>
              </a:rPr>
              <a:t>g</a:t>
            </a:r>
            <a:r>
              <a:rPr lang="en-US" sz="2400" baseline="-25000" dirty="0" err="1" smtClean="0">
                <a:latin typeface="Times New Roman" pitchFamily="16" charset="0"/>
                <a:cs typeface="Times New Roman" pitchFamily="16" charset="0"/>
              </a:rPr>
              <a:t>i</a:t>
            </a:r>
            <a:r>
              <a:rPr lang="en-US" sz="2400" dirty="0" smtClean="0">
                <a:latin typeface="Times New Roman" pitchFamily="16" charset="0"/>
                <a:cs typeface="Times New Roman" pitchFamily="16" charset="0"/>
              </a:rPr>
              <a:t>*).</a:t>
            </a:r>
            <a:endParaRPr lang="en-US" sz="2400" dirty="0">
              <a:latin typeface="Times New Roman" pitchFamily="16" charset="0"/>
              <a:cs typeface="Times New Roman" pitchFamily="16" charset="0"/>
            </a:endParaRPr>
          </a:p>
          <a:p>
            <a:pPr>
              <a:spcBef>
                <a:spcPts val="600"/>
              </a:spcBef>
              <a:buFont typeface="Arial" charset="0"/>
              <a:buChar char="•"/>
            </a:pPr>
            <a:r>
              <a:rPr lang="en-US" sz="2400" dirty="0">
                <a:latin typeface="Times New Roman" pitchFamily="16" charset="0"/>
                <a:cs typeface="Times New Roman" pitchFamily="16" charset="0"/>
              </a:rPr>
              <a:t>Adding this for all secondary facilities </a:t>
            </a:r>
            <a:r>
              <a:rPr lang="en-US" sz="2400" dirty="0" err="1">
                <a:latin typeface="Times New Roman" pitchFamily="16" charset="0"/>
                <a:cs typeface="Times New Roman" pitchFamily="16" charset="0"/>
              </a:rPr>
              <a:t>i</a:t>
            </a:r>
            <a:r>
              <a:rPr lang="en-US" sz="240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l-GR" sz="2400" dirty="0">
                <a:latin typeface="Times New Roman" pitchFamily="16" charset="0"/>
                <a:cs typeface="Times New Roman" pitchFamily="16" charset="0"/>
              </a:rPr>
              <a:t>ε</a:t>
            </a:r>
            <a:r>
              <a:rPr lang="en-US" sz="240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400" dirty="0" err="1" smtClean="0">
                <a:latin typeface="Times New Roman" pitchFamily="16" charset="0"/>
                <a:cs typeface="Times New Roman" pitchFamily="16" charset="0"/>
              </a:rPr>
              <a:t>S</a:t>
            </a:r>
            <a:r>
              <a:rPr lang="en-US" sz="2400" baseline="-25000" dirty="0" err="1" smtClean="0">
                <a:latin typeface="Times New Roman" pitchFamily="16" charset="0"/>
                <a:cs typeface="Times New Roman" pitchFamily="16" charset="0"/>
              </a:rPr>
              <a:t>s</a:t>
            </a:r>
            <a:r>
              <a:rPr lang="en-US" sz="2400" dirty="0" smtClean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400" dirty="0">
                <a:latin typeface="Times New Roman" pitchFamily="16" charset="0"/>
                <a:cs typeface="Times New Roman" pitchFamily="16" charset="0"/>
              </a:rPr>
              <a:t>leads to,</a:t>
            </a:r>
          </a:p>
          <a:p>
            <a:pPr>
              <a:spcBef>
                <a:spcPts val="600"/>
              </a:spcBef>
            </a:pPr>
            <a:r>
              <a:rPr lang="en-US" sz="2400" dirty="0">
                <a:latin typeface="Times New Roman" pitchFamily="16" charset="0"/>
                <a:cs typeface="Times New Roman" pitchFamily="16" charset="0"/>
              </a:rPr>
              <a:t>               </a:t>
            </a:r>
            <a:r>
              <a:rPr lang="en-US" sz="2400" dirty="0" err="1" smtClean="0">
                <a:latin typeface="Times New Roman" pitchFamily="16" charset="0"/>
                <a:cs typeface="Times New Roman" pitchFamily="16" charset="0"/>
              </a:rPr>
              <a:t>C</a:t>
            </a:r>
            <a:r>
              <a:rPr lang="en-US" sz="2400" baseline="-25000" dirty="0" err="1" smtClean="0">
                <a:latin typeface="Times New Roman" pitchFamily="16" charset="0"/>
                <a:cs typeface="Times New Roman" pitchFamily="16" charset="0"/>
              </a:rPr>
              <a:t>f</a:t>
            </a:r>
            <a:r>
              <a:rPr lang="en-US" sz="2400" dirty="0" smtClean="0">
                <a:latin typeface="Times New Roman" pitchFamily="16" charset="0"/>
                <a:cs typeface="Times New Roman" pitchFamily="16" charset="0"/>
              </a:rPr>
              <a:t>(</a:t>
            </a:r>
            <a:r>
              <a:rPr lang="en-US" sz="2400" dirty="0" err="1" smtClean="0">
                <a:latin typeface="Times New Roman" pitchFamily="16" charset="0"/>
                <a:cs typeface="Times New Roman" pitchFamily="16" charset="0"/>
              </a:rPr>
              <a:t>S</a:t>
            </a:r>
            <a:r>
              <a:rPr lang="en-US" sz="2400" baseline="-25000" dirty="0" err="1" smtClean="0">
                <a:latin typeface="Times New Roman" pitchFamily="16" charset="0"/>
                <a:cs typeface="Times New Roman" pitchFamily="16" charset="0"/>
              </a:rPr>
              <a:t>s</a:t>
            </a:r>
            <a:r>
              <a:rPr lang="en-US" sz="2400" dirty="0" smtClean="0">
                <a:latin typeface="Times New Roman" pitchFamily="16" charset="0"/>
                <a:cs typeface="Times New Roman" pitchFamily="16" charset="0"/>
              </a:rPr>
              <a:t>) </a:t>
            </a:r>
            <a:r>
              <a:rPr lang="en-US" sz="2400" dirty="0">
                <a:latin typeface="Times New Roman" pitchFamily="16" charset="0"/>
                <a:cs typeface="Times New Roman" pitchFamily="16" charset="0"/>
              </a:rPr>
              <a:t>≤ </a:t>
            </a:r>
            <a:r>
              <a:rPr lang="el-GR" sz="2400" dirty="0">
                <a:latin typeface="Times New Roman" pitchFamily="16" charset="0"/>
                <a:cs typeface="Times New Roman" pitchFamily="16" charset="0"/>
              </a:rPr>
              <a:t>Σ</a:t>
            </a:r>
            <a:r>
              <a:rPr lang="en-US" sz="2400" baseline="-25000" dirty="0">
                <a:latin typeface="Times New Roman" pitchFamily="16" charset="0"/>
                <a:cs typeface="Times New Roman" pitchFamily="16" charset="0"/>
              </a:rPr>
              <a:t>i</a:t>
            </a:r>
            <a:r>
              <a:rPr lang="en-US" sz="2400" dirty="0">
                <a:latin typeface="Times New Roman" pitchFamily="16" charset="0"/>
                <a:cs typeface="Times New Roman" pitchFamily="16" charset="0"/>
              </a:rPr>
              <a:t> 2(</a:t>
            </a:r>
            <a:r>
              <a:rPr lang="en-US" sz="2400" dirty="0" err="1">
                <a:latin typeface="Times New Roman" pitchFamily="16" charset="0"/>
                <a:cs typeface="Times New Roman" pitchFamily="16" charset="0"/>
              </a:rPr>
              <a:t>g</a:t>
            </a:r>
            <a:r>
              <a:rPr lang="en-US" sz="2400" baseline="-25000" dirty="0" err="1">
                <a:latin typeface="Times New Roman" pitchFamily="16" charset="0"/>
                <a:cs typeface="Times New Roman" pitchFamily="16" charset="0"/>
              </a:rPr>
              <a:t>i</a:t>
            </a:r>
            <a:r>
              <a:rPr lang="en-US" sz="2400" dirty="0">
                <a:latin typeface="Times New Roman" pitchFamily="16" charset="0"/>
                <a:cs typeface="Times New Roman" pitchFamily="16" charset="0"/>
              </a:rPr>
              <a:t> + </a:t>
            </a:r>
            <a:r>
              <a:rPr lang="en-US" sz="2400" dirty="0" err="1">
                <a:latin typeface="Times New Roman" pitchFamily="16" charset="0"/>
                <a:cs typeface="Times New Roman" pitchFamily="16" charset="0"/>
              </a:rPr>
              <a:t>g</a:t>
            </a:r>
            <a:r>
              <a:rPr lang="en-US" sz="2400" baseline="-25000" dirty="0" err="1">
                <a:latin typeface="Times New Roman" pitchFamily="16" charset="0"/>
                <a:cs typeface="Times New Roman" pitchFamily="16" charset="0"/>
              </a:rPr>
              <a:t>i</a:t>
            </a:r>
            <a:r>
              <a:rPr lang="en-US" sz="2400" dirty="0">
                <a:latin typeface="Times New Roman" pitchFamily="16" charset="0"/>
                <a:cs typeface="Times New Roman" pitchFamily="16" charset="0"/>
              </a:rPr>
              <a:t>*)</a:t>
            </a: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2057400" y="611189"/>
            <a:ext cx="6858000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2900" indent="-341313"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1pPr>
            <a:lvl2pPr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2pPr>
            <a:lvl3pPr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3pPr>
            <a:lvl4pPr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4pPr>
            <a:lvl5pPr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9pPr>
          </a:lstStyle>
          <a:p>
            <a:pPr>
              <a:spcBef>
                <a:spcPts val="550"/>
              </a:spcBef>
            </a:pPr>
            <a:r>
              <a:rPr lang="en-US" sz="2200" dirty="0">
                <a:latin typeface="Times New Roman" pitchFamily="16" charset="0"/>
                <a:cs typeface="Times New Roman" pitchFamily="16" charset="0"/>
              </a:rPr>
              <a:t>   </a:t>
            </a:r>
            <a:r>
              <a:rPr lang="en-US" sz="2200" dirty="0" smtClean="0">
                <a:latin typeface="Times New Roman" pitchFamily="16" charset="0"/>
                <a:cs typeface="Times New Roman" pitchFamily="16" charset="0"/>
              </a:rPr>
              <a:t>i’’                     </a:t>
            </a:r>
            <a:r>
              <a:rPr lang="en-US" sz="2200" dirty="0">
                <a:latin typeface="Times New Roman" pitchFamily="16" charset="0"/>
                <a:cs typeface="Times New Roman" pitchFamily="16" charset="0"/>
              </a:rPr>
              <a:t>i*                                                             O</a:t>
            </a:r>
          </a:p>
          <a:p>
            <a:pPr>
              <a:spcBef>
                <a:spcPts val="550"/>
              </a:spcBef>
            </a:pPr>
            <a:r>
              <a:rPr lang="en-US" sz="2200" dirty="0">
                <a:latin typeface="Times New Roman" pitchFamily="16" charset="0"/>
                <a:cs typeface="Times New Roman" pitchFamily="16" charset="0"/>
              </a:rPr>
              <a:t>          </a:t>
            </a:r>
          </a:p>
          <a:p>
            <a:pPr>
              <a:spcBef>
                <a:spcPts val="550"/>
              </a:spcBef>
            </a:pPr>
            <a:r>
              <a:rPr lang="en-US" sz="2200" dirty="0">
                <a:latin typeface="Times New Roman" pitchFamily="16" charset="0"/>
                <a:cs typeface="Times New Roman" pitchFamily="16" charset="0"/>
              </a:rPr>
              <a:t>           j                                                                                C</a:t>
            </a:r>
          </a:p>
          <a:p>
            <a:pPr>
              <a:spcBef>
                <a:spcPts val="550"/>
              </a:spcBef>
            </a:pPr>
            <a:endParaRPr lang="en-US" sz="2200" dirty="0">
              <a:latin typeface="Times New Roman" pitchFamily="16" charset="0"/>
              <a:cs typeface="Times New Roman" pitchFamily="16" charset="0"/>
            </a:endParaRPr>
          </a:p>
          <a:p>
            <a:pPr>
              <a:spcBef>
                <a:spcPts val="550"/>
              </a:spcBef>
            </a:pPr>
            <a:r>
              <a:rPr lang="en-US" sz="2200" dirty="0">
                <a:latin typeface="Times New Roman" pitchFamily="16" charset="0"/>
                <a:cs typeface="Times New Roman" pitchFamily="16" charset="0"/>
              </a:rPr>
              <a:t>     i                           </a:t>
            </a:r>
            <a:r>
              <a:rPr lang="en-US" sz="2200" dirty="0" err="1">
                <a:latin typeface="Times New Roman" pitchFamily="16" charset="0"/>
                <a:cs typeface="Times New Roman" pitchFamily="16" charset="0"/>
              </a:rPr>
              <a:t>i</a:t>
            </a:r>
            <a:r>
              <a:rPr lang="en-US" sz="2200" dirty="0">
                <a:latin typeface="Times New Roman" pitchFamily="16" charset="0"/>
                <a:cs typeface="Times New Roman" pitchFamily="16" charset="0"/>
              </a:rPr>
              <a:t>’                                                         </a:t>
            </a:r>
            <a:r>
              <a:rPr lang="en-US" sz="2200" dirty="0" smtClean="0">
                <a:latin typeface="Times New Roman" pitchFamily="16" charset="0"/>
                <a:cs typeface="Times New Roman" pitchFamily="16" charset="0"/>
              </a:rPr>
              <a:t> S                                                                            </a:t>
            </a:r>
            <a:endParaRPr lang="en-US" sz="2400" dirty="0">
              <a:latin typeface="Times New Roman" pitchFamily="16" charset="0"/>
              <a:cs typeface="Times New Roman" pitchFamily="16" charset="0"/>
            </a:endParaRPr>
          </a:p>
          <a:p>
            <a:pPr>
              <a:spcBef>
                <a:spcPts val="600"/>
              </a:spcBef>
            </a:pPr>
            <a:r>
              <a:rPr lang="en-US" sz="2400" dirty="0">
                <a:latin typeface="Times New Roman" pitchFamily="16" charset="0"/>
                <a:cs typeface="Times New Roman" pitchFamily="16" charset="0"/>
              </a:rPr>
              <a:t>                                                  </a:t>
            </a:r>
            <a:r>
              <a:rPr lang="en-US" sz="2400" dirty="0" smtClean="0">
                <a:latin typeface="Times New Roman" pitchFamily="16" charset="0"/>
                <a:cs typeface="Times New Roman" pitchFamily="16" charset="0"/>
              </a:rPr>
              <a:t>                        </a:t>
            </a:r>
            <a:endParaRPr lang="en-US" sz="2400" dirty="0">
              <a:latin typeface="Times New Roman" pitchFamily="16" charset="0"/>
              <a:cs typeface="Times New Roman" pitchFamily="16" charset="0"/>
            </a:endParaRPr>
          </a:p>
        </p:txBody>
      </p:sp>
      <p:sp>
        <p:nvSpPr>
          <p:cNvPr id="43011" name="Line 3"/>
          <p:cNvSpPr>
            <a:spLocks noChangeShapeType="1"/>
          </p:cNvSpPr>
          <p:nvPr/>
        </p:nvSpPr>
        <p:spPr bwMode="auto">
          <a:xfrm flipH="1">
            <a:off x="1865085" y="915988"/>
            <a:ext cx="955903" cy="687389"/>
          </a:xfrm>
          <a:prstGeom prst="line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2" name="Line 4"/>
          <p:cNvSpPr>
            <a:spLocks noChangeShapeType="1"/>
          </p:cNvSpPr>
          <p:nvPr/>
        </p:nvSpPr>
        <p:spPr bwMode="auto">
          <a:xfrm>
            <a:off x="2781300" y="915989"/>
            <a:ext cx="381000" cy="609600"/>
          </a:xfrm>
          <a:prstGeom prst="line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3" name="Line 5"/>
          <p:cNvSpPr>
            <a:spLocks noChangeShapeType="1"/>
          </p:cNvSpPr>
          <p:nvPr/>
        </p:nvSpPr>
        <p:spPr bwMode="auto">
          <a:xfrm flipV="1">
            <a:off x="7353300" y="914403"/>
            <a:ext cx="571500" cy="688975"/>
          </a:xfrm>
          <a:prstGeom prst="line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4" name="Line 6"/>
          <p:cNvSpPr>
            <a:spLocks noChangeShapeType="1"/>
          </p:cNvSpPr>
          <p:nvPr/>
        </p:nvSpPr>
        <p:spPr bwMode="auto">
          <a:xfrm flipV="1">
            <a:off x="5829300" y="914403"/>
            <a:ext cx="571500" cy="688975"/>
          </a:xfrm>
          <a:prstGeom prst="line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5" name="Line 7"/>
          <p:cNvSpPr>
            <a:spLocks noChangeShapeType="1"/>
          </p:cNvSpPr>
          <p:nvPr/>
        </p:nvSpPr>
        <p:spPr bwMode="auto">
          <a:xfrm flipH="1">
            <a:off x="3998914" y="915989"/>
            <a:ext cx="498475" cy="685800"/>
          </a:xfrm>
          <a:prstGeom prst="line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6" name="Line 8"/>
          <p:cNvSpPr>
            <a:spLocks noChangeShapeType="1"/>
          </p:cNvSpPr>
          <p:nvPr/>
        </p:nvSpPr>
        <p:spPr bwMode="auto">
          <a:xfrm>
            <a:off x="7924800" y="915989"/>
            <a:ext cx="266700" cy="685800"/>
          </a:xfrm>
          <a:prstGeom prst="line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7" name="Line 9"/>
          <p:cNvSpPr>
            <a:spLocks noChangeShapeType="1"/>
          </p:cNvSpPr>
          <p:nvPr/>
        </p:nvSpPr>
        <p:spPr bwMode="auto">
          <a:xfrm flipV="1">
            <a:off x="2741614" y="1654177"/>
            <a:ext cx="327025" cy="787400"/>
          </a:xfrm>
          <a:prstGeom prst="line">
            <a:avLst/>
          </a:prstGeom>
          <a:noFill/>
          <a:ln w="38100">
            <a:solidFill>
              <a:srgbClr val="FF00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8" name="Line 10"/>
          <p:cNvSpPr>
            <a:spLocks noChangeShapeType="1"/>
          </p:cNvSpPr>
          <p:nvPr/>
        </p:nvSpPr>
        <p:spPr bwMode="auto">
          <a:xfrm flipH="1" flipV="1">
            <a:off x="1865086" y="1716089"/>
            <a:ext cx="879702" cy="725488"/>
          </a:xfrm>
          <a:prstGeom prst="line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9" name="Line 11"/>
          <p:cNvSpPr>
            <a:spLocks noChangeShapeType="1"/>
          </p:cNvSpPr>
          <p:nvPr/>
        </p:nvSpPr>
        <p:spPr bwMode="auto">
          <a:xfrm flipH="1" flipV="1">
            <a:off x="3960813" y="1752602"/>
            <a:ext cx="269875" cy="687386"/>
          </a:xfrm>
          <a:prstGeom prst="line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0" name="Line 12"/>
          <p:cNvSpPr>
            <a:spLocks noChangeShapeType="1"/>
          </p:cNvSpPr>
          <p:nvPr/>
        </p:nvSpPr>
        <p:spPr bwMode="auto">
          <a:xfrm flipH="1" flipV="1">
            <a:off x="4951414" y="1752602"/>
            <a:ext cx="77786" cy="688975"/>
          </a:xfrm>
          <a:prstGeom prst="line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1" name="Line 13"/>
          <p:cNvSpPr>
            <a:spLocks noChangeShapeType="1"/>
          </p:cNvSpPr>
          <p:nvPr/>
        </p:nvSpPr>
        <p:spPr bwMode="auto">
          <a:xfrm flipH="1" flipV="1">
            <a:off x="8189914" y="1676403"/>
            <a:ext cx="79375" cy="765175"/>
          </a:xfrm>
          <a:prstGeom prst="line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2" name="Line 14"/>
          <p:cNvSpPr>
            <a:spLocks noChangeShapeType="1"/>
          </p:cNvSpPr>
          <p:nvPr/>
        </p:nvSpPr>
        <p:spPr bwMode="auto">
          <a:xfrm flipV="1">
            <a:off x="6705600" y="1752603"/>
            <a:ext cx="647700" cy="688975"/>
          </a:xfrm>
          <a:prstGeom prst="line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3" name="Line 15"/>
          <p:cNvSpPr>
            <a:spLocks noChangeShapeType="1"/>
          </p:cNvSpPr>
          <p:nvPr/>
        </p:nvSpPr>
        <p:spPr bwMode="auto">
          <a:xfrm flipH="1" flipV="1">
            <a:off x="6551614" y="1752603"/>
            <a:ext cx="1717675" cy="688975"/>
          </a:xfrm>
          <a:prstGeom prst="line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4" name="Line 16"/>
          <p:cNvSpPr>
            <a:spLocks noChangeShapeType="1"/>
          </p:cNvSpPr>
          <p:nvPr/>
        </p:nvSpPr>
        <p:spPr bwMode="auto">
          <a:xfrm>
            <a:off x="4457700" y="915989"/>
            <a:ext cx="2057400" cy="685800"/>
          </a:xfrm>
          <a:prstGeom prst="line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5" name="Line 17"/>
          <p:cNvSpPr>
            <a:spLocks noChangeShapeType="1"/>
          </p:cNvSpPr>
          <p:nvPr/>
        </p:nvSpPr>
        <p:spPr bwMode="auto">
          <a:xfrm flipH="1" flipV="1">
            <a:off x="5789614" y="1752603"/>
            <a:ext cx="803275" cy="688975"/>
          </a:xfrm>
          <a:prstGeom prst="line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6" name="Line 18"/>
          <p:cNvSpPr>
            <a:spLocks noChangeShapeType="1"/>
          </p:cNvSpPr>
          <p:nvPr/>
        </p:nvSpPr>
        <p:spPr bwMode="auto">
          <a:xfrm flipH="1">
            <a:off x="4989514" y="915989"/>
            <a:ext cx="1412875" cy="685800"/>
          </a:xfrm>
          <a:prstGeom prst="line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7" name="Rectangle 19"/>
          <p:cNvSpPr>
            <a:spLocks noChangeArrowheads="1"/>
          </p:cNvSpPr>
          <p:nvPr/>
        </p:nvSpPr>
        <p:spPr bwMode="auto">
          <a:xfrm>
            <a:off x="2667000" y="2439989"/>
            <a:ext cx="228600" cy="228600"/>
          </a:xfrm>
          <a:prstGeom prst="rect">
            <a:avLst/>
          </a:prstGeom>
          <a:solidFill>
            <a:srgbClr val="66FF66"/>
          </a:solidFill>
          <a:ln w="25560">
            <a:solidFill>
              <a:srgbClr val="7189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28" name="AutoShape 20"/>
          <p:cNvSpPr>
            <a:spLocks noChangeArrowheads="1"/>
          </p:cNvSpPr>
          <p:nvPr/>
        </p:nvSpPr>
        <p:spPr bwMode="auto">
          <a:xfrm>
            <a:off x="1712686" y="1563689"/>
            <a:ext cx="152400" cy="152400"/>
          </a:xfrm>
          <a:prstGeom prst="flowChartConnector">
            <a:avLst/>
          </a:prstGeom>
          <a:solidFill>
            <a:srgbClr val="4F81BD"/>
          </a:solidFill>
          <a:ln w="25560">
            <a:solidFill>
              <a:srgbClr val="385D8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29" name="Rectangle 21"/>
          <p:cNvSpPr>
            <a:spLocks noChangeArrowheads="1"/>
          </p:cNvSpPr>
          <p:nvPr/>
        </p:nvSpPr>
        <p:spPr bwMode="auto">
          <a:xfrm>
            <a:off x="4095751" y="2441578"/>
            <a:ext cx="228600" cy="228600"/>
          </a:xfrm>
          <a:prstGeom prst="rect">
            <a:avLst/>
          </a:prstGeom>
          <a:solidFill>
            <a:srgbClr val="66FF66"/>
          </a:solidFill>
          <a:ln w="25560">
            <a:solidFill>
              <a:srgbClr val="7189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30" name="Rectangle 22"/>
          <p:cNvSpPr>
            <a:spLocks noChangeArrowheads="1"/>
          </p:cNvSpPr>
          <p:nvPr/>
        </p:nvSpPr>
        <p:spPr bwMode="auto">
          <a:xfrm>
            <a:off x="4953000" y="2441578"/>
            <a:ext cx="228600" cy="228600"/>
          </a:xfrm>
          <a:prstGeom prst="rect">
            <a:avLst/>
          </a:prstGeom>
          <a:solidFill>
            <a:srgbClr val="66FF66"/>
          </a:solidFill>
          <a:ln w="25560">
            <a:solidFill>
              <a:srgbClr val="7189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31" name="Rectangle 23"/>
          <p:cNvSpPr>
            <a:spLocks noChangeArrowheads="1"/>
          </p:cNvSpPr>
          <p:nvPr/>
        </p:nvSpPr>
        <p:spPr bwMode="auto">
          <a:xfrm>
            <a:off x="8153400" y="2439989"/>
            <a:ext cx="228600" cy="228600"/>
          </a:xfrm>
          <a:prstGeom prst="rect">
            <a:avLst/>
          </a:prstGeom>
          <a:solidFill>
            <a:srgbClr val="66FF66"/>
          </a:solidFill>
          <a:ln w="25560">
            <a:solidFill>
              <a:srgbClr val="7189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32" name="Rectangle 24"/>
          <p:cNvSpPr>
            <a:spLocks noChangeArrowheads="1"/>
          </p:cNvSpPr>
          <p:nvPr/>
        </p:nvSpPr>
        <p:spPr bwMode="auto">
          <a:xfrm>
            <a:off x="6553200" y="2439989"/>
            <a:ext cx="228600" cy="228600"/>
          </a:xfrm>
          <a:prstGeom prst="rect">
            <a:avLst/>
          </a:prstGeom>
          <a:solidFill>
            <a:srgbClr val="66FF66"/>
          </a:solidFill>
          <a:ln w="25560">
            <a:solidFill>
              <a:srgbClr val="7189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33" name="AutoShape 25"/>
          <p:cNvSpPr>
            <a:spLocks noChangeArrowheads="1"/>
          </p:cNvSpPr>
          <p:nvPr/>
        </p:nvSpPr>
        <p:spPr bwMode="auto">
          <a:xfrm>
            <a:off x="4876800" y="1601789"/>
            <a:ext cx="152400" cy="152400"/>
          </a:xfrm>
          <a:prstGeom prst="flowChartConnector">
            <a:avLst/>
          </a:prstGeom>
          <a:solidFill>
            <a:srgbClr val="4F81BD"/>
          </a:solidFill>
          <a:ln w="25560">
            <a:solidFill>
              <a:srgbClr val="385D8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34" name="AutoShape 26"/>
          <p:cNvSpPr>
            <a:spLocks noChangeArrowheads="1"/>
          </p:cNvSpPr>
          <p:nvPr/>
        </p:nvSpPr>
        <p:spPr bwMode="auto">
          <a:xfrm>
            <a:off x="5715000" y="1601789"/>
            <a:ext cx="152400" cy="152400"/>
          </a:xfrm>
          <a:prstGeom prst="flowChartConnector">
            <a:avLst/>
          </a:prstGeom>
          <a:solidFill>
            <a:srgbClr val="4F81BD"/>
          </a:solidFill>
          <a:ln w="25560">
            <a:solidFill>
              <a:srgbClr val="385D8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35" name="AutoShape 27"/>
          <p:cNvSpPr>
            <a:spLocks noChangeArrowheads="1"/>
          </p:cNvSpPr>
          <p:nvPr/>
        </p:nvSpPr>
        <p:spPr bwMode="auto">
          <a:xfrm>
            <a:off x="3048000" y="1525589"/>
            <a:ext cx="152400" cy="152400"/>
          </a:xfrm>
          <a:prstGeom prst="flowChartConnector">
            <a:avLst/>
          </a:prstGeom>
          <a:solidFill>
            <a:srgbClr val="4F81BD"/>
          </a:solidFill>
          <a:ln w="25560">
            <a:solidFill>
              <a:srgbClr val="385D8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36" name="AutoShape 28"/>
          <p:cNvSpPr>
            <a:spLocks noChangeArrowheads="1"/>
          </p:cNvSpPr>
          <p:nvPr/>
        </p:nvSpPr>
        <p:spPr bwMode="auto">
          <a:xfrm>
            <a:off x="3886200" y="1601789"/>
            <a:ext cx="152400" cy="152400"/>
          </a:xfrm>
          <a:prstGeom prst="flowChartConnector">
            <a:avLst/>
          </a:prstGeom>
          <a:solidFill>
            <a:srgbClr val="4F81BD"/>
          </a:solidFill>
          <a:ln w="25560">
            <a:solidFill>
              <a:srgbClr val="385D8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37" name="AutoShape 29"/>
          <p:cNvSpPr>
            <a:spLocks noChangeArrowheads="1"/>
          </p:cNvSpPr>
          <p:nvPr/>
        </p:nvSpPr>
        <p:spPr bwMode="auto">
          <a:xfrm>
            <a:off x="7315200" y="1601789"/>
            <a:ext cx="152400" cy="152400"/>
          </a:xfrm>
          <a:prstGeom prst="flowChartConnector">
            <a:avLst/>
          </a:prstGeom>
          <a:solidFill>
            <a:srgbClr val="4F81BD"/>
          </a:solidFill>
          <a:ln w="25560">
            <a:solidFill>
              <a:srgbClr val="385D8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38" name="AutoShape 30"/>
          <p:cNvSpPr>
            <a:spLocks noChangeArrowheads="1"/>
          </p:cNvSpPr>
          <p:nvPr/>
        </p:nvSpPr>
        <p:spPr bwMode="auto">
          <a:xfrm>
            <a:off x="6477000" y="1601789"/>
            <a:ext cx="152400" cy="152400"/>
          </a:xfrm>
          <a:prstGeom prst="flowChartConnector">
            <a:avLst/>
          </a:prstGeom>
          <a:solidFill>
            <a:srgbClr val="4F81BD"/>
          </a:solidFill>
          <a:ln w="25560">
            <a:solidFill>
              <a:srgbClr val="385D8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39" name="AutoShape 31"/>
          <p:cNvSpPr>
            <a:spLocks noChangeArrowheads="1"/>
          </p:cNvSpPr>
          <p:nvPr/>
        </p:nvSpPr>
        <p:spPr bwMode="auto">
          <a:xfrm>
            <a:off x="8077200" y="1525589"/>
            <a:ext cx="152400" cy="152400"/>
          </a:xfrm>
          <a:prstGeom prst="flowChartConnector">
            <a:avLst/>
          </a:prstGeom>
          <a:solidFill>
            <a:srgbClr val="4F81BD"/>
          </a:solidFill>
          <a:ln w="25560">
            <a:solidFill>
              <a:srgbClr val="385D8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40" name="Rectangle 32"/>
          <p:cNvSpPr>
            <a:spLocks noChangeArrowheads="1"/>
          </p:cNvSpPr>
          <p:nvPr/>
        </p:nvSpPr>
        <p:spPr bwMode="auto">
          <a:xfrm>
            <a:off x="2667000" y="687389"/>
            <a:ext cx="228600" cy="228600"/>
          </a:xfrm>
          <a:prstGeom prst="rect">
            <a:avLst/>
          </a:prstGeom>
          <a:solidFill>
            <a:srgbClr val="C0504D"/>
          </a:solidFill>
          <a:ln w="25560">
            <a:solidFill>
              <a:srgbClr val="8C383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41" name="Rectangle 33"/>
          <p:cNvSpPr>
            <a:spLocks noChangeArrowheads="1"/>
          </p:cNvSpPr>
          <p:nvPr/>
        </p:nvSpPr>
        <p:spPr bwMode="auto">
          <a:xfrm>
            <a:off x="4343400" y="687389"/>
            <a:ext cx="228600" cy="228600"/>
          </a:xfrm>
          <a:prstGeom prst="rect">
            <a:avLst/>
          </a:prstGeom>
          <a:solidFill>
            <a:srgbClr val="C0504D"/>
          </a:solidFill>
          <a:ln w="25560">
            <a:solidFill>
              <a:srgbClr val="8C383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42" name="Rectangle 34"/>
          <p:cNvSpPr>
            <a:spLocks noChangeArrowheads="1"/>
          </p:cNvSpPr>
          <p:nvPr/>
        </p:nvSpPr>
        <p:spPr bwMode="auto">
          <a:xfrm>
            <a:off x="7848600" y="687389"/>
            <a:ext cx="228600" cy="228600"/>
          </a:xfrm>
          <a:prstGeom prst="rect">
            <a:avLst/>
          </a:prstGeom>
          <a:solidFill>
            <a:srgbClr val="C0504D"/>
          </a:solidFill>
          <a:ln w="25560">
            <a:solidFill>
              <a:srgbClr val="8C383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43" name="Rectangle 35"/>
          <p:cNvSpPr>
            <a:spLocks noChangeArrowheads="1"/>
          </p:cNvSpPr>
          <p:nvPr/>
        </p:nvSpPr>
        <p:spPr bwMode="auto">
          <a:xfrm>
            <a:off x="6324600" y="687389"/>
            <a:ext cx="228600" cy="228600"/>
          </a:xfrm>
          <a:prstGeom prst="rect">
            <a:avLst/>
          </a:prstGeom>
          <a:solidFill>
            <a:srgbClr val="C0504D"/>
          </a:solidFill>
          <a:ln w="25560">
            <a:solidFill>
              <a:srgbClr val="8C383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44" name="Line 36"/>
          <p:cNvSpPr>
            <a:spLocks noChangeShapeType="1"/>
          </p:cNvSpPr>
          <p:nvPr/>
        </p:nvSpPr>
        <p:spPr bwMode="auto">
          <a:xfrm>
            <a:off x="3178175" y="1654177"/>
            <a:ext cx="1031876" cy="785811"/>
          </a:xfrm>
          <a:prstGeom prst="line">
            <a:avLst/>
          </a:prstGeom>
          <a:noFill/>
          <a:ln w="38100">
            <a:solidFill>
              <a:srgbClr val="FF00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45" name="Line 37"/>
          <p:cNvSpPr>
            <a:spLocks noChangeShapeType="1"/>
          </p:cNvSpPr>
          <p:nvPr/>
        </p:nvSpPr>
        <p:spPr bwMode="auto">
          <a:xfrm flipV="1">
            <a:off x="2781300" y="914403"/>
            <a:ext cx="1676400" cy="1527175"/>
          </a:xfrm>
          <a:prstGeom prst="line">
            <a:avLst/>
          </a:prstGeom>
          <a:noFill/>
          <a:ln w="38100">
            <a:solidFill>
              <a:srgbClr val="000000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46" name="Line 38"/>
          <p:cNvSpPr>
            <a:spLocks noChangeShapeType="1"/>
          </p:cNvSpPr>
          <p:nvPr/>
        </p:nvSpPr>
        <p:spPr bwMode="auto">
          <a:xfrm flipV="1">
            <a:off x="2743200" y="914403"/>
            <a:ext cx="38100" cy="1450975"/>
          </a:xfrm>
          <a:prstGeom prst="line">
            <a:avLst/>
          </a:prstGeom>
          <a:noFill/>
          <a:ln w="38100">
            <a:solidFill>
              <a:srgbClr val="000000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47" name="Line 39"/>
          <p:cNvSpPr>
            <a:spLocks noChangeShapeType="1"/>
          </p:cNvSpPr>
          <p:nvPr/>
        </p:nvSpPr>
        <p:spPr bwMode="auto">
          <a:xfrm flipH="1">
            <a:off x="4248150" y="915988"/>
            <a:ext cx="211138" cy="1449389"/>
          </a:xfrm>
          <a:prstGeom prst="line">
            <a:avLst/>
          </a:prstGeom>
          <a:noFill/>
          <a:ln w="38100">
            <a:solidFill>
              <a:srgbClr val="000000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757102" y="180302"/>
            <a:ext cx="79608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Let i </a:t>
            </a:r>
            <a:r>
              <a:rPr lang="el-GR" sz="2400" dirty="0">
                <a:latin typeface="Times New Roman" pitchFamily="16" charset="0"/>
                <a:cs typeface="Times New Roman" pitchFamily="16" charset="0"/>
              </a:rPr>
              <a:t>ε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N(i*). Then i’ also in N(i*) 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08072" y="1653475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-</a:t>
            </a:r>
            <a:endParaRPr lang="en-US" sz="2800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3592514" y="2097090"/>
            <a:ext cx="40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+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779707682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7" dur="500"/>
                                        <p:tgtEl>
                                          <p:spTgt spid="43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16" dur="500"/>
                                        <p:tgtEl>
                                          <p:spTgt spid="43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19" dur="500"/>
                                        <p:tgtEl>
                                          <p:spTgt spid="43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" dur="2000" fill="hold"/>
                                        <p:tgtEl>
                                          <p:spTgt spid="4304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990099"/>
                                      </p:to>
                                    </p:animClr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4304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" dur="2000" fill="hold"/>
                                        <p:tgtEl>
                                          <p:spTgt spid="4304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990099"/>
                                      </p:to>
                                    </p:animClr>
                                    <p:set>
                                      <p:cBhvr>
                                        <p:cTn id="25" dur="2000" fill="hold"/>
                                        <p:tgtEl>
                                          <p:spTgt spid="4304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2000" fill="hold"/>
                                        <p:tgtEl>
                                          <p:spTgt spid="4301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990099"/>
                                      </p:to>
                                    </p:animClr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4301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37" dur="500"/>
                                        <p:tgtEl>
                                          <p:spTgt spid="43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9" dur="2000" fill="hold"/>
                                        <p:tgtEl>
                                          <p:spTgt spid="4304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990099"/>
                                      </p:to>
                                    </p:animClr>
                                    <p:set>
                                      <p:cBhvr>
                                        <p:cTn id="40" dur="2000" fill="hold"/>
                                        <p:tgtEl>
                                          <p:spTgt spid="4304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8" dur="2000" fill="hold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49" dur="2000" fill="hold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44" grpId="0" animBg="1"/>
      <p:bldP spid="43045" grpId="0" animBg="1"/>
      <p:bldP spid="43045" grpId="1" animBg="1"/>
      <p:bldP spid="43046" grpId="0" animBg="1"/>
      <p:bldP spid="43046" grpId="1" animBg="1"/>
      <p:bldP spid="43047" grpId="0" animBg="1"/>
      <p:bldP spid="43047" grpId="1" animBg="1"/>
      <p:bldP spid="3" grpId="0"/>
      <p:bldP spid="4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ext Box 1"/>
          <p:cNvSpPr txBox="1">
            <a:spLocks noChangeArrowheads="1"/>
          </p:cNvSpPr>
          <p:nvPr/>
        </p:nvSpPr>
        <p:spPr bwMode="auto">
          <a:xfrm>
            <a:off x="986971" y="220662"/>
            <a:ext cx="10435771" cy="155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9pPr>
          </a:lstStyle>
          <a:p>
            <a:pPr algn="ctr"/>
            <a:r>
              <a:rPr lang="en-US" sz="3800" dirty="0">
                <a:latin typeface="Times New Roman" pitchFamily="16" charset="0"/>
                <a:cs typeface="Times New Roman" pitchFamily="16" charset="0"/>
              </a:rPr>
              <a:t>BOUNDING FACILITY COST OF SECONDARY FACILITIES</a:t>
            </a:r>
          </a:p>
          <a:p>
            <a:pPr algn="r">
              <a:buClrTx/>
              <a:buFontTx/>
              <a:buNone/>
            </a:pPr>
            <a:r>
              <a:rPr lang="en-US" sz="2000" dirty="0" smtClean="0">
                <a:latin typeface="Times New Roman" pitchFamily="16" charset="0"/>
                <a:cs typeface="Times New Roman" pitchFamily="16" charset="0"/>
              </a:rPr>
              <a:t>USING </a:t>
            </a:r>
            <a:r>
              <a:rPr lang="en-US" sz="2000" dirty="0">
                <a:latin typeface="Times New Roman" pitchFamily="16" charset="0"/>
                <a:cs typeface="Times New Roman" pitchFamily="16" charset="0"/>
              </a:rPr>
              <a:t>SWAP OPERATION</a:t>
            </a:r>
          </a:p>
        </p:txBody>
      </p:sp>
      <p:sp>
        <p:nvSpPr>
          <p:cNvPr id="44034" name="Text Box 2"/>
          <p:cNvSpPr txBox="1">
            <a:spLocks noChangeArrowheads="1"/>
          </p:cNvSpPr>
          <p:nvPr/>
        </p:nvSpPr>
        <p:spPr bwMode="auto">
          <a:xfrm>
            <a:off x="986971" y="1901366"/>
            <a:ext cx="10261599" cy="44994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1pPr>
            <a:lvl2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2pPr>
            <a:lvl3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3pPr>
            <a:lvl4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4pPr>
            <a:lvl5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9pPr>
          </a:lstStyle>
          <a:p>
            <a:pPr>
              <a:spcBef>
                <a:spcPts val="650"/>
              </a:spcBef>
              <a:buFont typeface="Arial" charset="0"/>
              <a:buChar char="•"/>
            </a:pP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Swap operation is performed on primary facilities.</a:t>
            </a:r>
          </a:p>
          <a:p>
            <a:pPr>
              <a:spcBef>
                <a:spcPts val="650"/>
              </a:spcBef>
              <a:buFont typeface="Arial" charset="0"/>
              <a:buChar char="•"/>
            </a:pP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Consider a primary facility i being swapped with its closest facility i* </a:t>
            </a:r>
            <a:r>
              <a:rPr lang="el-GR" sz="2600" dirty="0">
                <a:latin typeface="Times New Roman" pitchFamily="16" charset="0"/>
                <a:cs typeface="Times New Roman" pitchFamily="16" charset="0"/>
              </a:rPr>
              <a:t>ε</a:t>
            </a: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 O to give a new solution S’, i.e., S’= S – i + i*.</a:t>
            </a:r>
          </a:p>
          <a:p>
            <a:pPr>
              <a:spcBef>
                <a:spcPts val="650"/>
              </a:spcBef>
              <a:buFont typeface="Arial" charset="0"/>
              <a:buChar char="•"/>
            </a:pP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All the clients of i are reassigned to i*.</a:t>
            </a:r>
          </a:p>
          <a:p>
            <a:pPr>
              <a:spcBef>
                <a:spcPts val="650"/>
              </a:spcBef>
              <a:buFont typeface="Arial" charset="0"/>
              <a:buChar char="•"/>
            </a:pP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Difference in total cost of S’ and S is, C(S’) – C(S).</a:t>
            </a:r>
          </a:p>
          <a:p>
            <a:pPr>
              <a:spcBef>
                <a:spcPts val="650"/>
              </a:spcBef>
              <a:buFont typeface="Arial" charset="0"/>
              <a:buChar char="•"/>
            </a:pP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Since S is locally optimum,  =&gt; C(S’) – C(S) ≥ 0</a:t>
            </a:r>
          </a:p>
          <a:p>
            <a:pPr>
              <a:spcBef>
                <a:spcPts val="650"/>
              </a:spcBef>
              <a:buFont typeface="Arial" charset="0"/>
              <a:buChar char="•"/>
            </a:pP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Consider all the  clients j of i, which are now reassigned to i*, therefore,</a:t>
            </a:r>
          </a:p>
          <a:p>
            <a:pPr>
              <a:spcBef>
                <a:spcPts val="650"/>
              </a:spcBef>
            </a:pP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               C(S’) – C(S) = </a:t>
            </a:r>
            <a:r>
              <a:rPr lang="el-GR" sz="2600" dirty="0">
                <a:latin typeface="Times New Roman" pitchFamily="16" charset="0"/>
                <a:cs typeface="Times New Roman" pitchFamily="16" charset="0"/>
              </a:rPr>
              <a:t>Σ</a:t>
            </a:r>
            <a:r>
              <a:rPr lang="en-US" sz="2600" baseline="-25000" dirty="0">
                <a:latin typeface="Times New Roman" pitchFamily="16" charset="0"/>
                <a:cs typeface="Times New Roman" pitchFamily="16" charset="0"/>
              </a:rPr>
              <a:t>j</a:t>
            </a: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 (</a:t>
            </a:r>
            <a:r>
              <a:rPr lang="en-US" sz="2600" dirty="0" err="1">
                <a:latin typeface="Times New Roman" pitchFamily="16" charset="0"/>
                <a:cs typeface="Times New Roman" pitchFamily="16" charset="0"/>
              </a:rPr>
              <a:t>c</a:t>
            </a:r>
            <a:r>
              <a:rPr lang="en-US" sz="2600" baseline="-25000" dirty="0" err="1">
                <a:latin typeface="Times New Roman" pitchFamily="16" charset="0"/>
                <a:cs typeface="Times New Roman" pitchFamily="16" charset="0"/>
              </a:rPr>
              <a:t>ji</a:t>
            </a:r>
            <a:r>
              <a:rPr lang="en-US" sz="2600" baseline="-25000" dirty="0">
                <a:latin typeface="Times New Roman" pitchFamily="16" charset="0"/>
                <a:cs typeface="Times New Roman" pitchFamily="16" charset="0"/>
              </a:rPr>
              <a:t>’</a:t>
            </a: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 – </a:t>
            </a:r>
            <a:r>
              <a:rPr lang="en-US" sz="2600" dirty="0" err="1">
                <a:latin typeface="Times New Roman" pitchFamily="16" charset="0"/>
                <a:cs typeface="Times New Roman" pitchFamily="16" charset="0"/>
              </a:rPr>
              <a:t>c</a:t>
            </a:r>
            <a:r>
              <a:rPr lang="en-US" sz="2600" baseline="-25000" dirty="0" err="1">
                <a:latin typeface="Times New Roman" pitchFamily="16" charset="0"/>
                <a:cs typeface="Times New Roman" pitchFamily="16" charset="0"/>
              </a:rPr>
              <a:t>ji</a:t>
            </a: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) – f</a:t>
            </a:r>
            <a:r>
              <a:rPr lang="en-US" sz="2600" baseline="-25000" dirty="0">
                <a:latin typeface="Times New Roman" pitchFamily="16" charset="0"/>
                <a:cs typeface="Times New Roman" pitchFamily="16" charset="0"/>
              </a:rPr>
              <a:t>i</a:t>
            </a: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 +  </a:t>
            </a:r>
            <a:r>
              <a:rPr lang="en-US" sz="2600" dirty="0" smtClean="0">
                <a:latin typeface="Times New Roman" pitchFamily="16" charset="0"/>
                <a:cs typeface="Times New Roman" pitchFamily="16" charset="0"/>
              </a:rPr>
              <a:t>f</a:t>
            </a:r>
            <a:r>
              <a:rPr lang="en-US" sz="2800" baseline="-25000" dirty="0" smtClean="0">
                <a:latin typeface="Times New Roman" pitchFamily="16" charset="0"/>
                <a:cs typeface="Times New Roman" pitchFamily="16" charset="0"/>
              </a:rPr>
              <a:t>i*</a:t>
            </a:r>
            <a:r>
              <a:rPr lang="en-US" sz="2600" dirty="0" smtClean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≥ 0     </a:t>
            </a:r>
          </a:p>
          <a:p>
            <a:pPr>
              <a:spcBef>
                <a:spcPts val="650"/>
              </a:spcBef>
            </a:pP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                                        </a:t>
            </a:r>
            <a:r>
              <a:rPr lang="en-US" sz="2600">
                <a:latin typeface="Times New Roman" pitchFamily="16" charset="0"/>
                <a:cs typeface="Times New Roman" pitchFamily="16" charset="0"/>
              </a:rPr>
              <a:t>f</a:t>
            </a:r>
            <a:r>
              <a:rPr lang="en-US" sz="2600" baseline="-25000">
                <a:latin typeface="Times New Roman" pitchFamily="16" charset="0"/>
                <a:cs typeface="Times New Roman" pitchFamily="16" charset="0"/>
              </a:rPr>
              <a:t>i</a:t>
            </a:r>
            <a:r>
              <a:rPr lang="en-US" sz="260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600" smtClean="0">
                <a:latin typeface="Times New Roman" pitchFamily="16" charset="0"/>
                <a:cs typeface="Times New Roman" pitchFamily="16" charset="0"/>
              </a:rPr>
              <a:t>– f</a:t>
            </a:r>
            <a:r>
              <a:rPr lang="en-US" sz="2800" baseline="-25000" smtClean="0">
                <a:latin typeface="Times New Roman" pitchFamily="16" charset="0"/>
                <a:cs typeface="Times New Roman" pitchFamily="16" charset="0"/>
              </a:rPr>
              <a:t>i*</a:t>
            </a:r>
            <a:r>
              <a:rPr lang="en-US" sz="2600" baseline="-25000" smtClean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≤ </a:t>
            </a:r>
            <a:r>
              <a:rPr lang="el-GR" sz="2600" dirty="0">
                <a:latin typeface="Times New Roman" pitchFamily="16" charset="0"/>
                <a:cs typeface="Times New Roman" pitchFamily="16" charset="0"/>
              </a:rPr>
              <a:t>Σ</a:t>
            </a:r>
            <a:r>
              <a:rPr lang="en-US" sz="2600" baseline="-25000" dirty="0">
                <a:latin typeface="Times New Roman" pitchFamily="16" charset="0"/>
                <a:cs typeface="Times New Roman" pitchFamily="16" charset="0"/>
              </a:rPr>
              <a:t>j</a:t>
            </a: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 (</a:t>
            </a:r>
            <a:r>
              <a:rPr lang="en-US" sz="2600" dirty="0" err="1">
                <a:latin typeface="Times New Roman" pitchFamily="16" charset="0"/>
                <a:cs typeface="Times New Roman" pitchFamily="16" charset="0"/>
              </a:rPr>
              <a:t>c</a:t>
            </a:r>
            <a:r>
              <a:rPr lang="en-US" sz="2600" baseline="-25000" dirty="0" err="1">
                <a:latin typeface="Times New Roman" pitchFamily="16" charset="0"/>
                <a:cs typeface="Times New Roman" pitchFamily="16" charset="0"/>
              </a:rPr>
              <a:t>ji</a:t>
            </a:r>
            <a:r>
              <a:rPr lang="en-US" sz="2600" baseline="-25000" dirty="0">
                <a:latin typeface="Times New Roman" pitchFamily="16" charset="0"/>
                <a:cs typeface="Times New Roman" pitchFamily="16" charset="0"/>
              </a:rPr>
              <a:t>’</a:t>
            </a: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 – </a:t>
            </a:r>
            <a:r>
              <a:rPr lang="en-US" sz="2600" dirty="0" err="1">
                <a:latin typeface="Times New Roman" pitchFamily="16" charset="0"/>
                <a:cs typeface="Times New Roman" pitchFamily="16" charset="0"/>
              </a:rPr>
              <a:t>c</a:t>
            </a:r>
            <a:r>
              <a:rPr lang="en-US" sz="2600" baseline="-25000" dirty="0" err="1">
                <a:latin typeface="Times New Roman" pitchFamily="16" charset="0"/>
                <a:cs typeface="Times New Roman" pitchFamily="16" charset="0"/>
              </a:rPr>
              <a:t>ji</a:t>
            </a: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)                   …..I</a:t>
            </a:r>
          </a:p>
        </p:txBody>
      </p:sp>
    </p:spTree>
    <p:extLst>
      <p:ext uri="{BB962C8B-B14F-4D97-AF65-F5344CB8AC3E}">
        <p14:creationId xmlns:p14="http://schemas.microsoft.com/office/powerpoint/2010/main" val="453415986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1"/>
          <p:cNvSpPr txBox="1">
            <a:spLocks noChangeArrowheads="1"/>
          </p:cNvSpPr>
          <p:nvPr/>
        </p:nvSpPr>
        <p:spPr bwMode="auto">
          <a:xfrm>
            <a:off x="1103087" y="2656114"/>
            <a:ext cx="10319656" cy="394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2900" indent="-341313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1pPr>
            <a:lvl2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2pPr>
            <a:lvl3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3pPr>
            <a:lvl4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4pPr>
            <a:lvl5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9pPr>
          </a:lstStyle>
          <a:p>
            <a:pPr>
              <a:spcBef>
                <a:spcPts val="550"/>
              </a:spcBef>
              <a:buFont typeface="Arial" charset="0"/>
              <a:buChar char="•"/>
            </a:pPr>
            <a:r>
              <a:rPr lang="en-US" sz="2400" dirty="0" err="1" smtClean="0">
                <a:latin typeface="Times New Roman" pitchFamily="16" charset="0"/>
                <a:cs typeface="Times New Roman" pitchFamily="16" charset="0"/>
              </a:rPr>
              <a:t>c</a:t>
            </a:r>
            <a:r>
              <a:rPr lang="en-US" sz="2400" baseline="-25000" dirty="0" err="1" smtClean="0">
                <a:latin typeface="Times New Roman" pitchFamily="16" charset="0"/>
                <a:cs typeface="Times New Roman" pitchFamily="16" charset="0"/>
              </a:rPr>
              <a:t>ji</a:t>
            </a:r>
            <a:r>
              <a:rPr lang="en-US" sz="2400" baseline="-25000" dirty="0">
                <a:latin typeface="Times New Roman" pitchFamily="16" charset="0"/>
                <a:cs typeface="Times New Roman" pitchFamily="16" charset="0"/>
              </a:rPr>
              <a:t>*</a:t>
            </a:r>
            <a:r>
              <a:rPr lang="en-US" sz="2400" dirty="0">
                <a:latin typeface="Times New Roman" pitchFamily="16" charset="0"/>
                <a:cs typeface="Times New Roman" pitchFamily="16" charset="0"/>
              </a:rPr>
              <a:t> ≤ </a:t>
            </a:r>
            <a:r>
              <a:rPr lang="en-US" sz="2400" dirty="0" err="1">
                <a:latin typeface="Times New Roman" pitchFamily="16" charset="0"/>
                <a:cs typeface="Times New Roman" pitchFamily="16" charset="0"/>
              </a:rPr>
              <a:t>c</a:t>
            </a:r>
            <a:r>
              <a:rPr lang="en-US" sz="2400" baseline="-25000" dirty="0" err="1">
                <a:latin typeface="Times New Roman" pitchFamily="16" charset="0"/>
                <a:cs typeface="Times New Roman" pitchFamily="16" charset="0"/>
              </a:rPr>
              <a:t>ji</a:t>
            </a:r>
            <a:r>
              <a:rPr lang="en-US" sz="2400" dirty="0">
                <a:latin typeface="Times New Roman" pitchFamily="16" charset="0"/>
                <a:cs typeface="Times New Roman" pitchFamily="16" charset="0"/>
              </a:rPr>
              <a:t> + c</a:t>
            </a:r>
            <a:r>
              <a:rPr lang="en-US" sz="2400" baseline="-25000" dirty="0">
                <a:latin typeface="Times New Roman" pitchFamily="16" charset="0"/>
                <a:cs typeface="Times New Roman" pitchFamily="16" charset="0"/>
              </a:rPr>
              <a:t>ii*                                                        </a:t>
            </a:r>
            <a:r>
              <a:rPr lang="en-US" sz="2400" baseline="-25000" dirty="0" smtClean="0">
                <a:latin typeface="Times New Roman" pitchFamily="16" charset="0"/>
                <a:cs typeface="Times New Roman" pitchFamily="16" charset="0"/>
              </a:rPr>
              <a:t>            </a:t>
            </a:r>
            <a:r>
              <a:rPr lang="en-US" sz="2200" dirty="0">
                <a:latin typeface="Times New Roman" pitchFamily="16" charset="0"/>
                <a:cs typeface="Times New Roman" pitchFamily="16" charset="0"/>
              </a:rPr>
              <a:t>(by triangle inequality)</a:t>
            </a:r>
          </a:p>
          <a:p>
            <a:pPr>
              <a:spcBef>
                <a:spcPts val="550"/>
              </a:spcBef>
            </a:pPr>
            <a:r>
              <a:rPr lang="en-US" sz="2400" dirty="0">
                <a:latin typeface="Times New Roman" pitchFamily="16" charset="0"/>
                <a:cs typeface="Times New Roman" pitchFamily="16" charset="0"/>
              </a:rPr>
              <a:t>          ≤ </a:t>
            </a:r>
            <a:r>
              <a:rPr lang="en-US" sz="2400" dirty="0" err="1">
                <a:latin typeface="Times New Roman" pitchFamily="16" charset="0"/>
                <a:cs typeface="Times New Roman" pitchFamily="16" charset="0"/>
              </a:rPr>
              <a:t>c</a:t>
            </a:r>
            <a:r>
              <a:rPr lang="en-US" sz="2400" baseline="-25000" dirty="0" err="1">
                <a:latin typeface="Times New Roman" pitchFamily="16" charset="0"/>
                <a:cs typeface="Times New Roman" pitchFamily="16" charset="0"/>
              </a:rPr>
              <a:t>ji</a:t>
            </a:r>
            <a:r>
              <a:rPr lang="en-US" sz="2400" dirty="0">
                <a:latin typeface="Times New Roman" pitchFamily="16" charset="0"/>
                <a:cs typeface="Times New Roman" pitchFamily="16" charset="0"/>
              </a:rPr>
              <a:t> + </a:t>
            </a:r>
            <a:r>
              <a:rPr lang="en-US" sz="2400" dirty="0" smtClean="0">
                <a:latin typeface="Times New Roman" pitchFamily="16" charset="0"/>
                <a:cs typeface="Times New Roman" pitchFamily="16" charset="0"/>
              </a:rPr>
              <a:t>c</a:t>
            </a:r>
            <a:r>
              <a:rPr lang="en-US" sz="2400" baseline="-25000" dirty="0" smtClean="0">
                <a:latin typeface="Times New Roman" pitchFamily="16" charset="0"/>
                <a:cs typeface="Times New Roman" pitchFamily="16" charset="0"/>
              </a:rPr>
              <a:t>ii’’                                                            </a:t>
            </a:r>
            <a:r>
              <a:rPr lang="en-US" sz="2400" dirty="0" smtClean="0">
                <a:latin typeface="Times New Roman" pitchFamily="16" charset="0"/>
                <a:cs typeface="Times New Roman" pitchFamily="16" charset="0"/>
              </a:rPr>
              <a:t>     </a:t>
            </a:r>
            <a:r>
              <a:rPr lang="en-US" sz="2200" dirty="0">
                <a:latin typeface="Times New Roman" pitchFamily="16" charset="0"/>
                <a:cs typeface="Times New Roman" pitchFamily="16" charset="0"/>
              </a:rPr>
              <a:t>(since i* is closest to i)</a:t>
            </a:r>
          </a:p>
          <a:p>
            <a:pPr>
              <a:spcBef>
                <a:spcPts val="550"/>
              </a:spcBef>
            </a:pPr>
            <a:r>
              <a:rPr lang="en-US" sz="2400" dirty="0" smtClean="0">
                <a:latin typeface="Times New Roman" pitchFamily="16" charset="0"/>
                <a:cs typeface="Times New Roman" pitchFamily="16" charset="0"/>
              </a:rPr>
              <a:t>     </a:t>
            </a:r>
            <a:r>
              <a:rPr lang="en-US" sz="2400" dirty="0" err="1" smtClean="0">
                <a:latin typeface="Times New Roman" pitchFamily="16" charset="0"/>
                <a:cs typeface="Times New Roman" pitchFamily="16" charset="0"/>
              </a:rPr>
              <a:t>c</a:t>
            </a:r>
            <a:r>
              <a:rPr lang="en-US" sz="2400" baseline="-25000" dirty="0" err="1" smtClean="0">
                <a:latin typeface="Times New Roman" pitchFamily="16" charset="0"/>
                <a:cs typeface="Times New Roman" pitchFamily="16" charset="0"/>
              </a:rPr>
              <a:t>ji</a:t>
            </a:r>
            <a:r>
              <a:rPr lang="en-US" sz="2400" baseline="-25000" dirty="0" smtClean="0">
                <a:latin typeface="Times New Roman" pitchFamily="16" charset="0"/>
                <a:cs typeface="Times New Roman" pitchFamily="16" charset="0"/>
              </a:rPr>
              <a:t>*</a:t>
            </a:r>
            <a:r>
              <a:rPr lang="en-US" sz="2400" dirty="0" smtClean="0">
                <a:latin typeface="Times New Roman" pitchFamily="16" charset="0"/>
                <a:cs typeface="Times New Roman" pitchFamily="16" charset="0"/>
              </a:rPr>
              <a:t> - </a:t>
            </a:r>
            <a:r>
              <a:rPr lang="en-US" sz="2400" dirty="0" err="1" smtClean="0">
                <a:latin typeface="Times New Roman" pitchFamily="16" charset="0"/>
                <a:cs typeface="Times New Roman" pitchFamily="16" charset="0"/>
              </a:rPr>
              <a:t>c</a:t>
            </a:r>
            <a:r>
              <a:rPr lang="en-US" sz="2400" baseline="-25000" dirty="0" err="1" smtClean="0">
                <a:latin typeface="Times New Roman" pitchFamily="16" charset="0"/>
                <a:cs typeface="Times New Roman" pitchFamily="16" charset="0"/>
              </a:rPr>
              <a:t>ji</a:t>
            </a:r>
            <a:r>
              <a:rPr lang="en-US" sz="2400" dirty="0" smtClean="0">
                <a:latin typeface="Times New Roman" pitchFamily="16" charset="0"/>
                <a:cs typeface="Times New Roman" pitchFamily="16" charset="0"/>
              </a:rPr>
              <a:t> ≤ (</a:t>
            </a:r>
            <a:r>
              <a:rPr lang="en-US" sz="2400" dirty="0" err="1" smtClean="0">
                <a:latin typeface="Times New Roman" pitchFamily="16" charset="0"/>
                <a:cs typeface="Times New Roman" pitchFamily="16" charset="0"/>
              </a:rPr>
              <a:t>c</a:t>
            </a:r>
            <a:r>
              <a:rPr lang="en-US" sz="2400" baseline="-25000" dirty="0" err="1" smtClean="0">
                <a:latin typeface="Times New Roman" pitchFamily="16" charset="0"/>
                <a:cs typeface="Times New Roman" pitchFamily="16" charset="0"/>
              </a:rPr>
              <a:t>ji</a:t>
            </a:r>
            <a:r>
              <a:rPr lang="en-US" sz="2400" dirty="0" smtClean="0">
                <a:latin typeface="Times New Roman" pitchFamily="16" charset="0"/>
                <a:cs typeface="Times New Roman" pitchFamily="16" charset="0"/>
              </a:rPr>
              <a:t> + </a:t>
            </a:r>
            <a:r>
              <a:rPr lang="en-US" sz="2400" dirty="0" err="1" smtClean="0">
                <a:latin typeface="Times New Roman" pitchFamily="16" charset="0"/>
                <a:cs typeface="Times New Roman" pitchFamily="16" charset="0"/>
              </a:rPr>
              <a:t>c</a:t>
            </a:r>
            <a:r>
              <a:rPr lang="en-US" sz="2400" baseline="-25000" dirty="0" err="1" smtClean="0">
                <a:latin typeface="Times New Roman" pitchFamily="16" charset="0"/>
                <a:cs typeface="Times New Roman" pitchFamily="16" charset="0"/>
              </a:rPr>
              <a:t>ji</a:t>
            </a:r>
            <a:r>
              <a:rPr lang="en-US" sz="2400" baseline="-25000" dirty="0" smtClean="0">
                <a:latin typeface="Times New Roman" pitchFamily="16" charset="0"/>
                <a:cs typeface="Times New Roman" pitchFamily="16" charset="0"/>
              </a:rPr>
              <a:t>’’</a:t>
            </a:r>
            <a:r>
              <a:rPr lang="en-US" sz="2400" dirty="0" smtClean="0">
                <a:latin typeface="Times New Roman" pitchFamily="16" charset="0"/>
                <a:cs typeface="Times New Roman" pitchFamily="16" charset="0"/>
              </a:rPr>
              <a:t>)                                   </a:t>
            </a:r>
            <a:r>
              <a:rPr lang="en-US" sz="2200" dirty="0" smtClean="0">
                <a:latin typeface="Times New Roman" pitchFamily="16" charset="0"/>
                <a:cs typeface="Times New Roman" pitchFamily="16" charset="0"/>
              </a:rPr>
              <a:t>(by triangle inequality) </a:t>
            </a:r>
          </a:p>
          <a:p>
            <a:pPr>
              <a:spcBef>
                <a:spcPts val="550"/>
              </a:spcBef>
            </a:pPr>
            <a:r>
              <a:rPr lang="en-US" sz="2400" dirty="0" smtClean="0">
                <a:latin typeface="Times New Roman" pitchFamily="16" charset="0"/>
                <a:cs typeface="Times New Roman" pitchFamily="16" charset="0"/>
              </a:rPr>
              <a:t>     </a:t>
            </a:r>
            <a:r>
              <a:rPr lang="en-US" sz="2400" dirty="0" err="1" smtClean="0">
                <a:latin typeface="Times New Roman" pitchFamily="16" charset="0"/>
                <a:cs typeface="Times New Roman" pitchFamily="16" charset="0"/>
              </a:rPr>
              <a:t>c</a:t>
            </a:r>
            <a:r>
              <a:rPr lang="en-US" sz="2400" baseline="-25000" dirty="0" err="1" smtClean="0">
                <a:latin typeface="Times New Roman" pitchFamily="16" charset="0"/>
                <a:cs typeface="Times New Roman" pitchFamily="16" charset="0"/>
              </a:rPr>
              <a:t>ji</a:t>
            </a:r>
            <a:r>
              <a:rPr lang="en-US" sz="2400" baseline="-25000" dirty="0" smtClean="0">
                <a:latin typeface="Times New Roman" pitchFamily="16" charset="0"/>
                <a:cs typeface="Times New Roman" pitchFamily="16" charset="0"/>
              </a:rPr>
              <a:t>*</a:t>
            </a:r>
            <a:r>
              <a:rPr lang="en-US" sz="2400" dirty="0" smtClean="0">
                <a:latin typeface="Times New Roman" pitchFamily="16" charset="0"/>
                <a:cs typeface="Times New Roman" pitchFamily="16" charset="0"/>
              </a:rPr>
              <a:t> - </a:t>
            </a:r>
            <a:r>
              <a:rPr lang="en-US" sz="2400" dirty="0" err="1" smtClean="0">
                <a:latin typeface="Times New Roman" pitchFamily="16" charset="0"/>
                <a:cs typeface="Times New Roman" pitchFamily="16" charset="0"/>
              </a:rPr>
              <a:t>c</a:t>
            </a:r>
            <a:r>
              <a:rPr lang="en-US" sz="2400" baseline="-25000" dirty="0" err="1" smtClean="0">
                <a:latin typeface="Times New Roman" pitchFamily="16" charset="0"/>
                <a:cs typeface="Times New Roman" pitchFamily="16" charset="0"/>
              </a:rPr>
              <a:t>ji</a:t>
            </a:r>
            <a:r>
              <a:rPr lang="en-US" sz="2400" dirty="0" smtClean="0">
                <a:latin typeface="Times New Roman" pitchFamily="16" charset="0"/>
                <a:cs typeface="Times New Roman" pitchFamily="16" charset="0"/>
              </a:rPr>
              <a:t> ≤ </a:t>
            </a:r>
            <a:r>
              <a:rPr lang="en-US" sz="2400" dirty="0" err="1" smtClean="0">
                <a:latin typeface="Times New Roman" pitchFamily="16" charset="0"/>
                <a:cs typeface="Times New Roman" pitchFamily="16" charset="0"/>
              </a:rPr>
              <a:t>c</a:t>
            </a:r>
            <a:r>
              <a:rPr lang="en-US" sz="2400" baseline="-25000" dirty="0" err="1" smtClean="0">
                <a:latin typeface="Times New Roman" pitchFamily="16" charset="0"/>
                <a:cs typeface="Times New Roman" pitchFamily="16" charset="0"/>
              </a:rPr>
              <a:t>ji</a:t>
            </a:r>
            <a:r>
              <a:rPr lang="en-US" sz="2400" dirty="0" smtClean="0">
                <a:latin typeface="Times New Roman" pitchFamily="16" charset="0"/>
                <a:cs typeface="Times New Roman" pitchFamily="16" charset="0"/>
              </a:rPr>
              <a:t> + </a:t>
            </a:r>
            <a:r>
              <a:rPr lang="en-US" sz="2400" dirty="0" err="1" smtClean="0">
                <a:latin typeface="Times New Roman" pitchFamily="16" charset="0"/>
                <a:cs typeface="Times New Roman" pitchFamily="16" charset="0"/>
              </a:rPr>
              <a:t>c</a:t>
            </a:r>
            <a:r>
              <a:rPr lang="en-US" sz="2400" baseline="-25000" dirty="0" err="1" smtClean="0">
                <a:latin typeface="Times New Roman" pitchFamily="16" charset="0"/>
                <a:cs typeface="Times New Roman" pitchFamily="16" charset="0"/>
              </a:rPr>
              <a:t>ji</a:t>
            </a:r>
            <a:r>
              <a:rPr lang="en-US" sz="2400" baseline="-25000" dirty="0" smtClean="0">
                <a:latin typeface="Times New Roman" pitchFamily="16" charset="0"/>
                <a:cs typeface="Times New Roman" pitchFamily="16" charset="0"/>
              </a:rPr>
              <a:t>*</a:t>
            </a:r>
            <a:r>
              <a:rPr lang="en-US" sz="2400" dirty="0" smtClean="0">
                <a:latin typeface="Times New Roman" pitchFamily="16" charset="0"/>
                <a:cs typeface="Times New Roman" pitchFamily="16" charset="0"/>
              </a:rPr>
              <a:t>                                      </a:t>
            </a:r>
            <a:r>
              <a:rPr lang="en-US" sz="2200" dirty="0" smtClean="0">
                <a:latin typeface="Times New Roman" pitchFamily="16" charset="0"/>
                <a:cs typeface="Times New Roman" pitchFamily="16" charset="0"/>
              </a:rPr>
              <a:t>(since j is assigned to </a:t>
            </a:r>
            <a:r>
              <a:rPr lang="en-US" sz="2200" dirty="0" err="1" smtClean="0">
                <a:latin typeface="Times New Roman" pitchFamily="16" charset="0"/>
                <a:cs typeface="Times New Roman" pitchFamily="16" charset="0"/>
              </a:rPr>
              <a:t>i</a:t>
            </a:r>
            <a:r>
              <a:rPr lang="en-US" sz="2200" dirty="0" smtClean="0">
                <a:latin typeface="Times New Roman" pitchFamily="16" charset="0"/>
                <a:cs typeface="Times New Roman" pitchFamily="16" charset="0"/>
              </a:rPr>
              <a:t>’’)</a:t>
            </a:r>
          </a:p>
          <a:p>
            <a:pPr>
              <a:spcBef>
                <a:spcPts val="650"/>
              </a:spcBef>
              <a:buFont typeface="Arial" charset="0"/>
              <a:buChar char="•"/>
            </a:pPr>
            <a:r>
              <a:rPr lang="en-US" sz="2600" dirty="0" smtClean="0">
                <a:latin typeface="Times New Roman" pitchFamily="16" charset="0"/>
                <a:cs typeface="Times New Roman" pitchFamily="16" charset="0"/>
              </a:rPr>
              <a:t>Adding </a:t>
            </a: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this for all the clients of i </a:t>
            </a:r>
            <a:r>
              <a:rPr lang="el-GR" sz="2600" dirty="0">
                <a:latin typeface="Times New Roman" pitchFamily="16" charset="0"/>
                <a:cs typeface="Times New Roman" pitchFamily="16" charset="0"/>
              </a:rPr>
              <a:t>ε</a:t>
            </a: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600" dirty="0" err="1" smtClean="0">
                <a:latin typeface="Times New Roman" pitchFamily="16" charset="0"/>
                <a:cs typeface="Times New Roman" pitchFamily="16" charset="0"/>
              </a:rPr>
              <a:t>S</a:t>
            </a:r>
            <a:r>
              <a:rPr lang="en-US" sz="2600" baseline="-25000" dirty="0" err="1" smtClean="0">
                <a:latin typeface="Times New Roman" pitchFamily="16" charset="0"/>
                <a:cs typeface="Times New Roman" pitchFamily="16" charset="0"/>
              </a:rPr>
              <a:t>p</a:t>
            </a:r>
            <a:r>
              <a:rPr lang="en-US" sz="2600" dirty="0" smtClean="0">
                <a:latin typeface="Times New Roman" pitchFamily="16" charset="0"/>
                <a:cs typeface="Times New Roman" pitchFamily="16" charset="0"/>
              </a:rPr>
              <a:t>, </a:t>
            </a: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we get </a:t>
            </a:r>
            <a:r>
              <a:rPr lang="el-GR" sz="2800" dirty="0">
                <a:latin typeface="Times New Roman" pitchFamily="16" charset="0"/>
                <a:cs typeface="Times New Roman" pitchFamily="16" charset="0"/>
              </a:rPr>
              <a:t>Σ</a:t>
            </a:r>
            <a:r>
              <a:rPr lang="en-US" sz="2800" baseline="-25000" dirty="0">
                <a:latin typeface="Times New Roman" pitchFamily="16" charset="0"/>
                <a:cs typeface="Times New Roman" pitchFamily="16" charset="0"/>
              </a:rPr>
              <a:t>j</a:t>
            </a:r>
            <a:r>
              <a:rPr lang="en-US" sz="2800" dirty="0">
                <a:latin typeface="Times New Roman" pitchFamily="16" charset="0"/>
                <a:cs typeface="Times New Roman" pitchFamily="16" charset="0"/>
              </a:rPr>
              <a:t>(</a:t>
            </a:r>
            <a:r>
              <a:rPr lang="en-US" sz="2800" dirty="0" err="1">
                <a:latin typeface="Times New Roman" pitchFamily="16" charset="0"/>
                <a:cs typeface="Times New Roman" pitchFamily="16" charset="0"/>
              </a:rPr>
              <a:t>c</a:t>
            </a:r>
            <a:r>
              <a:rPr lang="en-US" sz="2800" baseline="-25000" dirty="0" err="1">
                <a:latin typeface="Times New Roman" pitchFamily="16" charset="0"/>
                <a:cs typeface="Times New Roman" pitchFamily="16" charset="0"/>
              </a:rPr>
              <a:t>ji</a:t>
            </a:r>
            <a:r>
              <a:rPr lang="en-US" sz="2800" baseline="-25000" dirty="0">
                <a:latin typeface="Times New Roman" pitchFamily="16" charset="0"/>
                <a:cs typeface="Times New Roman" pitchFamily="16" charset="0"/>
              </a:rPr>
              <a:t>* </a:t>
            </a:r>
            <a:r>
              <a:rPr lang="en-US" sz="2800" dirty="0">
                <a:latin typeface="Times New Roman" pitchFamily="16" charset="0"/>
                <a:cs typeface="Times New Roman" pitchFamily="16" charset="0"/>
              </a:rPr>
              <a:t>- </a:t>
            </a:r>
            <a:r>
              <a:rPr lang="en-US" sz="2800" dirty="0" err="1">
                <a:latin typeface="Times New Roman" pitchFamily="16" charset="0"/>
                <a:cs typeface="Times New Roman" pitchFamily="16" charset="0"/>
              </a:rPr>
              <a:t>c</a:t>
            </a:r>
            <a:r>
              <a:rPr lang="en-US" sz="2800" baseline="-25000" dirty="0" err="1">
                <a:latin typeface="Times New Roman" pitchFamily="16" charset="0"/>
                <a:cs typeface="Times New Roman" pitchFamily="16" charset="0"/>
              </a:rPr>
              <a:t>ji</a:t>
            </a:r>
            <a:r>
              <a:rPr lang="en-US" sz="2800" dirty="0">
                <a:latin typeface="Times New Roman" pitchFamily="16" charset="0"/>
                <a:cs typeface="Times New Roman" pitchFamily="16" charset="0"/>
              </a:rPr>
              <a:t>)</a:t>
            </a: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≤ </a:t>
            </a:r>
            <a:r>
              <a:rPr lang="en-US" sz="2600" dirty="0" err="1" smtClean="0">
                <a:latin typeface="Times New Roman" pitchFamily="16" charset="0"/>
                <a:cs typeface="Times New Roman" pitchFamily="16" charset="0"/>
              </a:rPr>
              <a:t>g</a:t>
            </a:r>
            <a:r>
              <a:rPr lang="en-US" sz="2600" baseline="-25000" dirty="0" err="1" smtClean="0">
                <a:latin typeface="Times New Roman" pitchFamily="16" charset="0"/>
                <a:cs typeface="Times New Roman" pitchFamily="16" charset="0"/>
              </a:rPr>
              <a:t>i</a:t>
            </a:r>
            <a:r>
              <a:rPr lang="en-US" sz="2600" dirty="0" err="1" smtClean="0">
                <a:latin typeface="Times New Roman" pitchFamily="16" charset="0"/>
                <a:cs typeface="Times New Roman" pitchFamily="16" charset="0"/>
              </a:rPr>
              <a:t>+</a:t>
            </a:r>
            <a:r>
              <a:rPr lang="en-US" sz="2600" dirty="0" err="1">
                <a:latin typeface="Times New Roman" pitchFamily="16" charset="0"/>
                <a:cs typeface="Times New Roman" pitchFamily="16" charset="0"/>
              </a:rPr>
              <a:t>g</a:t>
            </a:r>
            <a:r>
              <a:rPr lang="en-US" sz="2800" baseline="-25000" dirty="0" err="1">
                <a:latin typeface="Times New Roman" pitchFamily="16" charset="0"/>
                <a:cs typeface="Times New Roman" pitchFamily="16" charset="0"/>
              </a:rPr>
              <a:t>i</a:t>
            </a:r>
            <a:r>
              <a:rPr lang="en-US" sz="2800" dirty="0">
                <a:latin typeface="Times New Roman" pitchFamily="16" charset="0"/>
                <a:cs typeface="Times New Roman" pitchFamily="16" charset="0"/>
              </a:rPr>
              <a:t>*</a:t>
            </a:r>
            <a:endParaRPr lang="en-US" sz="2600" baseline="-25000" dirty="0">
              <a:latin typeface="Times New Roman" pitchFamily="16" charset="0"/>
              <a:cs typeface="Times New Roman" pitchFamily="16" charset="0"/>
            </a:endParaRPr>
          </a:p>
          <a:p>
            <a:pPr>
              <a:spcBef>
                <a:spcPts val="650"/>
              </a:spcBef>
              <a:buFont typeface="Arial" charset="0"/>
              <a:buChar char="•"/>
            </a:pP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Therefore </a:t>
            </a:r>
            <a:r>
              <a:rPr lang="en-US" sz="2600" dirty="0" err="1">
                <a:latin typeface="Times New Roman" pitchFamily="16" charset="0"/>
                <a:cs typeface="Times New Roman" pitchFamily="16" charset="0"/>
              </a:rPr>
              <a:t>eq</a:t>
            </a: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 I becomes, f</a:t>
            </a:r>
            <a:r>
              <a:rPr lang="en-US" sz="2600" baseline="-25000" dirty="0">
                <a:latin typeface="Times New Roman" pitchFamily="16" charset="0"/>
                <a:cs typeface="Times New Roman" pitchFamily="16" charset="0"/>
              </a:rPr>
              <a:t>i</a:t>
            </a: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 - f</a:t>
            </a:r>
            <a:r>
              <a:rPr lang="en-US" sz="2600" baseline="-25000" dirty="0">
                <a:latin typeface="Times New Roman" pitchFamily="16" charset="0"/>
                <a:cs typeface="Times New Roman" pitchFamily="16" charset="0"/>
              </a:rPr>
              <a:t>i*</a:t>
            </a: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 ≤ (</a:t>
            </a:r>
            <a:r>
              <a:rPr lang="en-US" sz="2600" dirty="0" err="1">
                <a:latin typeface="Times New Roman" pitchFamily="16" charset="0"/>
                <a:cs typeface="Times New Roman" pitchFamily="16" charset="0"/>
              </a:rPr>
              <a:t>g</a:t>
            </a:r>
            <a:r>
              <a:rPr lang="en-US" sz="2600" baseline="-25000" dirty="0" err="1">
                <a:latin typeface="Times New Roman" pitchFamily="16" charset="0"/>
                <a:cs typeface="Times New Roman" pitchFamily="16" charset="0"/>
              </a:rPr>
              <a:t>i</a:t>
            </a: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 + </a:t>
            </a:r>
            <a:r>
              <a:rPr lang="en-US" sz="2800" dirty="0" err="1">
                <a:latin typeface="Times New Roman" pitchFamily="16" charset="0"/>
                <a:cs typeface="Times New Roman" pitchFamily="16" charset="0"/>
              </a:rPr>
              <a:t>g</a:t>
            </a:r>
            <a:r>
              <a:rPr lang="en-US" sz="2800" baseline="-25000" dirty="0" err="1">
                <a:latin typeface="Times New Roman" pitchFamily="16" charset="0"/>
                <a:cs typeface="Times New Roman" pitchFamily="16" charset="0"/>
              </a:rPr>
              <a:t>i</a:t>
            </a:r>
            <a:r>
              <a:rPr lang="en-US" sz="2800" dirty="0">
                <a:latin typeface="Times New Roman" pitchFamily="16" charset="0"/>
                <a:cs typeface="Times New Roman" pitchFamily="16" charset="0"/>
              </a:rPr>
              <a:t>*</a:t>
            </a:r>
            <a:r>
              <a:rPr lang="en-US" sz="2600" dirty="0" smtClean="0">
                <a:latin typeface="Times New Roman" pitchFamily="16" charset="0"/>
                <a:cs typeface="Times New Roman" pitchFamily="16" charset="0"/>
              </a:rPr>
              <a:t>).</a:t>
            </a:r>
            <a:endParaRPr lang="en-US" sz="2600" dirty="0">
              <a:latin typeface="Times New Roman" pitchFamily="16" charset="0"/>
              <a:cs typeface="Times New Roman" pitchFamily="16" charset="0"/>
            </a:endParaRPr>
          </a:p>
          <a:p>
            <a:pPr>
              <a:spcBef>
                <a:spcPts val="650"/>
              </a:spcBef>
              <a:buFont typeface="Arial" charset="0"/>
              <a:buChar char="•"/>
            </a:pP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Adding this for all primary facilities </a:t>
            </a:r>
            <a:r>
              <a:rPr lang="en-US" sz="2600" dirty="0" err="1">
                <a:latin typeface="Times New Roman" pitchFamily="16" charset="0"/>
                <a:cs typeface="Times New Roman" pitchFamily="16" charset="0"/>
              </a:rPr>
              <a:t>i</a:t>
            </a: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l-GR" sz="2600" dirty="0">
                <a:latin typeface="Times New Roman" pitchFamily="16" charset="0"/>
                <a:cs typeface="Times New Roman" pitchFamily="16" charset="0"/>
              </a:rPr>
              <a:t>ε</a:t>
            </a: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600" dirty="0" err="1" smtClean="0">
                <a:latin typeface="Times New Roman" pitchFamily="16" charset="0"/>
                <a:cs typeface="Times New Roman" pitchFamily="16" charset="0"/>
              </a:rPr>
              <a:t>S</a:t>
            </a:r>
            <a:r>
              <a:rPr lang="en-US" sz="2600" baseline="-25000" dirty="0" err="1" smtClean="0">
                <a:latin typeface="Times New Roman" pitchFamily="16" charset="0"/>
                <a:cs typeface="Times New Roman" pitchFamily="16" charset="0"/>
              </a:rPr>
              <a:t>p</a:t>
            </a:r>
            <a:r>
              <a:rPr lang="en-US" sz="2600" dirty="0" smtClean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leads to,</a:t>
            </a:r>
          </a:p>
          <a:p>
            <a:pPr>
              <a:spcBef>
                <a:spcPts val="650"/>
              </a:spcBef>
            </a:pP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               </a:t>
            </a:r>
            <a:r>
              <a:rPr lang="en-US" sz="2600" dirty="0" err="1" smtClean="0">
                <a:latin typeface="Times New Roman" pitchFamily="16" charset="0"/>
                <a:cs typeface="Times New Roman" pitchFamily="16" charset="0"/>
              </a:rPr>
              <a:t>C</a:t>
            </a:r>
            <a:r>
              <a:rPr lang="en-US" sz="2600" baseline="-25000" dirty="0" err="1" smtClean="0">
                <a:latin typeface="Times New Roman" pitchFamily="16" charset="0"/>
                <a:cs typeface="Times New Roman" pitchFamily="16" charset="0"/>
              </a:rPr>
              <a:t>f</a:t>
            </a:r>
            <a:r>
              <a:rPr lang="en-US" sz="2600" dirty="0" smtClean="0">
                <a:latin typeface="Times New Roman" pitchFamily="16" charset="0"/>
                <a:cs typeface="Times New Roman" pitchFamily="16" charset="0"/>
              </a:rPr>
              <a:t>(</a:t>
            </a:r>
            <a:r>
              <a:rPr lang="en-US" sz="2600" dirty="0" err="1" smtClean="0">
                <a:latin typeface="Times New Roman" pitchFamily="16" charset="0"/>
                <a:cs typeface="Times New Roman" pitchFamily="16" charset="0"/>
              </a:rPr>
              <a:t>S</a:t>
            </a:r>
            <a:r>
              <a:rPr lang="en-US" sz="2600" baseline="-25000" dirty="0" err="1" smtClean="0">
                <a:latin typeface="Times New Roman" pitchFamily="16" charset="0"/>
                <a:cs typeface="Times New Roman" pitchFamily="16" charset="0"/>
              </a:rPr>
              <a:t>p</a:t>
            </a:r>
            <a:r>
              <a:rPr lang="en-US" sz="2600" dirty="0" smtClean="0">
                <a:latin typeface="Times New Roman" pitchFamily="16" charset="0"/>
                <a:cs typeface="Times New Roman" pitchFamily="16" charset="0"/>
              </a:rPr>
              <a:t>)- </a:t>
            </a:r>
            <a:r>
              <a:rPr lang="en-US" sz="2600" dirty="0" err="1">
                <a:latin typeface="Times New Roman" pitchFamily="16" charset="0"/>
                <a:cs typeface="Times New Roman" pitchFamily="16" charset="0"/>
              </a:rPr>
              <a:t>C</a:t>
            </a:r>
            <a:r>
              <a:rPr lang="en-US" sz="2600" baseline="-25000" dirty="0" err="1">
                <a:latin typeface="Times New Roman" pitchFamily="16" charset="0"/>
                <a:cs typeface="Times New Roman" pitchFamily="16" charset="0"/>
              </a:rPr>
              <a:t>f</a:t>
            </a: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(O) ≤ </a:t>
            </a:r>
            <a:r>
              <a:rPr lang="el-GR" sz="2600" dirty="0">
                <a:latin typeface="Times New Roman" pitchFamily="16" charset="0"/>
                <a:cs typeface="Times New Roman" pitchFamily="16" charset="0"/>
              </a:rPr>
              <a:t>Σ</a:t>
            </a:r>
            <a:r>
              <a:rPr lang="en-US" sz="2600" baseline="-25000" dirty="0">
                <a:latin typeface="Times New Roman" pitchFamily="16" charset="0"/>
                <a:cs typeface="Times New Roman" pitchFamily="16" charset="0"/>
              </a:rPr>
              <a:t>i</a:t>
            </a: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 (</a:t>
            </a:r>
            <a:r>
              <a:rPr lang="en-US" sz="2600" dirty="0" err="1">
                <a:latin typeface="Times New Roman" pitchFamily="16" charset="0"/>
                <a:cs typeface="Times New Roman" pitchFamily="16" charset="0"/>
              </a:rPr>
              <a:t>g</a:t>
            </a:r>
            <a:r>
              <a:rPr lang="en-US" sz="2600" baseline="-25000" dirty="0" err="1">
                <a:latin typeface="Times New Roman" pitchFamily="16" charset="0"/>
                <a:cs typeface="Times New Roman" pitchFamily="16" charset="0"/>
              </a:rPr>
              <a:t>i</a:t>
            </a: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 + </a:t>
            </a:r>
            <a:r>
              <a:rPr lang="en-US" sz="2600" dirty="0" err="1">
                <a:latin typeface="Times New Roman" pitchFamily="16" charset="0"/>
                <a:cs typeface="Times New Roman" pitchFamily="16" charset="0"/>
              </a:rPr>
              <a:t>g</a:t>
            </a:r>
            <a:r>
              <a:rPr lang="en-US" sz="2800" baseline="-25000" dirty="0" err="1">
                <a:latin typeface="Times New Roman" pitchFamily="16" charset="0"/>
                <a:cs typeface="Times New Roman" pitchFamily="16" charset="0"/>
              </a:rPr>
              <a:t>i</a:t>
            </a:r>
            <a:r>
              <a:rPr lang="en-US" sz="2800" dirty="0">
                <a:latin typeface="Times New Roman" pitchFamily="16" charset="0"/>
                <a:cs typeface="Times New Roman" pitchFamily="16" charset="0"/>
              </a:rPr>
              <a:t>*</a:t>
            </a:r>
            <a:r>
              <a:rPr lang="en-US" sz="2600" dirty="0" smtClean="0">
                <a:latin typeface="Times New Roman" pitchFamily="16" charset="0"/>
                <a:cs typeface="Times New Roman" pitchFamily="16" charset="0"/>
              </a:rPr>
              <a:t>)</a:t>
            </a:r>
            <a:endParaRPr lang="en-US" sz="2600" dirty="0">
              <a:latin typeface="Times New Roman" pitchFamily="16" charset="0"/>
              <a:cs typeface="Times New Roman" pitchFamily="16" charset="0"/>
            </a:endParaRPr>
          </a:p>
          <a:p>
            <a:pPr>
              <a:spcBef>
                <a:spcPts val="650"/>
              </a:spcBef>
            </a:pPr>
            <a:endParaRPr lang="en-US" sz="2600" dirty="0">
              <a:latin typeface="Times New Roman" pitchFamily="16" charset="0"/>
              <a:cs typeface="Times New Roman" pitchFamily="16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2057400" y="457200"/>
            <a:ext cx="7162800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2900" indent="-341313"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1pPr>
            <a:lvl2pPr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2pPr>
            <a:lvl3pPr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3pPr>
            <a:lvl4pPr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4pPr>
            <a:lvl5pPr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9pPr>
          </a:lstStyle>
          <a:p>
            <a:pPr>
              <a:spcBef>
                <a:spcPts val="550"/>
              </a:spcBef>
            </a:pPr>
            <a:r>
              <a:rPr lang="en-US" sz="2200" dirty="0" err="1" smtClean="0">
                <a:latin typeface="Times New Roman" pitchFamily="16" charset="0"/>
                <a:cs typeface="Times New Roman" pitchFamily="16" charset="0"/>
              </a:rPr>
              <a:t>i</a:t>
            </a:r>
            <a:r>
              <a:rPr lang="en-US" sz="2200" dirty="0" smtClean="0">
                <a:latin typeface="Times New Roman" pitchFamily="16" charset="0"/>
                <a:cs typeface="Times New Roman" pitchFamily="16" charset="0"/>
              </a:rPr>
              <a:t>’’                             </a:t>
            </a:r>
            <a:r>
              <a:rPr lang="en-US" sz="2200" dirty="0">
                <a:latin typeface="Times New Roman" pitchFamily="16" charset="0"/>
                <a:cs typeface="Times New Roman" pitchFamily="16" charset="0"/>
              </a:rPr>
              <a:t>i*                                                             O</a:t>
            </a:r>
          </a:p>
          <a:p>
            <a:pPr>
              <a:spcBef>
                <a:spcPts val="550"/>
              </a:spcBef>
            </a:pPr>
            <a:r>
              <a:rPr lang="en-US" sz="2200" dirty="0">
                <a:latin typeface="Times New Roman" pitchFamily="16" charset="0"/>
                <a:cs typeface="Times New Roman" pitchFamily="16" charset="0"/>
              </a:rPr>
              <a:t>          </a:t>
            </a:r>
          </a:p>
          <a:p>
            <a:pPr>
              <a:spcBef>
                <a:spcPts val="550"/>
              </a:spcBef>
            </a:pPr>
            <a:r>
              <a:rPr lang="en-US" sz="2200" dirty="0">
                <a:latin typeface="Times New Roman" pitchFamily="16" charset="0"/>
                <a:cs typeface="Times New Roman" pitchFamily="16" charset="0"/>
              </a:rPr>
              <a:t>         </a:t>
            </a:r>
            <a:r>
              <a:rPr lang="en-US" sz="2200" dirty="0" smtClean="0">
                <a:latin typeface="Times New Roman" pitchFamily="16" charset="0"/>
                <a:cs typeface="Times New Roman" pitchFamily="16" charset="0"/>
              </a:rPr>
              <a:t>     j                                                                                  C</a:t>
            </a:r>
            <a:endParaRPr lang="en-US" sz="2200" dirty="0">
              <a:latin typeface="Times New Roman" pitchFamily="16" charset="0"/>
              <a:cs typeface="Times New Roman" pitchFamily="16" charset="0"/>
            </a:endParaRPr>
          </a:p>
          <a:p>
            <a:pPr>
              <a:spcBef>
                <a:spcPts val="550"/>
              </a:spcBef>
            </a:pPr>
            <a:endParaRPr lang="en-US" sz="2200" dirty="0">
              <a:latin typeface="Times New Roman" pitchFamily="16" charset="0"/>
              <a:cs typeface="Times New Roman" pitchFamily="16" charset="0"/>
            </a:endParaRPr>
          </a:p>
          <a:p>
            <a:pPr>
              <a:spcBef>
                <a:spcPts val="550"/>
              </a:spcBef>
            </a:pPr>
            <a:r>
              <a:rPr lang="en-US" sz="2200" dirty="0">
                <a:latin typeface="Times New Roman" pitchFamily="16" charset="0"/>
                <a:cs typeface="Times New Roman" pitchFamily="16" charset="0"/>
              </a:rPr>
              <a:t>  </a:t>
            </a:r>
            <a:r>
              <a:rPr lang="en-US" sz="2200" dirty="0" err="1" smtClean="0">
                <a:latin typeface="Times New Roman" pitchFamily="16" charset="0"/>
                <a:cs typeface="Times New Roman" pitchFamily="16" charset="0"/>
              </a:rPr>
              <a:t>i</a:t>
            </a:r>
            <a:r>
              <a:rPr lang="en-US" sz="2200" dirty="0" smtClean="0">
                <a:latin typeface="Times New Roman" pitchFamily="16" charset="0"/>
                <a:cs typeface="Times New Roman" pitchFamily="16" charset="0"/>
              </a:rPr>
              <a:t>                                                                                              S</a:t>
            </a:r>
          </a:p>
          <a:p>
            <a:pPr>
              <a:spcBef>
                <a:spcPts val="550"/>
              </a:spcBef>
            </a:pPr>
            <a:r>
              <a:rPr lang="en-US" sz="2200" dirty="0" smtClean="0">
                <a:latin typeface="Times New Roman" pitchFamily="16" charset="0"/>
                <a:cs typeface="Times New Roman" pitchFamily="16" charset="0"/>
              </a:rPr>
              <a:t>                                                                                            </a:t>
            </a:r>
          </a:p>
          <a:p>
            <a:pPr>
              <a:spcBef>
                <a:spcPts val="600"/>
              </a:spcBef>
            </a:pPr>
            <a:r>
              <a:rPr lang="en-US" sz="2400" dirty="0" smtClean="0">
                <a:latin typeface="Times New Roman" pitchFamily="16" charset="0"/>
                <a:cs typeface="Times New Roman" pitchFamily="16" charset="0"/>
              </a:rPr>
              <a:t>                   </a:t>
            </a:r>
          </a:p>
          <a:p>
            <a:pPr>
              <a:spcBef>
                <a:spcPts val="600"/>
              </a:spcBef>
            </a:pPr>
            <a:endParaRPr lang="en-US" sz="2400" dirty="0">
              <a:latin typeface="Times New Roman" pitchFamily="16" charset="0"/>
              <a:cs typeface="Times New Roman" pitchFamily="16" charset="0"/>
            </a:endParaRPr>
          </a:p>
          <a:p>
            <a:pPr>
              <a:spcBef>
                <a:spcPts val="600"/>
              </a:spcBef>
            </a:pPr>
            <a:r>
              <a:rPr lang="en-US" sz="2400" dirty="0">
                <a:latin typeface="Times New Roman" pitchFamily="16" charset="0"/>
                <a:cs typeface="Times New Roman" pitchFamily="16" charset="0"/>
              </a:rPr>
              <a:t>                                                   </a:t>
            </a:r>
          </a:p>
        </p:txBody>
      </p:sp>
      <p:sp>
        <p:nvSpPr>
          <p:cNvPr id="45059" name="Line 3"/>
          <p:cNvSpPr>
            <a:spLocks noChangeShapeType="1"/>
          </p:cNvSpPr>
          <p:nvPr/>
        </p:nvSpPr>
        <p:spPr bwMode="auto">
          <a:xfrm flipH="1">
            <a:off x="2057398" y="688032"/>
            <a:ext cx="457201" cy="683568"/>
          </a:xfrm>
          <a:prstGeom prst="line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60" name="Line 4"/>
          <p:cNvSpPr>
            <a:spLocks noChangeShapeType="1"/>
          </p:cNvSpPr>
          <p:nvPr/>
        </p:nvSpPr>
        <p:spPr bwMode="auto">
          <a:xfrm>
            <a:off x="2743200" y="760414"/>
            <a:ext cx="723900" cy="611186"/>
          </a:xfrm>
          <a:prstGeom prst="line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61" name="Line 5"/>
          <p:cNvSpPr>
            <a:spLocks noChangeShapeType="1"/>
          </p:cNvSpPr>
          <p:nvPr/>
        </p:nvSpPr>
        <p:spPr bwMode="auto">
          <a:xfrm flipV="1">
            <a:off x="7658100" y="760414"/>
            <a:ext cx="571500" cy="688975"/>
          </a:xfrm>
          <a:prstGeom prst="line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62" name="Line 6"/>
          <p:cNvSpPr>
            <a:spLocks noChangeShapeType="1"/>
          </p:cNvSpPr>
          <p:nvPr/>
        </p:nvSpPr>
        <p:spPr bwMode="auto">
          <a:xfrm flipV="1">
            <a:off x="6134100" y="760414"/>
            <a:ext cx="571500" cy="688975"/>
          </a:xfrm>
          <a:prstGeom prst="line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63" name="Line 7"/>
          <p:cNvSpPr>
            <a:spLocks noChangeShapeType="1"/>
          </p:cNvSpPr>
          <p:nvPr/>
        </p:nvSpPr>
        <p:spPr bwMode="auto">
          <a:xfrm flipH="1">
            <a:off x="4303714" y="762000"/>
            <a:ext cx="498475" cy="685800"/>
          </a:xfrm>
          <a:prstGeom prst="line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64" name="Line 8"/>
          <p:cNvSpPr>
            <a:spLocks noChangeShapeType="1"/>
          </p:cNvSpPr>
          <p:nvPr/>
        </p:nvSpPr>
        <p:spPr bwMode="auto">
          <a:xfrm>
            <a:off x="8229600" y="762000"/>
            <a:ext cx="266700" cy="685800"/>
          </a:xfrm>
          <a:prstGeom prst="line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65" name="Line 9"/>
          <p:cNvSpPr>
            <a:spLocks noChangeShapeType="1"/>
          </p:cNvSpPr>
          <p:nvPr/>
        </p:nvSpPr>
        <p:spPr bwMode="auto">
          <a:xfrm flipV="1">
            <a:off x="2743200" y="1500188"/>
            <a:ext cx="630239" cy="785810"/>
          </a:xfrm>
          <a:prstGeom prst="line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66" name="Line 10"/>
          <p:cNvSpPr>
            <a:spLocks noChangeShapeType="1"/>
          </p:cNvSpPr>
          <p:nvPr/>
        </p:nvSpPr>
        <p:spPr bwMode="auto">
          <a:xfrm flipH="1" flipV="1">
            <a:off x="2057400" y="1523999"/>
            <a:ext cx="457200" cy="763588"/>
          </a:xfrm>
          <a:prstGeom prst="line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67" name="Line 11"/>
          <p:cNvSpPr>
            <a:spLocks noChangeShapeType="1"/>
          </p:cNvSpPr>
          <p:nvPr/>
        </p:nvSpPr>
        <p:spPr bwMode="auto">
          <a:xfrm flipH="1" flipV="1">
            <a:off x="4265613" y="1598613"/>
            <a:ext cx="268287" cy="687386"/>
          </a:xfrm>
          <a:prstGeom prst="line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68" name="Line 12"/>
          <p:cNvSpPr>
            <a:spLocks noChangeShapeType="1"/>
          </p:cNvSpPr>
          <p:nvPr/>
        </p:nvSpPr>
        <p:spPr bwMode="auto">
          <a:xfrm flipH="1" flipV="1">
            <a:off x="5256214" y="1598613"/>
            <a:ext cx="77786" cy="687385"/>
          </a:xfrm>
          <a:prstGeom prst="line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69" name="Line 13"/>
          <p:cNvSpPr>
            <a:spLocks noChangeShapeType="1"/>
          </p:cNvSpPr>
          <p:nvPr/>
        </p:nvSpPr>
        <p:spPr bwMode="auto">
          <a:xfrm flipH="1" flipV="1">
            <a:off x="8494714" y="1522414"/>
            <a:ext cx="79375" cy="765175"/>
          </a:xfrm>
          <a:prstGeom prst="line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70" name="Line 14"/>
          <p:cNvSpPr>
            <a:spLocks noChangeShapeType="1"/>
          </p:cNvSpPr>
          <p:nvPr/>
        </p:nvSpPr>
        <p:spPr bwMode="auto">
          <a:xfrm flipV="1">
            <a:off x="7010400" y="1598614"/>
            <a:ext cx="647700" cy="688975"/>
          </a:xfrm>
          <a:prstGeom prst="line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71" name="Line 15"/>
          <p:cNvSpPr>
            <a:spLocks noChangeShapeType="1"/>
          </p:cNvSpPr>
          <p:nvPr/>
        </p:nvSpPr>
        <p:spPr bwMode="auto">
          <a:xfrm flipH="1" flipV="1">
            <a:off x="6856414" y="1598614"/>
            <a:ext cx="1793875" cy="688975"/>
          </a:xfrm>
          <a:prstGeom prst="line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72" name="Line 16"/>
          <p:cNvSpPr>
            <a:spLocks noChangeShapeType="1"/>
          </p:cNvSpPr>
          <p:nvPr/>
        </p:nvSpPr>
        <p:spPr bwMode="auto">
          <a:xfrm>
            <a:off x="4762500" y="762000"/>
            <a:ext cx="2057400" cy="685800"/>
          </a:xfrm>
          <a:prstGeom prst="line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73" name="Line 17"/>
          <p:cNvSpPr>
            <a:spLocks noChangeShapeType="1"/>
          </p:cNvSpPr>
          <p:nvPr/>
        </p:nvSpPr>
        <p:spPr bwMode="auto">
          <a:xfrm flipH="1" flipV="1">
            <a:off x="6094414" y="1598614"/>
            <a:ext cx="803275" cy="688975"/>
          </a:xfrm>
          <a:prstGeom prst="line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74" name="Line 18"/>
          <p:cNvSpPr>
            <a:spLocks noChangeShapeType="1"/>
          </p:cNvSpPr>
          <p:nvPr/>
        </p:nvSpPr>
        <p:spPr bwMode="auto">
          <a:xfrm flipH="1">
            <a:off x="5294314" y="762000"/>
            <a:ext cx="1412875" cy="685800"/>
          </a:xfrm>
          <a:prstGeom prst="line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75" name="Rectangle 19"/>
          <p:cNvSpPr>
            <a:spLocks noChangeArrowheads="1"/>
          </p:cNvSpPr>
          <p:nvPr/>
        </p:nvSpPr>
        <p:spPr bwMode="auto">
          <a:xfrm>
            <a:off x="2514600" y="2286000"/>
            <a:ext cx="228600" cy="228600"/>
          </a:xfrm>
          <a:prstGeom prst="rect">
            <a:avLst/>
          </a:prstGeom>
          <a:solidFill>
            <a:srgbClr val="66FF66"/>
          </a:solidFill>
          <a:ln w="25560">
            <a:solidFill>
              <a:srgbClr val="7189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6" name="AutoShape 20"/>
          <p:cNvSpPr>
            <a:spLocks noChangeArrowheads="1"/>
          </p:cNvSpPr>
          <p:nvPr/>
        </p:nvSpPr>
        <p:spPr bwMode="auto">
          <a:xfrm>
            <a:off x="1981200" y="1371600"/>
            <a:ext cx="152400" cy="152400"/>
          </a:xfrm>
          <a:prstGeom prst="flowChartConnector">
            <a:avLst/>
          </a:prstGeom>
          <a:solidFill>
            <a:srgbClr val="4F81BD"/>
          </a:solidFill>
          <a:ln w="25560">
            <a:solidFill>
              <a:srgbClr val="385D8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7" name="Rectangle 21"/>
          <p:cNvSpPr>
            <a:spLocks noChangeArrowheads="1"/>
          </p:cNvSpPr>
          <p:nvPr/>
        </p:nvSpPr>
        <p:spPr bwMode="auto">
          <a:xfrm>
            <a:off x="4438651" y="2287589"/>
            <a:ext cx="228600" cy="228600"/>
          </a:xfrm>
          <a:prstGeom prst="rect">
            <a:avLst/>
          </a:prstGeom>
          <a:solidFill>
            <a:srgbClr val="66FF66"/>
          </a:solidFill>
          <a:ln w="25560">
            <a:solidFill>
              <a:srgbClr val="7189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8" name="Rectangle 22"/>
          <p:cNvSpPr>
            <a:spLocks noChangeArrowheads="1"/>
          </p:cNvSpPr>
          <p:nvPr/>
        </p:nvSpPr>
        <p:spPr bwMode="auto">
          <a:xfrm>
            <a:off x="5257800" y="2287589"/>
            <a:ext cx="228600" cy="228600"/>
          </a:xfrm>
          <a:prstGeom prst="rect">
            <a:avLst/>
          </a:prstGeom>
          <a:solidFill>
            <a:srgbClr val="66FF66"/>
          </a:solidFill>
          <a:ln w="25560">
            <a:solidFill>
              <a:srgbClr val="7189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9" name="Rectangle 23"/>
          <p:cNvSpPr>
            <a:spLocks noChangeArrowheads="1"/>
          </p:cNvSpPr>
          <p:nvPr/>
        </p:nvSpPr>
        <p:spPr bwMode="auto">
          <a:xfrm>
            <a:off x="8458200" y="2286000"/>
            <a:ext cx="228600" cy="228600"/>
          </a:xfrm>
          <a:prstGeom prst="rect">
            <a:avLst/>
          </a:prstGeom>
          <a:solidFill>
            <a:srgbClr val="66FF66"/>
          </a:solidFill>
          <a:ln w="25560">
            <a:solidFill>
              <a:srgbClr val="7189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80" name="Rectangle 24"/>
          <p:cNvSpPr>
            <a:spLocks noChangeArrowheads="1"/>
          </p:cNvSpPr>
          <p:nvPr/>
        </p:nvSpPr>
        <p:spPr bwMode="auto">
          <a:xfrm>
            <a:off x="6858000" y="2286000"/>
            <a:ext cx="228600" cy="228600"/>
          </a:xfrm>
          <a:prstGeom prst="rect">
            <a:avLst/>
          </a:prstGeom>
          <a:solidFill>
            <a:srgbClr val="66FF66"/>
          </a:solidFill>
          <a:ln w="25560">
            <a:solidFill>
              <a:srgbClr val="7189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81" name="AutoShape 25"/>
          <p:cNvSpPr>
            <a:spLocks noChangeArrowheads="1"/>
          </p:cNvSpPr>
          <p:nvPr/>
        </p:nvSpPr>
        <p:spPr bwMode="auto">
          <a:xfrm>
            <a:off x="5181600" y="1447800"/>
            <a:ext cx="152400" cy="152400"/>
          </a:xfrm>
          <a:prstGeom prst="flowChartConnector">
            <a:avLst/>
          </a:prstGeom>
          <a:solidFill>
            <a:srgbClr val="4F81BD"/>
          </a:solidFill>
          <a:ln w="25560">
            <a:solidFill>
              <a:srgbClr val="385D8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82" name="AutoShape 26"/>
          <p:cNvSpPr>
            <a:spLocks noChangeArrowheads="1"/>
          </p:cNvSpPr>
          <p:nvPr/>
        </p:nvSpPr>
        <p:spPr bwMode="auto">
          <a:xfrm>
            <a:off x="6019800" y="1447800"/>
            <a:ext cx="152400" cy="152400"/>
          </a:xfrm>
          <a:prstGeom prst="flowChartConnector">
            <a:avLst/>
          </a:prstGeom>
          <a:solidFill>
            <a:srgbClr val="4F81BD"/>
          </a:solidFill>
          <a:ln w="25560">
            <a:solidFill>
              <a:srgbClr val="385D8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83" name="AutoShape 27"/>
          <p:cNvSpPr>
            <a:spLocks noChangeArrowheads="1"/>
          </p:cNvSpPr>
          <p:nvPr/>
        </p:nvSpPr>
        <p:spPr bwMode="auto">
          <a:xfrm>
            <a:off x="3352800" y="1371600"/>
            <a:ext cx="152400" cy="152400"/>
          </a:xfrm>
          <a:prstGeom prst="flowChartConnector">
            <a:avLst/>
          </a:prstGeom>
          <a:solidFill>
            <a:srgbClr val="4F81BD"/>
          </a:solidFill>
          <a:ln w="255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84" name="AutoShape 28"/>
          <p:cNvSpPr>
            <a:spLocks noChangeArrowheads="1"/>
          </p:cNvSpPr>
          <p:nvPr/>
        </p:nvSpPr>
        <p:spPr bwMode="auto">
          <a:xfrm>
            <a:off x="4191000" y="1447800"/>
            <a:ext cx="152400" cy="152400"/>
          </a:xfrm>
          <a:prstGeom prst="flowChartConnector">
            <a:avLst/>
          </a:prstGeom>
          <a:solidFill>
            <a:srgbClr val="4F81BD"/>
          </a:solidFill>
          <a:ln w="25560">
            <a:solidFill>
              <a:srgbClr val="385D8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85" name="AutoShape 29"/>
          <p:cNvSpPr>
            <a:spLocks noChangeArrowheads="1"/>
          </p:cNvSpPr>
          <p:nvPr/>
        </p:nvSpPr>
        <p:spPr bwMode="auto">
          <a:xfrm>
            <a:off x="7620000" y="1447800"/>
            <a:ext cx="152400" cy="152400"/>
          </a:xfrm>
          <a:prstGeom prst="flowChartConnector">
            <a:avLst/>
          </a:prstGeom>
          <a:solidFill>
            <a:srgbClr val="4F81BD"/>
          </a:solidFill>
          <a:ln w="25560">
            <a:solidFill>
              <a:srgbClr val="385D8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86" name="AutoShape 30"/>
          <p:cNvSpPr>
            <a:spLocks noChangeArrowheads="1"/>
          </p:cNvSpPr>
          <p:nvPr/>
        </p:nvSpPr>
        <p:spPr bwMode="auto">
          <a:xfrm>
            <a:off x="6781800" y="1447800"/>
            <a:ext cx="152400" cy="152400"/>
          </a:xfrm>
          <a:prstGeom prst="flowChartConnector">
            <a:avLst/>
          </a:prstGeom>
          <a:solidFill>
            <a:srgbClr val="4F81BD"/>
          </a:solidFill>
          <a:ln w="25560">
            <a:solidFill>
              <a:srgbClr val="385D8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87" name="AutoShape 31"/>
          <p:cNvSpPr>
            <a:spLocks noChangeArrowheads="1"/>
          </p:cNvSpPr>
          <p:nvPr/>
        </p:nvSpPr>
        <p:spPr bwMode="auto">
          <a:xfrm>
            <a:off x="8382000" y="1371600"/>
            <a:ext cx="152400" cy="152400"/>
          </a:xfrm>
          <a:prstGeom prst="flowChartConnector">
            <a:avLst/>
          </a:prstGeom>
          <a:solidFill>
            <a:srgbClr val="4F81BD"/>
          </a:solidFill>
          <a:ln w="25560">
            <a:solidFill>
              <a:srgbClr val="385D8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88" name="Rectangle 32"/>
          <p:cNvSpPr>
            <a:spLocks noChangeArrowheads="1"/>
          </p:cNvSpPr>
          <p:nvPr/>
        </p:nvSpPr>
        <p:spPr bwMode="auto">
          <a:xfrm>
            <a:off x="2514600" y="533400"/>
            <a:ext cx="228600" cy="228600"/>
          </a:xfrm>
          <a:prstGeom prst="rect">
            <a:avLst/>
          </a:prstGeom>
          <a:solidFill>
            <a:srgbClr val="C0504D"/>
          </a:solidFill>
          <a:ln w="25560">
            <a:solidFill>
              <a:srgbClr val="8C383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89" name="Rectangle 33"/>
          <p:cNvSpPr>
            <a:spLocks noChangeArrowheads="1"/>
          </p:cNvSpPr>
          <p:nvPr/>
        </p:nvSpPr>
        <p:spPr bwMode="auto">
          <a:xfrm>
            <a:off x="4648200" y="533400"/>
            <a:ext cx="228600" cy="228600"/>
          </a:xfrm>
          <a:prstGeom prst="rect">
            <a:avLst/>
          </a:prstGeom>
          <a:solidFill>
            <a:srgbClr val="C0504D"/>
          </a:solidFill>
          <a:ln w="25560">
            <a:solidFill>
              <a:srgbClr val="8C383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90" name="Rectangle 34"/>
          <p:cNvSpPr>
            <a:spLocks noChangeArrowheads="1"/>
          </p:cNvSpPr>
          <p:nvPr/>
        </p:nvSpPr>
        <p:spPr bwMode="auto">
          <a:xfrm>
            <a:off x="8153400" y="533400"/>
            <a:ext cx="228600" cy="228600"/>
          </a:xfrm>
          <a:prstGeom prst="rect">
            <a:avLst/>
          </a:prstGeom>
          <a:solidFill>
            <a:srgbClr val="C0504D"/>
          </a:solidFill>
          <a:ln w="25560">
            <a:solidFill>
              <a:srgbClr val="8C383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91" name="Rectangle 35"/>
          <p:cNvSpPr>
            <a:spLocks noChangeArrowheads="1"/>
          </p:cNvSpPr>
          <p:nvPr/>
        </p:nvSpPr>
        <p:spPr bwMode="auto">
          <a:xfrm>
            <a:off x="6629400" y="533400"/>
            <a:ext cx="228600" cy="228600"/>
          </a:xfrm>
          <a:prstGeom prst="rect">
            <a:avLst/>
          </a:prstGeom>
          <a:solidFill>
            <a:srgbClr val="C0504D"/>
          </a:solidFill>
          <a:ln w="25560">
            <a:solidFill>
              <a:srgbClr val="8C383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93" name="Line 37"/>
          <p:cNvSpPr>
            <a:spLocks noChangeShapeType="1"/>
          </p:cNvSpPr>
          <p:nvPr/>
        </p:nvSpPr>
        <p:spPr bwMode="auto">
          <a:xfrm flipV="1">
            <a:off x="2743200" y="760413"/>
            <a:ext cx="2019300" cy="1527175"/>
          </a:xfrm>
          <a:prstGeom prst="line">
            <a:avLst/>
          </a:prstGeom>
          <a:noFill/>
          <a:ln w="38100">
            <a:solidFill>
              <a:srgbClr val="000000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94" name="Line 38"/>
          <p:cNvSpPr>
            <a:spLocks noChangeShapeType="1"/>
          </p:cNvSpPr>
          <p:nvPr/>
        </p:nvSpPr>
        <p:spPr bwMode="auto">
          <a:xfrm flipV="1">
            <a:off x="2583542" y="760413"/>
            <a:ext cx="45357" cy="1503814"/>
          </a:xfrm>
          <a:prstGeom prst="line">
            <a:avLst/>
          </a:prstGeom>
          <a:noFill/>
          <a:ln w="38100">
            <a:solidFill>
              <a:srgbClr val="000000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95" name="Line 39"/>
          <p:cNvSpPr>
            <a:spLocks noChangeShapeType="1"/>
          </p:cNvSpPr>
          <p:nvPr/>
        </p:nvSpPr>
        <p:spPr bwMode="auto">
          <a:xfrm flipV="1">
            <a:off x="3482976" y="760414"/>
            <a:ext cx="1279524" cy="611186"/>
          </a:xfrm>
          <a:prstGeom prst="line">
            <a:avLst/>
          </a:prstGeom>
          <a:noFill/>
          <a:ln w="38100">
            <a:solidFill>
              <a:srgbClr val="FF00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744685" y="688032"/>
            <a:ext cx="5209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+</a:t>
            </a:r>
            <a:endParaRPr lang="en-US" sz="2400" dirty="0"/>
          </a:p>
        </p:txBody>
      </p:sp>
      <p:sp>
        <p:nvSpPr>
          <p:cNvPr id="42" name="TextBox 41"/>
          <p:cNvSpPr txBox="1"/>
          <p:nvPr/>
        </p:nvSpPr>
        <p:spPr>
          <a:xfrm>
            <a:off x="2805341" y="1600200"/>
            <a:ext cx="2998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-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56336167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2000" fill="hold"/>
                                        <p:tgtEl>
                                          <p:spTgt spid="4506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990099"/>
                                      </p:to>
                                    </p:animClr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4506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18" dur="500"/>
                                        <p:tgtEl>
                                          <p:spTgt spid="45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4509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990099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4509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26" dur="500"/>
                                        <p:tgtEl>
                                          <p:spTgt spid="45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" dur="2000" fill="hold"/>
                                        <p:tgtEl>
                                          <p:spTgt spid="4509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990099"/>
                                      </p:to>
                                    </p:animClr>
                                    <p:set>
                                      <p:cBhvr>
                                        <p:cTn id="31" dur="2000" fill="hold"/>
                                        <p:tgtEl>
                                          <p:spTgt spid="4509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7" dur="2000" fill="hold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990099"/>
                                      </p:to>
                                    </p:animClr>
                                    <p:set>
                                      <p:cBhvr>
                                        <p:cTn id="38" dur="2000" fill="hold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 tmFilter="0, 0; .2, .5; .8, .5; 1, 0"/>
                                        <p:tgtEl>
                                          <p:spTgt spid="4509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250" autoRev="1" fill="hold"/>
                                        <p:tgtEl>
                                          <p:spTgt spid="4509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93" grpId="0" animBg="1"/>
      <p:bldP spid="45093" grpId="1" animBg="1"/>
      <p:bldP spid="45094" grpId="0" animBg="1"/>
      <p:bldP spid="45094" grpId="1" animBg="1"/>
      <p:bldP spid="45095" grpId="0" animBg="1"/>
      <p:bldP spid="45095" grpId="1" animBg="1"/>
      <p:bldP spid="2" grpId="0"/>
      <p:bldP spid="4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ext Box 1"/>
          <p:cNvSpPr txBox="1">
            <a:spLocks noChangeArrowheads="1"/>
          </p:cNvSpPr>
          <p:nvPr/>
        </p:nvSpPr>
        <p:spPr bwMode="auto">
          <a:xfrm>
            <a:off x="1981200" y="274638"/>
            <a:ext cx="8229600" cy="944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sz="3800" dirty="0">
                <a:latin typeface="Times New Roman" pitchFamily="16" charset="0"/>
                <a:cs typeface="Times New Roman" pitchFamily="16" charset="0"/>
              </a:rPr>
              <a:t>BOUNDING TOTAL COST</a:t>
            </a:r>
          </a:p>
        </p:txBody>
      </p:sp>
      <p:sp>
        <p:nvSpPr>
          <p:cNvPr id="46082" name="Text Box 2"/>
          <p:cNvSpPr txBox="1">
            <a:spLocks noChangeArrowheads="1"/>
          </p:cNvSpPr>
          <p:nvPr/>
        </p:nvSpPr>
        <p:spPr bwMode="auto">
          <a:xfrm>
            <a:off x="1752600" y="1371600"/>
            <a:ext cx="93218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1pPr>
            <a:lvl2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2pPr>
            <a:lvl3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3pPr>
            <a:lvl4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4pPr>
            <a:lvl5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9pPr>
          </a:lstStyle>
          <a:p>
            <a:pPr>
              <a:spcBef>
                <a:spcPts val="650"/>
              </a:spcBef>
              <a:buFont typeface="Arial" charset="0"/>
              <a:buChar char="•"/>
            </a:pP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Adding results </a:t>
            </a:r>
            <a:r>
              <a:rPr lang="en-US" sz="2600" dirty="0" smtClean="0">
                <a:latin typeface="Times New Roman" pitchFamily="16" charset="0"/>
                <a:cs typeface="Times New Roman" pitchFamily="16" charset="0"/>
              </a:rPr>
              <a:t>of </a:t>
            </a: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drop and swap, we </a:t>
            </a:r>
            <a:r>
              <a:rPr lang="en-US" sz="2600" dirty="0" smtClean="0">
                <a:latin typeface="Times New Roman" pitchFamily="16" charset="0"/>
                <a:cs typeface="Times New Roman" pitchFamily="16" charset="0"/>
              </a:rPr>
              <a:t>get</a:t>
            </a:r>
            <a:endParaRPr lang="en-US" sz="2600" dirty="0">
              <a:latin typeface="Times New Roman" pitchFamily="16" charset="0"/>
              <a:cs typeface="Times New Roman" pitchFamily="16" charset="0"/>
            </a:endParaRPr>
          </a:p>
          <a:p>
            <a:pPr>
              <a:spcBef>
                <a:spcPts val="550"/>
              </a:spcBef>
            </a:pPr>
            <a:r>
              <a:rPr lang="en-US" sz="2200" dirty="0" smtClean="0">
                <a:latin typeface="Times New Roman" pitchFamily="16" charset="0"/>
                <a:cs typeface="Times New Roman" pitchFamily="16" charset="0"/>
              </a:rPr>
              <a:t>		</a:t>
            </a:r>
            <a:r>
              <a:rPr lang="en-US" sz="2200" dirty="0" err="1" smtClean="0">
                <a:latin typeface="Times New Roman" pitchFamily="16" charset="0"/>
                <a:cs typeface="Times New Roman" pitchFamily="16" charset="0"/>
              </a:rPr>
              <a:t>C</a:t>
            </a:r>
            <a:r>
              <a:rPr lang="en-US" sz="2200" baseline="-25000" dirty="0" err="1" smtClean="0">
                <a:latin typeface="Times New Roman" pitchFamily="16" charset="0"/>
                <a:cs typeface="Times New Roman" pitchFamily="16" charset="0"/>
              </a:rPr>
              <a:t>f</a:t>
            </a:r>
            <a:r>
              <a:rPr lang="en-US" sz="2200" dirty="0" smtClean="0">
                <a:latin typeface="Times New Roman" pitchFamily="16" charset="0"/>
                <a:cs typeface="Times New Roman" pitchFamily="16" charset="0"/>
              </a:rPr>
              <a:t>(S</a:t>
            </a:r>
            <a:r>
              <a:rPr lang="en-US" sz="2200" dirty="0">
                <a:latin typeface="Times New Roman" pitchFamily="16" charset="0"/>
                <a:cs typeface="Times New Roman" pitchFamily="16" charset="0"/>
              </a:rPr>
              <a:t>) </a:t>
            </a:r>
            <a:r>
              <a:rPr lang="en-US" sz="2200" dirty="0" smtClean="0">
                <a:latin typeface="Times New Roman" pitchFamily="16" charset="0"/>
                <a:cs typeface="Times New Roman" pitchFamily="16" charset="0"/>
              </a:rPr>
              <a:t>≤ </a:t>
            </a:r>
            <a:r>
              <a:rPr lang="en-US" sz="2200" dirty="0" err="1" smtClean="0">
                <a:latin typeface="Times New Roman" pitchFamily="16" charset="0"/>
                <a:cs typeface="Times New Roman" pitchFamily="16" charset="0"/>
              </a:rPr>
              <a:t>C</a:t>
            </a:r>
            <a:r>
              <a:rPr lang="en-US" sz="2200" baseline="-25000" dirty="0" err="1" smtClean="0">
                <a:latin typeface="Times New Roman" pitchFamily="16" charset="0"/>
                <a:cs typeface="Times New Roman" pitchFamily="16" charset="0"/>
              </a:rPr>
              <a:t>f</a:t>
            </a:r>
            <a:r>
              <a:rPr lang="en-US" sz="2200" dirty="0" smtClean="0">
                <a:latin typeface="Times New Roman" pitchFamily="16" charset="0"/>
                <a:cs typeface="Times New Roman" pitchFamily="16" charset="0"/>
              </a:rPr>
              <a:t>(O</a:t>
            </a:r>
            <a:r>
              <a:rPr lang="en-US" sz="2200" dirty="0">
                <a:latin typeface="Times New Roman" pitchFamily="16" charset="0"/>
                <a:cs typeface="Times New Roman" pitchFamily="16" charset="0"/>
              </a:rPr>
              <a:t>) + 2C</a:t>
            </a:r>
            <a:r>
              <a:rPr lang="en-US" sz="2200" baseline="-25000" dirty="0">
                <a:latin typeface="Times New Roman" pitchFamily="16" charset="0"/>
                <a:cs typeface="Times New Roman" pitchFamily="16" charset="0"/>
              </a:rPr>
              <a:t>s</a:t>
            </a:r>
            <a:r>
              <a:rPr lang="en-US" sz="2200" dirty="0">
                <a:latin typeface="Times New Roman" pitchFamily="16" charset="0"/>
                <a:cs typeface="Times New Roman" pitchFamily="16" charset="0"/>
              </a:rPr>
              <a:t>(S) + 2C</a:t>
            </a:r>
            <a:r>
              <a:rPr lang="en-US" sz="2200" baseline="-25000" dirty="0">
                <a:latin typeface="Times New Roman" pitchFamily="16" charset="0"/>
                <a:cs typeface="Times New Roman" pitchFamily="16" charset="0"/>
              </a:rPr>
              <a:t>s</a:t>
            </a:r>
            <a:r>
              <a:rPr lang="en-US" sz="2200" dirty="0">
                <a:latin typeface="Times New Roman" pitchFamily="16" charset="0"/>
                <a:cs typeface="Times New Roman" pitchFamily="16" charset="0"/>
              </a:rPr>
              <a:t>(O</a:t>
            </a:r>
            <a:r>
              <a:rPr lang="en-US" sz="2200" dirty="0" smtClean="0">
                <a:latin typeface="Times New Roman" pitchFamily="16" charset="0"/>
                <a:cs typeface="Times New Roman" pitchFamily="16" charset="0"/>
              </a:rPr>
              <a:t>)</a:t>
            </a:r>
          </a:p>
          <a:p>
            <a:pPr>
              <a:spcBef>
                <a:spcPts val="550"/>
              </a:spcBef>
            </a:pPr>
            <a:endParaRPr lang="en-US" sz="2200" dirty="0" smtClean="0">
              <a:latin typeface="Times New Roman" pitchFamily="16" charset="0"/>
              <a:cs typeface="Times New Roman" pitchFamily="16" charset="0"/>
            </a:endParaRPr>
          </a:p>
          <a:p>
            <a:pPr marL="342900" indent="-342900">
              <a:spcBef>
                <a:spcPts val="550"/>
              </a:spcBef>
              <a:buFont typeface="Arial" panose="020B0604020202020204" pitchFamily="34" charset="0"/>
              <a:buChar char="•"/>
            </a:pPr>
            <a:r>
              <a:rPr lang="en-US" sz="2600" dirty="0" smtClean="0">
                <a:latin typeface="Times New Roman" pitchFamily="16" charset="0"/>
                <a:cs typeface="Times New Roman" pitchFamily="16" charset="0"/>
              </a:rPr>
              <a:t>Using the following bound on service cost from add operation, </a:t>
            </a:r>
          </a:p>
          <a:p>
            <a:pPr marL="0" indent="0">
              <a:spcBef>
                <a:spcPts val="550"/>
              </a:spcBef>
            </a:pPr>
            <a:r>
              <a:rPr lang="en-US" sz="2400" dirty="0" smtClean="0">
                <a:latin typeface="Times New Roman" pitchFamily="16" charset="0"/>
                <a:cs typeface="Times New Roman" pitchFamily="16" charset="0"/>
              </a:rPr>
              <a:t>	C</a:t>
            </a:r>
            <a:r>
              <a:rPr lang="en-US" sz="2400" baseline="-25000" dirty="0" smtClean="0">
                <a:latin typeface="Times New Roman" pitchFamily="16" charset="0"/>
                <a:cs typeface="Times New Roman" pitchFamily="16" charset="0"/>
              </a:rPr>
              <a:t>s</a:t>
            </a:r>
            <a:r>
              <a:rPr lang="en-US" sz="2400" dirty="0" smtClean="0">
                <a:latin typeface="Times New Roman" pitchFamily="16" charset="0"/>
                <a:cs typeface="Times New Roman" pitchFamily="16" charset="0"/>
              </a:rPr>
              <a:t>(</a:t>
            </a:r>
            <a:r>
              <a:rPr lang="en-US" sz="2400" i="1" dirty="0" smtClean="0">
                <a:latin typeface="Times New Roman" pitchFamily="16" charset="0"/>
                <a:cs typeface="Times New Roman" pitchFamily="16" charset="0"/>
              </a:rPr>
              <a:t>S</a:t>
            </a:r>
            <a:r>
              <a:rPr lang="en-US" sz="2400" dirty="0">
                <a:latin typeface="Times New Roman" pitchFamily="16" charset="0"/>
                <a:cs typeface="Times New Roman" pitchFamily="16" charset="0"/>
              </a:rPr>
              <a:t>) ≤ </a:t>
            </a:r>
            <a:r>
              <a:rPr lang="en-US" sz="2400" dirty="0" err="1">
                <a:latin typeface="Times New Roman" pitchFamily="16" charset="0"/>
                <a:cs typeface="Times New Roman" pitchFamily="16" charset="0"/>
              </a:rPr>
              <a:t>C</a:t>
            </a:r>
            <a:r>
              <a:rPr lang="en-US" sz="2400" baseline="-25000" dirty="0" err="1">
                <a:latin typeface="Times New Roman" pitchFamily="16" charset="0"/>
                <a:cs typeface="Times New Roman" pitchFamily="16" charset="0"/>
              </a:rPr>
              <a:t>f</a:t>
            </a:r>
            <a:r>
              <a:rPr lang="en-US" sz="2400" dirty="0">
                <a:latin typeface="Times New Roman" pitchFamily="16" charset="0"/>
                <a:cs typeface="Times New Roman" pitchFamily="16" charset="0"/>
              </a:rPr>
              <a:t>(O) + C</a:t>
            </a:r>
            <a:r>
              <a:rPr lang="en-US" sz="2400" baseline="-25000" dirty="0">
                <a:latin typeface="Times New Roman" pitchFamily="16" charset="0"/>
                <a:cs typeface="Times New Roman" pitchFamily="16" charset="0"/>
              </a:rPr>
              <a:t>s</a:t>
            </a:r>
            <a:r>
              <a:rPr lang="en-US" sz="2400" dirty="0">
                <a:latin typeface="Times New Roman" pitchFamily="16" charset="0"/>
                <a:cs typeface="Times New Roman" pitchFamily="16" charset="0"/>
              </a:rPr>
              <a:t>(O</a:t>
            </a:r>
            <a:r>
              <a:rPr lang="en-US" sz="2400" dirty="0" smtClean="0">
                <a:latin typeface="Times New Roman" pitchFamily="16" charset="0"/>
                <a:cs typeface="Times New Roman" pitchFamily="16" charset="0"/>
              </a:rPr>
              <a:t>)</a:t>
            </a:r>
          </a:p>
          <a:p>
            <a:pPr marL="0" indent="0">
              <a:spcBef>
                <a:spcPts val="550"/>
              </a:spcBef>
            </a:pPr>
            <a:r>
              <a:rPr lang="en-US" sz="2400" dirty="0" smtClean="0">
                <a:latin typeface="Times New Roman" pitchFamily="16" charset="0"/>
                <a:cs typeface="Times New Roman" pitchFamily="16" charset="0"/>
              </a:rPr>
              <a:t>     we get,</a:t>
            </a:r>
            <a:endParaRPr lang="en-US" sz="2200" dirty="0" smtClean="0">
              <a:latin typeface="Times New Roman" pitchFamily="16" charset="0"/>
              <a:cs typeface="Times New Roman" pitchFamily="16" charset="0"/>
            </a:endParaRPr>
          </a:p>
          <a:p>
            <a:pPr>
              <a:spcBef>
                <a:spcPts val="550"/>
              </a:spcBef>
            </a:pPr>
            <a:r>
              <a:rPr lang="en-US" sz="2200" dirty="0" smtClean="0">
                <a:latin typeface="Times New Roman" pitchFamily="16" charset="0"/>
                <a:cs typeface="Times New Roman" pitchFamily="16" charset="0"/>
              </a:rPr>
              <a:t>		C(S</a:t>
            </a:r>
            <a:r>
              <a:rPr lang="en-US" sz="2200" dirty="0">
                <a:latin typeface="Times New Roman" pitchFamily="16" charset="0"/>
                <a:cs typeface="Times New Roman" pitchFamily="16" charset="0"/>
              </a:rPr>
              <a:t>) ≤ </a:t>
            </a:r>
            <a:r>
              <a:rPr lang="en-US" sz="2200" dirty="0" smtClean="0">
                <a:latin typeface="Times New Roman" pitchFamily="16" charset="0"/>
                <a:cs typeface="Times New Roman" pitchFamily="16" charset="0"/>
              </a:rPr>
              <a:t>4</a:t>
            </a:r>
            <a:r>
              <a:rPr lang="en-US" sz="200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000" dirty="0" err="1">
                <a:latin typeface="Times New Roman" pitchFamily="16" charset="0"/>
                <a:cs typeface="Times New Roman" pitchFamily="16" charset="0"/>
              </a:rPr>
              <a:t>C</a:t>
            </a:r>
            <a:r>
              <a:rPr lang="en-US" sz="2000" baseline="-25000" dirty="0" err="1">
                <a:latin typeface="Times New Roman" pitchFamily="16" charset="0"/>
                <a:cs typeface="Times New Roman" pitchFamily="16" charset="0"/>
              </a:rPr>
              <a:t>f</a:t>
            </a:r>
            <a:r>
              <a:rPr lang="en-US" sz="2000" dirty="0">
                <a:latin typeface="Times New Roman" pitchFamily="16" charset="0"/>
                <a:cs typeface="Times New Roman" pitchFamily="16" charset="0"/>
              </a:rPr>
              <a:t>(O) </a:t>
            </a:r>
            <a:r>
              <a:rPr lang="en-US" sz="2000" dirty="0" smtClean="0">
                <a:latin typeface="Times New Roman" pitchFamily="16" charset="0"/>
                <a:cs typeface="Times New Roman" pitchFamily="16" charset="0"/>
              </a:rPr>
              <a:t> + </a:t>
            </a:r>
            <a:r>
              <a:rPr lang="en-US" sz="2200" dirty="0" smtClean="0">
                <a:latin typeface="Times New Roman" pitchFamily="16" charset="0"/>
                <a:cs typeface="Times New Roman" pitchFamily="16" charset="0"/>
              </a:rPr>
              <a:t>5</a:t>
            </a:r>
            <a:r>
              <a:rPr lang="en-US" sz="200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000" dirty="0" smtClean="0">
                <a:latin typeface="Times New Roman" pitchFamily="16" charset="0"/>
                <a:cs typeface="Times New Roman" pitchFamily="16" charset="0"/>
              </a:rPr>
              <a:t>C</a:t>
            </a:r>
            <a:r>
              <a:rPr lang="en-US" sz="2000" baseline="-25000" dirty="0">
                <a:latin typeface="Times New Roman" pitchFamily="16" charset="0"/>
                <a:cs typeface="Times New Roman" pitchFamily="16" charset="0"/>
              </a:rPr>
              <a:t>s</a:t>
            </a:r>
            <a:r>
              <a:rPr lang="en-US" sz="2000" dirty="0" smtClean="0">
                <a:latin typeface="Times New Roman" pitchFamily="16" charset="0"/>
                <a:cs typeface="Times New Roman" pitchFamily="16" charset="0"/>
              </a:rPr>
              <a:t>(O)</a:t>
            </a:r>
            <a:endParaRPr lang="en-US" sz="2200" dirty="0">
              <a:latin typeface="Times New Roman" pitchFamily="16" charset="0"/>
              <a:cs typeface="Times New Roman" pitchFamily="16" charset="0"/>
            </a:endParaRPr>
          </a:p>
          <a:p>
            <a:pPr>
              <a:spcBef>
                <a:spcPts val="550"/>
              </a:spcBef>
            </a:pPr>
            <a:endParaRPr lang="en-US" sz="2200" dirty="0">
              <a:latin typeface="Times New Roman" pitchFamily="16" charset="0"/>
              <a:cs typeface="Times New Roman" pitchFamily="16" charset="0"/>
            </a:endParaRPr>
          </a:p>
          <a:p>
            <a:pPr>
              <a:spcBef>
                <a:spcPts val="550"/>
              </a:spcBef>
            </a:pPr>
            <a:endParaRPr lang="en-US" sz="2200" dirty="0">
              <a:latin typeface="Times New Roman" pitchFamily="16" charset="0"/>
              <a:cs typeface="Times New Roman" pitchFamily="16" charset="0"/>
            </a:endParaRPr>
          </a:p>
          <a:p>
            <a:pPr>
              <a:spcBef>
                <a:spcPts val="550"/>
              </a:spcBef>
            </a:pPr>
            <a:endParaRPr lang="en-US" sz="2200" dirty="0">
              <a:latin typeface="Times New Roman" pitchFamily="16" charset="0"/>
              <a:cs typeface="Times New Roman" pitchFamily="1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1496220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ext Box 1"/>
          <p:cNvSpPr txBox="1"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sz="3800" dirty="0">
                <a:latin typeface="Times New Roman" pitchFamily="16" charset="0"/>
                <a:cs typeface="Times New Roman" pitchFamily="16" charset="0"/>
              </a:rPr>
              <a:t>LOCAL SEARCH TECHNIQUE</a:t>
            </a:r>
          </a:p>
        </p:txBody>
      </p:sp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1981200" y="1600200"/>
            <a:ext cx="8153400" cy="358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512763" indent="-512763">
              <a:tabLst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1pPr>
            <a:lvl2pPr>
              <a:tabLst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2pPr>
            <a:lvl3pPr>
              <a:tabLst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3pPr>
            <a:lvl4pPr>
              <a:tabLst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4pPr>
            <a:lvl5pPr>
              <a:tabLst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9pPr>
          </a:lstStyle>
          <a:p>
            <a:pPr algn="just">
              <a:spcBef>
                <a:spcPts val="650"/>
              </a:spcBef>
              <a:buFont typeface="Times New Roman" pitchFamily="16" charset="0"/>
              <a:buAutoNum type="arabicPeriod"/>
            </a:pP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Choose a feasible solution S arbitrarily.</a:t>
            </a:r>
          </a:p>
          <a:p>
            <a:pPr algn="just">
              <a:spcBef>
                <a:spcPts val="650"/>
              </a:spcBef>
              <a:buFont typeface="Times New Roman" pitchFamily="16" charset="0"/>
              <a:buAutoNum type="arabicPeriod"/>
            </a:pP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Apply a local search operation on S to obtain a new solution with improved cost.</a:t>
            </a:r>
          </a:p>
          <a:p>
            <a:pPr algn="just">
              <a:spcBef>
                <a:spcPts val="650"/>
              </a:spcBef>
              <a:buFont typeface="Times New Roman" pitchFamily="16" charset="0"/>
              <a:buAutoNum type="arabicPeriod"/>
            </a:pP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Repeat step 2 until no more operations can be performed that improves the existing cost.</a:t>
            </a:r>
          </a:p>
          <a:p>
            <a:pPr algn="just">
              <a:spcBef>
                <a:spcPts val="650"/>
              </a:spcBef>
              <a:buFont typeface="Times New Roman" pitchFamily="16" charset="0"/>
              <a:buAutoNum type="arabicPeriod"/>
            </a:pP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Output the current solution S as local optimal solution.</a:t>
            </a:r>
          </a:p>
        </p:txBody>
      </p:sp>
    </p:spTree>
    <p:extLst>
      <p:ext uri="{BB962C8B-B14F-4D97-AF65-F5344CB8AC3E}">
        <p14:creationId xmlns:p14="http://schemas.microsoft.com/office/powerpoint/2010/main" val="3798477479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 Box 1"/>
          <p:cNvSpPr txBox="1"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sz="3800" dirty="0">
                <a:latin typeface="Times New Roman" pitchFamily="16" charset="0"/>
                <a:cs typeface="Times New Roman" pitchFamily="16" charset="0"/>
              </a:rPr>
              <a:t>LOCAL SEARCH OPERATIONS</a:t>
            </a: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981200" y="1600201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512763" indent="-512763">
              <a:tabLst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1pPr>
            <a:lvl2pPr>
              <a:tabLst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2pPr>
            <a:lvl3pPr>
              <a:tabLst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3pPr>
            <a:lvl4pPr>
              <a:tabLst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4pPr>
            <a:lvl5pPr>
              <a:tabLst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9pPr>
          </a:lstStyle>
          <a:p>
            <a:pPr algn="just">
              <a:spcBef>
                <a:spcPts val="650"/>
              </a:spcBef>
              <a:buFont typeface="Times New Roman" pitchFamily="16" charset="0"/>
              <a:buAutoNum type="arabicPeriod"/>
            </a:pPr>
            <a:r>
              <a:rPr lang="en-US" sz="2600">
                <a:latin typeface="Times New Roman" pitchFamily="16" charset="0"/>
                <a:cs typeface="Times New Roman" pitchFamily="16" charset="0"/>
              </a:rPr>
              <a:t>Adding a facility</a:t>
            </a:r>
          </a:p>
          <a:p>
            <a:pPr algn="just">
              <a:spcBef>
                <a:spcPts val="650"/>
              </a:spcBef>
              <a:buFont typeface="Times New Roman" pitchFamily="16" charset="0"/>
              <a:buAutoNum type="arabicPeriod"/>
            </a:pPr>
            <a:r>
              <a:rPr lang="en-US" sz="2600">
                <a:latin typeface="Times New Roman" pitchFamily="16" charset="0"/>
                <a:cs typeface="Times New Roman" pitchFamily="16" charset="0"/>
              </a:rPr>
              <a:t>Dropping a facility</a:t>
            </a:r>
          </a:p>
          <a:p>
            <a:pPr algn="just">
              <a:spcBef>
                <a:spcPts val="650"/>
              </a:spcBef>
              <a:buFont typeface="Times New Roman" pitchFamily="16" charset="0"/>
              <a:buAutoNum type="arabicPeriod"/>
            </a:pPr>
            <a:r>
              <a:rPr lang="en-US" sz="2600">
                <a:latin typeface="Times New Roman" pitchFamily="16" charset="0"/>
                <a:cs typeface="Times New Roman" pitchFamily="16" charset="0"/>
              </a:rPr>
              <a:t>Swapping a facility</a:t>
            </a:r>
          </a:p>
          <a:p>
            <a:pPr algn="just">
              <a:spcBef>
                <a:spcPts val="650"/>
              </a:spcBef>
            </a:pPr>
            <a:endParaRPr lang="en-US" sz="2600">
              <a:latin typeface="Times New Roman" pitchFamily="16" charset="0"/>
              <a:cs typeface="Times New Roman" pitchFamily="16" charset="0"/>
            </a:endParaRPr>
          </a:p>
          <a:p>
            <a:pPr algn="just">
              <a:spcBef>
                <a:spcPts val="650"/>
              </a:spcBef>
            </a:pPr>
            <a:r>
              <a:rPr lang="en-US" sz="2600">
                <a:latin typeface="Times New Roman" pitchFamily="16" charset="0"/>
                <a:cs typeface="Times New Roman" pitchFamily="16" charset="0"/>
              </a:rPr>
              <a:t>Assumption:- All the operations can be done in polynomial  time.</a:t>
            </a:r>
          </a:p>
        </p:txBody>
      </p:sp>
    </p:spTree>
    <p:extLst>
      <p:ext uri="{BB962C8B-B14F-4D97-AF65-F5344CB8AC3E}">
        <p14:creationId xmlns:p14="http://schemas.microsoft.com/office/powerpoint/2010/main" val="2366930719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ext Box 1"/>
          <p:cNvSpPr txBox="1">
            <a:spLocks noChangeArrowheads="1"/>
          </p:cNvSpPr>
          <p:nvPr/>
        </p:nvSpPr>
        <p:spPr bwMode="auto">
          <a:xfrm>
            <a:off x="1905000" y="533400"/>
            <a:ext cx="838200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514350" indent="-512763">
              <a:tabLst>
                <a:tab pos="1084263" algn="l"/>
                <a:tab pos="1998663" algn="l"/>
                <a:tab pos="2913063" algn="l"/>
                <a:tab pos="3827463" algn="l"/>
                <a:tab pos="4741863" algn="l"/>
                <a:tab pos="5656263" algn="l"/>
                <a:tab pos="6570663" algn="l"/>
                <a:tab pos="7485063" algn="l"/>
                <a:tab pos="8399463" algn="l"/>
                <a:tab pos="9313863" algn="l"/>
                <a:tab pos="10228263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1pPr>
            <a:lvl2pPr>
              <a:tabLst>
                <a:tab pos="1084263" algn="l"/>
                <a:tab pos="1998663" algn="l"/>
                <a:tab pos="2913063" algn="l"/>
                <a:tab pos="3827463" algn="l"/>
                <a:tab pos="4741863" algn="l"/>
                <a:tab pos="5656263" algn="l"/>
                <a:tab pos="6570663" algn="l"/>
                <a:tab pos="7485063" algn="l"/>
                <a:tab pos="8399463" algn="l"/>
                <a:tab pos="9313863" algn="l"/>
                <a:tab pos="10228263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2pPr>
            <a:lvl3pPr>
              <a:tabLst>
                <a:tab pos="1084263" algn="l"/>
                <a:tab pos="1998663" algn="l"/>
                <a:tab pos="2913063" algn="l"/>
                <a:tab pos="3827463" algn="l"/>
                <a:tab pos="4741863" algn="l"/>
                <a:tab pos="5656263" algn="l"/>
                <a:tab pos="6570663" algn="l"/>
                <a:tab pos="7485063" algn="l"/>
                <a:tab pos="8399463" algn="l"/>
                <a:tab pos="9313863" algn="l"/>
                <a:tab pos="10228263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3pPr>
            <a:lvl4pPr>
              <a:tabLst>
                <a:tab pos="1084263" algn="l"/>
                <a:tab pos="1998663" algn="l"/>
                <a:tab pos="2913063" algn="l"/>
                <a:tab pos="3827463" algn="l"/>
                <a:tab pos="4741863" algn="l"/>
                <a:tab pos="5656263" algn="l"/>
                <a:tab pos="6570663" algn="l"/>
                <a:tab pos="7485063" algn="l"/>
                <a:tab pos="8399463" algn="l"/>
                <a:tab pos="9313863" algn="l"/>
                <a:tab pos="10228263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4pPr>
            <a:lvl5pPr>
              <a:tabLst>
                <a:tab pos="1084263" algn="l"/>
                <a:tab pos="1998663" algn="l"/>
                <a:tab pos="2913063" algn="l"/>
                <a:tab pos="3827463" algn="l"/>
                <a:tab pos="4741863" algn="l"/>
                <a:tab pos="5656263" algn="l"/>
                <a:tab pos="6570663" algn="l"/>
                <a:tab pos="7485063" algn="l"/>
                <a:tab pos="8399463" algn="l"/>
                <a:tab pos="9313863" algn="l"/>
                <a:tab pos="10228263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1084263" algn="l"/>
                <a:tab pos="1998663" algn="l"/>
                <a:tab pos="2913063" algn="l"/>
                <a:tab pos="3827463" algn="l"/>
                <a:tab pos="4741863" algn="l"/>
                <a:tab pos="5656263" algn="l"/>
                <a:tab pos="6570663" algn="l"/>
                <a:tab pos="7485063" algn="l"/>
                <a:tab pos="8399463" algn="l"/>
                <a:tab pos="9313863" algn="l"/>
                <a:tab pos="10228263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1084263" algn="l"/>
                <a:tab pos="1998663" algn="l"/>
                <a:tab pos="2913063" algn="l"/>
                <a:tab pos="3827463" algn="l"/>
                <a:tab pos="4741863" algn="l"/>
                <a:tab pos="5656263" algn="l"/>
                <a:tab pos="6570663" algn="l"/>
                <a:tab pos="7485063" algn="l"/>
                <a:tab pos="8399463" algn="l"/>
                <a:tab pos="9313863" algn="l"/>
                <a:tab pos="10228263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1084263" algn="l"/>
                <a:tab pos="1998663" algn="l"/>
                <a:tab pos="2913063" algn="l"/>
                <a:tab pos="3827463" algn="l"/>
                <a:tab pos="4741863" algn="l"/>
                <a:tab pos="5656263" algn="l"/>
                <a:tab pos="6570663" algn="l"/>
                <a:tab pos="7485063" algn="l"/>
                <a:tab pos="8399463" algn="l"/>
                <a:tab pos="9313863" algn="l"/>
                <a:tab pos="10228263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1084263" algn="l"/>
                <a:tab pos="1998663" algn="l"/>
                <a:tab pos="2913063" algn="l"/>
                <a:tab pos="3827463" algn="l"/>
                <a:tab pos="4741863" algn="l"/>
                <a:tab pos="5656263" algn="l"/>
                <a:tab pos="6570663" algn="l"/>
                <a:tab pos="7485063" algn="l"/>
                <a:tab pos="8399463" algn="l"/>
                <a:tab pos="9313863" algn="l"/>
                <a:tab pos="10228263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9pPr>
          </a:lstStyle>
          <a:p>
            <a:pPr algn="just">
              <a:spcBef>
                <a:spcPts val="800"/>
              </a:spcBef>
            </a:pP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      </a:t>
            </a:r>
            <a:r>
              <a:rPr lang="en-US" sz="3200" b="1" dirty="0">
                <a:latin typeface="Times New Roman" pitchFamily="16" charset="0"/>
                <a:cs typeface="Times New Roman" pitchFamily="16" charset="0"/>
              </a:rPr>
              <a:t>Adding a facility</a:t>
            </a:r>
          </a:p>
          <a:p>
            <a:pPr algn="just">
              <a:spcBef>
                <a:spcPts val="650"/>
              </a:spcBef>
              <a:buFont typeface="Arial" charset="0"/>
              <a:buChar char="•"/>
            </a:pP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A new facility which does not belong to the current solution is added to it.</a:t>
            </a:r>
          </a:p>
          <a:p>
            <a:pPr algn="just">
              <a:spcBef>
                <a:spcPts val="650"/>
              </a:spcBef>
              <a:buFont typeface="Arial" charset="0"/>
              <a:buChar char="•"/>
            </a:pP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Reassignment of the clients is done.</a:t>
            </a:r>
          </a:p>
          <a:p>
            <a:pPr algn="just">
              <a:spcBef>
                <a:spcPts val="650"/>
              </a:spcBef>
              <a:buFont typeface="Arial" charset="0"/>
              <a:buChar char="•"/>
            </a:pP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If there is an improvement in the total cost, the facility is added, else rejected.</a:t>
            </a:r>
          </a:p>
          <a:p>
            <a:pPr algn="just">
              <a:spcBef>
                <a:spcPts val="650"/>
              </a:spcBef>
            </a:pPr>
            <a:endParaRPr lang="en-US" sz="2600" dirty="0">
              <a:latin typeface="Times New Roman" pitchFamily="16" charset="0"/>
              <a:cs typeface="Times New Roman" pitchFamily="1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1316715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ext Box 1"/>
          <p:cNvSpPr txBox="1">
            <a:spLocks noChangeArrowheads="1"/>
          </p:cNvSpPr>
          <p:nvPr/>
        </p:nvSpPr>
        <p:spPr bwMode="auto">
          <a:xfrm>
            <a:off x="1981200" y="533401"/>
            <a:ext cx="8229600" cy="559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2900" indent="-341313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1pPr>
            <a:lvl2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2pPr>
            <a:lvl3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3pPr>
            <a:lvl4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4pPr>
            <a:lvl5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9pPr>
          </a:lstStyle>
          <a:p>
            <a:pPr algn="just">
              <a:spcBef>
                <a:spcPts val="800"/>
              </a:spcBef>
            </a:pPr>
            <a:r>
              <a:rPr lang="en-US" sz="2600" b="1" dirty="0">
                <a:latin typeface="Times New Roman" pitchFamily="16" charset="0"/>
                <a:cs typeface="Times New Roman" pitchFamily="16" charset="0"/>
              </a:rPr>
              <a:t>     </a:t>
            </a:r>
            <a:r>
              <a:rPr lang="en-US" sz="3200" b="1" dirty="0">
                <a:latin typeface="Times New Roman" pitchFamily="16" charset="0"/>
                <a:cs typeface="Times New Roman" pitchFamily="16" charset="0"/>
              </a:rPr>
              <a:t>Dropping a facility</a:t>
            </a:r>
          </a:p>
          <a:p>
            <a:pPr algn="just">
              <a:spcBef>
                <a:spcPts val="650"/>
              </a:spcBef>
              <a:buFont typeface="Arial" charset="0"/>
              <a:buChar char="•"/>
            </a:pP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 A facility is dropped from the current solution.</a:t>
            </a:r>
          </a:p>
          <a:p>
            <a:pPr algn="just">
              <a:spcBef>
                <a:spcPts val="650"/>
              </a:spcBef>
              <a:buFont typeface="Arial" charset="0"/>
              <a:buChar char="•"/>
            </a:pP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The clients of the dropped facility are reassigned to the other  facilities in the solution.</a:t>
            </a:r>
          </a:p>
          <a:p>
            <a:pPr algn="just">
              <a:spcBef>
                <a:spcPts val="650"/>
              </a:spcBef>
              <a:buFont typeface="Arial" charset="0"/>
              <a:buChar char="•"/>
            </a:pP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If there is an improvement in the total cost, the facility is dropped, else not.</a:t>
            </a:r>
          </a:p>
          <a:p>
            <a:pPr>
              <a:spcBef>
                <a:spcPts val="650"/>
              </a:spcBef>
            </a:pPr>
            <a:endParaRPr lang="en-US" sz="2600" dirty="0">
              <a:latin typeface="Times New Roman" pitchFamily="16" charset="0"/>
              <a:cs typeface="Times New Roman" pitchFamily="16" charset="0"/>
            </a:endParaRPr>
          </a:p>
          <a:p>
            <a:pPr>
              <a:spcBef>
                <a:spcPts val="650"/>
              </a:spcBef>
            </a:pPr>
            <a:endParaRPr lang="en-US" sz="2600" dirty="0">
              <a:latin typeface="Times New Roman" pitchFamily="16" charset="0"/>
              <a:cs typeface="Times New Roman" pitchFamily="1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3595646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ext Box 1"/>
          <p:cNvSpPr txBox="1">
            <a:spLocks noChangeArrowheads="1"/>
          </p:cNvSpPr>
          <p:nvPr/>
        </p:nvSpPr>
        <p:spPr bwMode="auto">
          <a:xfrm>
            <a:off x="1981200" y="457201"/>
            <a:ext cx="8229600" cy="5668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514350" indent="-512763">
              <a:tabLst>
                <a:tab pos="1084263" algn="l"/>
                <a:tab pos="1998663" algn="l"/>
                <a:tab pos="2913063" algn="l"/>
                <a:tab pos="3827463" algn="l"/>
                <a:tab pos="4741863" algn="l"/>
                <a:tab pos="5656263" algn="l"/>
                <a:tab pos="6570663" algn="l"/>
                <a:tab pos="7485063" algn="l"/>
                <a:tab pos="8399463" algn="l"/>
                <a:tab pos="9313863" algn="l"/>
                <a:tab pos="10228263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1pPr>
            <a:lvl2pPr>
              <a:tabLst>
                <a:tab pos="1084263" algn="l"/>
                <a:tab pos="1998663" algn="l"/>
                <a:tab pos="2913063" algn="l"/>
                <a:tab pos="3827463" algn="l"/>
                <a:tab pos="4741863" algn="l"/>
                <a:tab pos="5656263" algn="l"/>
                <a:tab pos="6570663" algn="l"/>
                <a:tab pos="7485063" algn="l"/>
                <a:tab pos="8399463" algn="l"/>
                <a:tab pos="9313863" algn="l"/>
                <a:tab pos="10228263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2pPr>
            <a:lvl3pPr>
              <a:tabLst>
                <a:tab pos="1084263" algn="l"/>
                <a:tab pos="1998663" algn="l"/>
                <a:tab pos="2913063" algn="l"/>
                <a:tab pos="3827463" algn="l"/>
                <a:tab pos="4741863" algn="l"/>
                <a:tab pos="5656263" algn="l"/>
                <a:tab pos="6570663" algn="l"/>
                <a:tab pos="7485063" algn="l"/>
                <a:tab pos="8399463" algn="l"/>
                <a:tab pos="9313863" algn="l"/>
                <a:tab pos="10228263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3pPr>
            <a:lvl4pPr>
              <a:tabLst>
                <a:tab pos="1084263" algn="l"/>
                <a:tab pos="1998663" algn="l"/>
                <a:tab pos="2913063" algn="l"/>
                <a:tab pos="3827463" algn="l"/>
                <a:tab pos="4741863" algn="l"/>
                <a:tab pos="5656263" algn="l"/>
                <a:tab pos="6570663" algn="l"/>
                <a:tab pos="7485063" algn="l"/>
                <a:tab pos="8399463" algn="l"/>
                <a:tab pos="9313863" algn="l"/>
                <a:tab pos="10228263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4pPr>
            <a:lvl5pPr>
              <a:tabLst>
                <a:tab pos="1084263" algn="l"/>
                <a:tab pos="1998663" algn="l"/>
                <a:tab pos="2913063" algn="l"/>
                <a:tab pos="3827463" algn="l"/>
                <a:tab pos="4741863" algn="l"/>
                <a:tab pos="5656263" algn="l"/>
                <a:tab pos="6570663" algn="l"/>
                <a:tab pos="7485063" algn="l"/>
                <a:tab pos="8399463" algn="l"/>
                <a:tab pos="9313863" algn="l"/>
                <a:tab pos="10228263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1084263" algn="l"/>
                <a:tab pos="1998663" algn="l"/>
                <a:tab pos="2913063" algn="l"/>
                <a:tab pos="3827463" algn="l"/>
                <a:tab pos="4741863" algn="l"/>
                <a:tab pos="5656263" algn="l"/>
                <a:tab pos="6570663" algn="l"/>
                <a:tab pos="7485063" algn="l"/>
                <a:tab pos="8399463" algn="l"/>
                <a:tab pos="9313863" algn="l"/>
                <a:tab pos="10228263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1084263" algn="l"/>
                <a:tab pos="1998663" algn="l"/>
                <a:tab pos="2913063" algn="l"/>
                <a:tab pos="3827463" algn="l"/>
                <a:tab pos="4741863" algn="l"/>
                <a:tab pos="5656263" algn="l"/>
                <a:tab pos="6570663" algn="l"/>
                <a:tab pos="7485063" algn="l"/>
                <a:tab pos="8399463" algn="l"/>
                <a:tab pos="9313863" algn="l"/>
                <a:tab pos="10228263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1084263" algn="l"/>
                <a:tab pos="1998663" algn="l"/>
                <a:tab pos="2913063" algn="l"/>
                <a:tab pos="3827463" algn="l"/>
                <a:tab pos="4741863" algn="l"/>
                <a:tab pos="5656263" algn="l"/>
                <a:tab pos="6570663" algn="l"/>
                <a:tab pos="7485063" algn="l"/>
                <a:tab pos="8399463" algn="l"/>
                <a:tab pos="9313863" algn="l"/>
                <a:tab pos="10228263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1084263" algn="l"/>
                <a:tab pos="1998663" algn="l"/>
                <a:tab pos="2913063" algn="l"/>
                <a:tab pos="3827463" algn="l"/>
                <a:tab pos="4741863" algn="l"/>
                <a:tab pos="5656263" algn="l"/>
                <a:tab pos="6570663" algn="l"/>
                <a:tab pos="7485063" algn="l"/>
                <a:tab pos="8399463" algn="l"/>
                <a:tab pos="9313863" algn="l"/>
                <a:tab pos="10228263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9pPr>
          </a:lstStyle>
          <a:p>
            <a:pPr algn="just">
              <a:spcBef>
                <a:spcPts val="800"/>
              </a:spcBef>
            </a:pPr>
            <a:r>
              <a:rPr lang="en-US" sz="3000" b="1" dirty="0">
                <a:latin typeface="Times New Roman" pitchFamily="16" charset="0"/>
                <a:cs typeface="Times New Roman" pitchFamily="16" charset="0"/>
              </a:rPr>
              <a:t>     </a:t>
            </a:r>
            <a:r>
              <a:rPr lang="en-US" sz="3200" b="1" dirty="0">
                <a:latin typeface="Times New Roman" pitchFamily="16" charset="0"/>
                <a:cs typeface="Times New Roman" pitchFamily="16" charset="0"/>
              </a:rPr>
              <a:t>Swapping a facility</a:t>
            </a:r>
          </a:p>
          <a:p>
            <a:pPr algn="just">
              <a:spcBef>
                <a:spcPts val="650"/>
              </a:spcBef>
              <a:buFont typeface="Arial" charset="0"/>
              <a:buChar char="•"/>
            </a:pP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A facility of the current solution is swapped with a new facility which does not belong to the current solution.</a:t>
            </a:r>
          </a:p>
          <a:p>
            <a:pPr algn="just">
              <a:spcBef>
                <a:spcPts val="650"/>
              </a:spcBef>
              <a:buFont typeface="Arial" charset="0"/>
              <a:buChar char="•"/>
            </a:pP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Reassignment of the clients is done.</a:t>
            </a:r>
          </a:p>
          <a:p>
            <a:pPr algn="just">
              <a:spcBef>
                <a:spcPts val="650"/>
              </a:spcBef>
              <a:buFont typeface="Arial" charset="0"/>
              <a:buChar char="•"/>
            </a:pP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If there is an improvement in the total cost, the facility is swapped, else not.</a:t>
            </a:r>
          </a:p>
        </p:txBody>
      </p:sp>
    </p:spTree>
    <p:extLst>
      <p:ext uri="{BB962C8B-B14F-4D97-AF65-F5344CB8AC3E}">
        <p14:creationId xmlns:p14="http://schemas.microsoft.com/office/powerpoint/2010/main" val="634106060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ext Box 1"/>
          <p:cNvSpPr txBox="1"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sz="3800" dirty="0">
                <a:latin typeface="Times New Roman" pitchFamily="16" charset="0"/>
                <a:cs typeface="Times New Roman" pitchFamily="16" charset="0"/>
              </a:rPr>
              <a:t>IMPORTANT TERMS</a:t>
            </a: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981200" y="1752600"/>
            <a:ext cx="8153400" cy="373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512763" indent="-512763">
              <a:tabLst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1pPr>
            <a:lvl2pPr>
              <a:tabLst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2pPr>
            <a:lvl3pPr>
              <a:tabLst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3pPr>
            <a:lvl4pPr>
              <a:tabLst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4pPr>
            <a:lvl5pPr>
              <a:tabLst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9pPr>
          </a:lstStyle>
          <a:p>
            <a:pPr algn="just">
              <a:spcBef>
                <a:spcPts val="650"/>
              </a:spcBef>
              <a:buFont typeface="Times New Roman" pitchFamily="16" charset="0"/>
              <a:buAutoNum type="arabicPeriod"/>
            </a:pPr>
            <a:r>
              <a:rPr lang="en-US" sz="2600">
                <a:latin typeface="Times New Roman" pitchFamily="16" charset="0"/>
                <a:cs typeface="Times New Roman" pitchFamily="16" charset="0"/>
              </a:rPr>
              <a:t>Primary Facility</a:t>
            </a:r>
          </a:p>
          <a:p>
            <a:pPr algn="just">
              <a:spcBef>
                <a:spcPts val="650"/>
              </a:spcBef>
              <a:buFont typeface="Times New Roman" pitchFamily="16" charset="0"/>
              <a:buAutoNum type="arabicPeriod"/>
            </a:pPr>
            <a:r>
              <a:rPr lang="en-US" sz="2600">
                <a:latin typeface="Times New Roman" pitchFamily="16" charset="0"/>
                <a:cs typeface="Times New Roman" pitchFamily="16" charset="0"/>
              </a:rPr>
              <a:t>Secondary Facility</a:t>
            </a:r>
          </a:p>
        </p:txBody>
      </p:sp>
    </p:spTree>
    <p:extLst>
      <p:ext uri="{BB962C8B-B14F-4D97-AF65-F5344CB8AC3E}">
        <p14:creationId xmlns:p14="http://schemas.microsoft.com/office/powerpoint/2010/main" val="765006408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ext Box 1"/>
          <p:cNvSpPr txBox="1">
            <a:spLocks noChangeArrowheads="1"/>
          </p:cNvSpPr>
          <p:nvPr/>
        </p:nvSpPr>
        <p:spPr bwMode="auto">
          <a:xfrm>
            <a:off x="1973263" y="122238"/>
            <a:ext cx="8229600" cy="1020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sz="3800" dirty="0">
                <a:latin typeface="Times New Roman" pitchFamily="16" charset="0"/>
                <a:cs typeface="Times New Roman" pitchFamily="16" charset="0"/>
              </a:rPr>
              <a:t>PRIMARY FACILITY</a:t>
            </a:r>
          </a:p>
        </p:txBody>
      </p:sp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580571" y="1143000"/>
            <a:ext cx="11393715" cy="1517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1pPr>
            <a:lvl2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2pPr>
            <a:lvl3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3pPr>
            <a:lvl4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4pPr>
            <a:lvl5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9pPr>
          </a:lstStyle>
          <a:p>
            <a:pPr algn="just">
              <a:spcBef>
                <a:spcPts val="650"/>
              </a:spcBef>
              <a:buFont typeface="Arial" charset="0"/>
              <a:buChar char="•"/>
            </a:pP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For each facility </a:t>
            </a:r>
            <a:r>
              <a:rPr lang="en-US" sz="2600" dirty="0" err="1">
                <a:latin typeface="Times New Roman" pitchFamily="16" charset="0"/>
                <a:cs typeface="Times New Roman" pitchFamily="16" charset="0"/>
              </a:rPr>
              <a:t>i</a:t>
            </a: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* in the optimal solution, </a:t>
            </a:r>
            <a:r>
              <a:rPr lang="en-US" sz="2600" dirty="0" smtClean="0">
                <a:latin typeface="Times New Roman" pitchFamily="16" charset="0"/>
                <a:cs typeface="Times New Roman" pitchFamily="16" charset="0"/>
              </a:rPr>
              <a:t>Neighborhood of </a:t>
            </a:r>
            <a:r>
              <a:rPr lang="en-US" sz="2600" dirty="0" err="1" smtClean="0">
                <a:latin typeface="Times New Roman" pitchFamily="16" charset="0"/>
                <a:cs typeface="Times New Roman" pitchFamily="16" charset="0"/>
              </a:rPr>
              <a:t>i</a:t>
            </a:r>
            <a:r>
              <a:rPr lang="en-US" sz="2600" dirty="0" smtClean="0">
                <a:latin typeface="Times New Roman" pitchFamily="16" charset="0"/>
                <a:cs typeface="Times New Roman" pitchFamily="16" charset="0"/>
              </a:rPr>
              <a:t>*, denoted as N(</a:t>
            </a:r>
            <a:r>
              <a:rPr lang="en-US" sz="2600" dirty="0" err="1" smtClean="0">
                <a:latin typeface="Times New Roman" pitchFamily="16" charset="0"/>
                <a:cs typeface="Times New Roman" pitchFamily="16" charset="0"/>
              </a:rPr>
              <a:t>i</a:t>
            </a:r>
            <a:r>
              <a:rPr lang="en-US" sz="2600" dirty="0" smtClean="0">
                <a:latin typeface="Times New Roman" pitchFamily="16" charset="0"/>
                <a:cs typeface="Times New Roman" pitchFamily="16" charset="0"/>
              </a:rPr>
              <a:t>*) is the set of </a:t>
            </a:r>
            <a:r>
              <a:rPr lang="en-US" sz="2600" dirty="0" err="1" smtClean="0">
                <a:latin typeface="Times New Roman" pitchFamily="16" charset="0"/>
                <a:cs typeface="Times New Roman" pitchFamily="16" charset="0"/>
              </a:rPr>
              <a:t>i</a:t>
            </a:r>
            <a:r>
              <a:rPr lang="en-US" sz="2600" dirty="0" smtClean="0">
                <a:latin typeface="Times New Roman" pitchFamily="16" charset="0"/>
                <a:cs typeface="Times New Roman" pitchFamily="16" charset="0"/>
              </a:rPr>
              <a:t> ɛ S such that </a:t>
            </a:r>
            <a:r>
              <a:rPr lang="en-US" sz="2600" dirty="0" err="1" smtClean="0">
                <a:latin typeface="Times New Roman" pitchFamily="16" charset="0"/>
                <a:cs typeface="Times New Roman" pitchFamily="16" charset="0"/>
              </a:rPr>
              <a:t>i</a:t>
            </a:r>
            <a:r>
              <a:rPr lang="en-US" sz="2600" dirty="0" smtClean="0">
                <a:latin typeface="Times New Roman" pitchFamily="16" charset="0"/>
                <a:cs typeface="Times New Roman" pitchFamily="16" charset="0"/>
              </a:rPr>
              <a:t>* is closest to </a:t>
            </a:r>
            <a:r>
              <a:rPr lang="en-US" sz="2600" dirty="0" err="1" smtClean="0">
                <a:latin typeface="Times New Roman" pitchFamily="16" charset="0"/>
                <a:cs typeface="Times New Roman" pitchFamily="16" charset="0"/>
              </a:rPr>
              <a:t>i</a:t>
            </a:r>
            <a:r>
              <a:rPr lang="en-US" sz="2600" dirty="0" smtClean="0">
                <a:latin typeface="Times New Roman" pitchFamily="16" charset="0"/>
                <a:cs typeface="Times New Roman" pitchFamily="16" charset="0"/>
              </a:rPr>
              <a:t> in optimal.</a:t>
            </a:r>
          </a:p>
          <a:p>
            <a:pPr algn="just">
              <a:spcBef>
                <a:spcPts val="650"/>
              </a:spcBef>
              <a:buFont typeface="Arial" charset="0"/>
              <a:buChar char="•"/>
            </a:pPr>
            <a:r>
              <a:rPr lang="en-US" sz="2600" dirty="0" smtClean="0">
                <a:latin typeface="Times New Roman" pitchFamily="16" charset="0"/>
                <a:cs typeface="Times New Roman" pitchFamily="16" charset="0"/>
              </a:rPr>
              <a:t>A facility </a:t>
            </a:r>
            <a:r>
              <a:rPr lang="en-US" sz="2600" dirty="0" err="1" smtClean="0">
                <a:latin typeface="Times New Roman" pitchFamily="16" charset="0"/>
                <a:cs typeface="Times New Roman" pitchFamily="16" charset="0"/>
              </a:rPr>
              <a:t>i</a:t>
            </a:r>
            <a:r>
              <a:rPr lang="en-US" sz="2600" dirty="0" smtClean="0">
                <a:latin typeface="Times New Roman" pitchFamily="16" charset="0"/>
                <a:cs typeface="Times New Roman" pitchFamily="16" charset="0"/>
              </a:rPr>
              <a:t> ɛ N(</a:t>
            </a:r>
            <a:r>
              <a:rPr lang="en-US" sz="2600" dirty="0" err="1" smtClean="0">
                <a:latin typeface="Times New Roman" pitchFamily="16" charset="0"/>
                <a:cs typeface="Times New Roman" pitchFamily="16" charset="0"/>
              </a:rPr>
              <a:t>i</a:t>
            </a:r>
            <a:r>
              <a:rPr lang="en-US" sz="2600" dirty="0" smtClean="0">
                <a:latin typeface="Times New Roman" pitchFamily="16" charset="0"/>
                <a:cs typeface="Times New Roman" pitchFamily="16" charset="0"/>
              </a:rPr>
              <a:t>*) is </a:t>
            </a: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said to be </a:t>
            </a:r>
            <a:r>
              <a:rPr lang="en-US" sz="2600" dirty="0" smtClean="0">
                <a:latin typeface="Times New Roman" pitchFamily="16" charset="0"/>
                <a:cs typeface="Times New Roman" pitchFamily="16" charset="0"/>
              </a:rPr>
              <a:t>a </a:t>
            </a: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primary facility if </a:t>
            </a:r>
            <a:r>
              <a:rPr lang="en-US" sz="2600" dirty="0" smtClean="0">
                <a:latin typeface="Times New Roman" pitchFamily="16" charset="0"/>
                <a:cs typeface="Times New Roman" pitchFamily="16" charset="0"/>
              </a:rPr>
              <a:t>it </a:t>
            </a: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is closest </a:t>
            </a:r>
            <a:r>
              <a:rPr lang="en-US" sz="2600" dirty="0" smtClean="0">
                <a:latin typeface="Times New Roman" pitchFamily="16" charset="0"/>
                <a:cs typeface="Times New Roman" pitchFamily="16" charset="0"/>
              </a:rPr>
              <a:t>to </a:t>
            </a:r>
            <a:r>
              <a:rPr lang="en-US" sz="2600" dirty="0" err="1" smtClean="0">
                <a:latin typeface="Times New Roman" pitchFamily="16" charset="0"/>
                <a:cs typeface="Times New Roman" pitchFamily="16" charset="0"/>
              </a:rPr>
              <a:t>i</a:t>
            </a:r>
            <a:r>
              <a:rPr lang="en-US" sz="2600" dirty="0" smtClean="0">
                <a:latin typeface="Times New Roman" pitchFamily="16" charset="0"/>
                <a:cs typeface="Times New Roman" pitchFamily="16" charset="0"/>
              </a:rPr>
              <a:t>*.</a:t>
            </a:r>
            <a:endParaRPr lang="en-US" sz="2600" dirty="0">
              <a:latin typeface="Times New Roman" pitchFamily="16" charset="0"/>
              <a:cs typeface="Times New Roman" pitchFamily="16" charset="0"/>
            </a:endParaRPr>
          </a:p>
        </p:txBody>
      </p:sp>
      <p:sp>
        <p:nvSpPr>
          <p:cNvPr id="37891" name="Line 3"/>
          <p:cNvSpPr>
            <a:spLocks noChangeShapeType="1"/>
          </p:cNvSpPr>
          <p:nvPr/>
        </p:nvSpPr>
        <p:spPr bwMode="auto">
          <a:xfrm flipH="1">
            <a:off x="2365938" y="3117852"/>
            <a:ext cx="632508" cy="609600"/>
          </a:xfrm>
          <a:prstGeom prst="line">
            <a:avLst/>
          </a:prstGeom>
          <a:noFill/>
          <a:ln w="22225" cmpd="sng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2" name="Line 4"/>
          <p:cNvSpPr>
            <a:spLocks noChangeShapeType="1"/>
          </p:cNvSpPr>
          <p:nvPr/>
        </p:nvSpPr>
        <p:spPr bwMode="auto">
          <a:xfrm flipH="1">
            <a:off x="3448615" y="3041653"/>
            <a:ext cx="1244600" cy="708025"/>
          </a:xfrm>
          <a:prstGeom prst="line">
            <a:avLst/>
          </a:prstGeom>
          <a:noFill/>
          <a:ln w="22225" cmpd="sng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3" name="Line 5"/>
          <p:cNvSpPr>
            <a:spLocks noChangeShapeType="1"/>
          </p:cNvSpPr>
          <p:nvPr/>
        </p:nvSpPr>
        <p:spPr bwMode="auto">
          <a:xfrm flipV="1">
            <a:off x="7549127" y="3040066"/>
            <a:ext cx="571500" cy="688975"/>
          </a:xfrm>
          <a:prstGeom prst="line">
            <a:avLst/>
          </a:prstGeom>
          <a:noFill/>
          <a:ln w="22225" cmpd="sng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4" name="Line 6"/>
          <p:cNvSpPr>
            <a:spLocks noChangeShapeType="1"/>
          </p:cNvSpPr>
          <p:nvPr/>
        </p:nvSpPr>
        <p:spPr bwMode="auto">
          <a:xfrm flipH="1" flipV="1">
            <a:off x="6633141" y="3040066"/>
            <a:ext cx="346075" cy="688975"/>
          </a:xfrm>
          <a:prstGeom prst="line">
            <a:avLst/>
          </a:prstGeom>
          <a:noFill/>
          <a:ln w="22225" cmpd="sng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5" name="Line 7"/>
          <p:cNvSpPr>
            <a:spLocks noChangeShapeType="1"/>
          </p:cNvSpPr>
          <p:nvPr/>
        </p:nvSpPr>
        <p:spPr bwMode="auto">
          <a:xfrm>
            <a:off x="4653528" y="3041653"/>
            <a:ext cx="669925" cy="784225"/>
          </a:xfrm>
          <a:prstGeom prst="line">
            <a:avLst/>
          </a:prstGeom>
          <a:noFill/>
          <a:ln w="22225" cmpd="sng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6" name="Line 8"/>
          <p:cNvSpPr>
            <a:spLocks noChangeShapeType="1"/>
          </p:cNvSpPr>
          <p:nvPr/>
        </p:nvSpPr>
        <p:spPr bwMode="auto">
          <a:xfrm>
            <a:off x="8120628" y="3041653"/>
            <a:ext cx="327025" cy="708025"/>
          </a:xfrm>
          <a:prstGeom prst="line">
            <a:avLst/>
          </a:prstGeom>
          <a:noFill/>
          <a:ln w="22225" cmpd="sng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7" name="Line 9"/>
          <p:cNvSpPr>
            <a:spLocks noChangeShapeType="1"/>
          </p:cNvSpPr>
          <p:nvPr/>
        </p:nvSpPr>
        <p:spPr bwMode="auto">
          <a:xfrm flipV="1">
            <a:off x="3089838" y="3856040"/>
            <a:ext cx="252415" cy="862012"/>
          </a:xfrm>
          <a:prstGeom prst="line">
            <a:avLst/>
          </a:prstGeom>
          <a:noFill/>
          <a:ln w="22225" cmpd="sng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8" name="Line 10"/>
          <p:cNvSpPr>
            <a:spLocks noChangeShapeType="1"/>
          </p:cNvSpPr>
          <p:nvPr/>
        </p:nvSpPr>
        <p:spPr bwMode="auto">
          <a:xfrm flipH="1" flipV="1">
            <a:off x="2458015" y="3779840"/>
            <a:ext cx="427038" cy="938212"/>
          </a:xfrm>
          <a:prstGeom prst="line">
            <a:avLst/>
          </a:prstGeom>
          <a:noFill/>
          <a:ln w="22225" cmpd="sng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9" name="Line 11"/>
          <p:cNvSpPr>
            <a:spLocks noChangeShapeType="1"/>
          </p:cNvSpPr>
          <p:nvPr/>
        </p:nvSpPr>
        <p:spPr bwMode="auto">
          <a:xfrm flipH="1" flipV="1">
            <a:off x="4232841" y="3878266"/>
            <a:ext cx="269875" cy="841375"/>
          </a:xfrm>
          <a:prstGeom prst="line">
            <a:avLst/>
          </a:prstGeom>
          <a:noFill/>
          <a:ln w="22225" cmpd="sng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0" name="Line 12"/>
          <p:cNvSpPr>
            <a:spLocks noChangeShapeType="1"/>
          </p:cNvSpPr>
          <p:nvPr/>
        </p:nvSpPr>
        <p:spPr bwMode="auto">
          <a:xfrm flipV="1">
            <a:off x="4501127" y="3954466"/>
            <a:ext cx="876300" cy="765175"/>
          </a:xfrm>
          <a:prstGeom prst="line">
            <a:avLst/>
          </a:prstGeom>
          <a:noFill/>
          <a:ln w="22225" cmpd="sng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1" name="Line 13"/>
          <p:cNvSpPr>
            <a:spLocks noChangeShapeType="1"/>
          </p:cNvSpPr>
          <p:nvPr/>
        </p:nvSpPr>
        <p:spPr bwMode="auto">
          <a:xfrm flipV="1">
            <a:off x="5567928" y="3856040"/>
            <a:ext cx="365125" cy="863600"/>
          </a:xfrm>
          <a:prstGeom prst="line">
            <a:avLst/>
          </a:prstGeom>
          <a:noFill/>
          <a:ln w="22225" cmpd="sng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2" name="Line 14"/>
          <p:cNvSpPr>
            <a:spLocks noChangeShapeType="1"/>
          </p:cNvSpPr>
          <p:nvPr/>
        </p:nvSpPr>
        <p:spPr bwMode="auto">
          <a:xfrm flipV="1">
            <a:off x="6939528" y="3856040"/>
            <a:ext cx="593725" cy="863600"/>
          </a:xfrm>
          <a:prstGeom prst="line">
            <a:avLst/>
          </a:prstGeom>
          <a:noFill/>
          <a:ln w="22225" cmpd="sng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3" name="Line 15"/>
          <p:cNvSpPr>
            <a:spLocks noChangeShapeType="1"/>
          </p:cNvSpPr>
          <p:nvPr/>
        </p:nvSpPr>
        <p:spPr bwMode="auto">
          <a:xfrm flipV="1">
            <a:off x="8463527" y="3725866"/>
            <a:ext cx="38100" cy="993775"/>
          </a:xfrm>
          <a:prstGeom prst="line">
            <a:avLst/>
          </a:prstGeom>
          <a:noFill/>
          <a:ln w="22225" cmpd="sng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4" name="Line 16"/>
          <p:cNvSpPr>
            <a:spLocks noChangeShapeType="1"/>
          </p:cNvSpPr>
          <p:nvPr/>
        </p:nvSpPr>
        <p:spPr bwMode="auto">
          <a:xfrm>
            <a:off x="3129527" y="3117852"/>
            <a:ext cx="1028700" cy="685800"/>
          </a:xfrm>
          <a:prstGeom prst="line">
            <a:avLst/>
          </a:prstGeom>
          <a:noFill/>
          <a:ln w="22225" cmpd="sng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5" name="Line 17"/>
          <p:cNvSpPr>
            <a:spLocks noChangeShapeType="1"/>
          </p:cNvSpPr>
          <p:nvPr/>
        </p:nvSpPr>
        <p:spPr bwMode="auto">
          <a:xfrm flipV="1">
            <a:off x="6939527" y="3878266"/>
            <a:ext cx="38100" cy="841375"/>
          </a:xfrm>
          <a:prstGeom prst="line">
            <a:avLst/>
          </a:prstGeom>
          <a:noFill/>
          <a:ln w="22225" cmpd="sng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6" name="Line 18"/>
          <p:cNvSpPr>
            <a:spLocks noChangeShapeType="1"/>
          </p:cNvSpPr>
          <p:nvPr/>
        </p:nvSpPr>
        <p:spPr bwMode="auto">
          <a:xfrm flipH="1">
            <a:off x="6039415" y="3041653"/>
            <a:ext cx="558800" cy="708025"/>
          </a:xfrm>
          <a:prstGeom prst="line">
            <a:avLst/>
          </a:prstGeom>
          <a:noFill/>
          <a:ln w="22225" cmpd="sng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7" name="AutoShape 19"/>
          <p:cNvSpPr>
            <a:spLocks noChangeArrowheads="1"/>
          </p:cNvSpPr>
          <p:nvPr/>
        </p:nvSpPr>
        <p:spPr bwMode="auto">
          <a:xfrm>
            <a:off x="2329427" y="3651252"/>
            <a:ext cx="152400" cy="152400"/>
          </a:xfrm>
          <a:prstGeom prst="flowChartConnector">
            <a:avLst/>
          </a:prstGeom>
          <a:solidFill>
            <a:srgbClr val="4F81BD"/>
          </a:solidFill>
          <a:ln w="25560">
            <a:solidFill>
              <a:srgbClr val="385D8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8" name="Rectangle 20"/>
          <p:cNvSpPr>
            <a:spLocks noChangeArrowheads="1"/>
          </p:cNvSpPr>
          <p:nvPr/>
        </p:nvSpPr>
        <p:spPr bwMode="auto">
          <a:xfrm>
            <a:off x="5453627" y="4718052"/>
            <a:ext cx="228600" cy="228600"/>
          </a:xfrm>
          <a:prstGeom prst="rect">
            <a:avLst/>
          </a:prstGeom>
          <a:solidFill>
            <a:srgbClr val="66FF66"/>
          </a:solidFill>
          <a:ln w="25560">
            <a:solidFill>
              <a:srgbClr val="7189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9" name="Rectangle 21"/>
          <p:cNvSpPr>
            <a:spLocks noChangeArrowheads="1"/>
          </p:cNvSpPr>
          <p:nvPr/>
        </p:nvSpPr>
        <p:spPr bwMode="auto">
          <a:xfrm>
            <a:off x="8349227" y="4718052"/>
            <a:ext cx="228600" cy="228600"/>
          </a:xfrm>
          <a:prstGeom prst="rect">
            <a:avLst/>
          </a:prstGeom>
          <a:solidFill>
            <a:srgbClr val="66FF66"/>
          </a:solidFill>
          <a:ln w="25560">
            <a:solidFill>
              <a:srgbClr val="7189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10" name="Rectangle 22"/>
          <p:cNvSpPr>
            <a:spLocks noChangeArrowheads="1"/>
          </p:cNvSpPr>
          <p:nvPr/>
        </p:nvSpPr>
        <p:spPr bwMode="auto">
          <a:xfrm>
            <a:off x="6825227" y="4718052"/>
            <a:ext cx="228600" cy="228600"/>
          </a:xfrm>
          <a:prstGeom prst="rect">
            <a:avLst/>
          </a:prstGeom>
          <a:solidFill>
            <a:srgbClr val="66FF66"/>
          </a:solidFill>
          <a:ln w="25560">
            <a:solidFill>
              <a:srgbClr val="7189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11" name="AutoShape 23"/>
          <p:cNvSpPr>
            <a:spLocks noChangeArrowheads="1"/>
          </p:cNvSpPr>
          <p:nvPr/>
        </p:nvSpPr>
        <p:spPr bwMode="auto">
          <a:xfrm>
            <a:off x="5301227" y="3803652"/>
            <a:ext cx="152400" cy="152400"/>
          </a:xfrm>
          <a:prstGeom prst="flowChartConnector">
            <a:avLst/>
          </a:prstGeom>
          <a:solidFill>
            <a:srgbClr val="4F81BD"/>
          </a:solidFill>
          <a:ln w="25560">
            <a:solidFill>
              <a:srgbClr val="385D8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12" name="AutoShape 24"/>
          <p:cNvSpPr>
            <a:spLocks noChangeArrowheads="1"/>
          </p:cNvSpPr>
          <p:nvPr/>
        </p:nvSpPr>
        <p:spPr bwMode="auto">
          <a:xfrm>
            <a:off x="5910827" y="3727452"/>
            <a:ext cx="152400" cy="152400"/>
          </a:xfrm>
          <a:prstGeom prst="flowChartConnector">
            <a:avLst/>
          </a:prstGeom>
          <a:solidFill>
            <a:srgbClr val="4F81BD"/>
          </a:solidFill>
          <a:ln w="25560">
            <a:solidFill>
              <a:srgbClr val="385D8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13" name="AutoShape 25"/>
          <p:cNvSpPr>
            <a:spLocks noChangeArrowheads="1"/>
          </p:cNvSpPr>
          <p:nvPr/>
        </p:nvSpPr>
        <p:spPr bwMode="auto">
          <a:xfrm>
            <a:off x="3320027" y="3727452"/>
            <a:ext cx="152400" cy="152400"/>
          </a:xfrm>
          <a:prstGeom prst="flowChartConnector">
            <a:avLst/>
          </a:prstGeom>
          <a:solidFill>
            <a:srgbClr val="4F81BD"/>
          </a:solidFill>
          <a:ln w="25560">
            <a:solidFill>
              <a:srgbClr val="385D8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14" name="AutoShape 26"/>
          <p:cNvSpPr>
            <a:spLocks noChangeArrowheads="1"/>
          </p:cNvSpPr>
          <p:nvPr/>
        </p:nvSpPr>
        <p:spPr bwMode="auto">
          <a:xfrm>
            <a:off x="4158227" y="3727452"/>
            <a:ext cx="152400" cy="152400"/>
          </a:xfrm>
          <a:prstGeom prst="flowChartConnector">
            <a:avLst/>
          </a:prstGeom>
          <a:solidFill>
            <a:srgbClr val="4F81BD"/>
          </a:solidFill>
          <a:ln w="25560">
            <a:solidFill>
              <a:srgbClr val="385D8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15" name="AutoShape 27"/>
          <p:cNvSpPr>
            <a:spLocks noChangeArrowheads="1"/>
          </p:cNvSpPr>
          <p:nvPr/>
        </p:nvSpPr>
        <p:spPr bwMode="auto">
          <a:xfrm>
            <a:off x="7511027" y="3727452"/>
            <a:ext cx="152400" cy="152400"/>
          </a:xfrm>
          <a:prstGeom prst="flowChartConnector">
            <a:avLst/>
          </a:prstGeom>
          <a:solidFill>
            <a:srgbClr val="4F81BD"/>
          </a:solidFill>
          <a:ln w="25560">
            <a:solidFill>
              <a:srgbClr val="385D8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16" name="AutoShape 28"/>
          <p:cNvSpPr>
            <a:spLocks noChangeArrowheads="1"/>
          </p:cNvSpPr>
          <p:nvPr/>
        </p:nvSpPr>
        <p:spPr bwMode="auto">
          <a:xfrm>
            <a:off x="6901427" y="3727452"/>
            <a:ext cx="152400" cy="152400"/>
          </a:xfrm>
          <a:prstGeom prst="flowChartConnector">
            <a:avLst/>
          </a:prstGeom>
          <a:solidFill>
            <a:srgbClr val="4F81BD"/>
          </a:solidFill>
          <a:ln w="25560">
            <a:solidFill>
              <a:srgbClr val="385D8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17" name="AutoShape 29"/>
          <p:cNvSpPr>
            <a:spLocks noChangeArrowheads="1"/>
          </p:cNvSpPr>
          <p:nvPr/>
        </p:nvSpPr>
        <p:spPr bwMode="auto">
          <a:xfrm>
            <a:off x="8425427" y="3727452"/>
            <a:ext cx="152400" cy="152400"/>
          </a:xfrm>
          <a:prstGeom prst="flowChartConnector">
            <a:avLst/>
          </a:prstGeom>
          <a:solidFill>
            <a:srgbClr val="4F81BD"/>
          </a:solidFill>
          <a:ln w="25560">
            <a:solidFill>
              <a:srgbClr val="385D8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18" name="Rectangle 30"/>
          <p:cNvSpPr>
            <a:spLocks noChangeArrowheads="1"/>
          </p:cNvSpPr>
          <p:nvPr/>
        </p:nvSpPr>
        <p:spPr bwMode="auto">
          <a:xfrm>
            <a:off x="2884147" y="2889252"/>
            <a:ext cx="228600" cy="228600"/>
          </a:xfrm>
          <a:prstGeom prst="rect">
            <a:avLst/>
          </a:prstGeom>
          <a:solidFill>
            <a:srgbClr val="C0504D"/>
          </a:solidFill>
          <a:ln w="25560">
            <a:solidFill>
              <a:srgbClr val="8C383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19" name="Rectangle 31"/>
          <p:cNvSpPr>
            <a:spLocks noChangeArrowheads="1"/>
          </p:cNvSpPr>
          <p:nvPr/>
        </p:nvSpPr>
        <p:spPr bwMode="auto">
          <a:xfrm>
            <a:off x="4539227" y="2813052"/>
            <a:ext cx="228600" cy="228600"/>
          </a:xfrm>
          <a:prstGeom prst="rect">
            <a:avLst/>
          </a:prstGeom>
          <a:solidFill>
            <a:srgbClr val="C0504D"/>
          </a:solidFill>
          <a:ln w="25560">
            <a:solidFill>
              <a:srgbClr val="8C383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20" name="Rectangle 32"/>
          <p:cNvSpPr>
            <a:spLocks noChangeArrowheads="1"/>
          </p:cNvSpPr>
          <p:nvPr/>
        </p:nvSpPr>
        <p:spPr bwMode="auto">
          <a:xfrm>
            <a:off x="8044427" y="2813052"/>
            <a:ext cx="228600" cy="228600"/>
          </a:xfrm>
          <a:prstGeom prst="rect">
            <a:avLst/>
          </a:prstGeom>
          <a:solidFill>
            <a:srgbClr val="C0504D"/>
          </a:solidFill>
          <a:ln w="25560">
            <a:solidFill>
              <a:srgbClr val="8C383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21" name="Rectangle 33"/>
          <p:cNvSpPr>
            <a:spLocks noChangeArrowheads="1"/>
          </p:cNvSpPr>
          <p:nvPr/>
        </p:nvSpPr>
        <p:spPr bwMode="auto">
          <a:xfrm>
            <a:off x="6520427" y="2813052"/>
            <a:ext cx="228600" cy="228600"/>
          </a:xfrm>
          <a:prstGeom prst="rect">
            <a:avLst/>
          </a:prstGeom>
          <a:solidFill>
            <a:srgbClr val="C0504D"/>
          </a:solidFill>
          <a:ln w="25560">
            <a:solidFill>
              <a:srgbClr val="8C383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22" name="Text Box 34"/>
          <p:cNvSpPr txBox="1">
            <a:spLocks noChangeArrowheads="1"/>
          </p:cNvSpPr>
          <p:nvPr/>
        </p:nvSpPr>
        <p:spPr bwMode="auto">
          <a:xfrm>
            <a:off x="8882627" y="2660652"/>
            <a:ext cx="533400" cy="490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sz="2600">
                <a:latin typeface="Times New Roman" pitchFamily="16" charset="0"/>
                <a:cs typeface="Times New Roman" pitchFamily="16" charset="0"/>
              </a:rPr>
              <a:t>O</a:t>
            </a:r>
          </a:p>
        </p:txBody>
      </p:sp>
      <p:sp>
        <p:nvSpPr>
          <p:cNvPr id="37923" name="Text Box 35"/>
          <p:cNvSpPr txBox="1">
            <a:spLocks noChangeArrowheads="1"/>
          </p:cNvSpPr>
          <p:nvPr/>
        </p:nvSpPr>
        <p:spPr bwMode="auto">
          <a:xfrm>
            <a:off x="8882627" y="4413252"/>
            <a:ext cx="533400" cy="490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sz="2600">
                <a:latin typeface="Times New Roman" pitchFamily="16" charset="0"/>
                <a:cs typeface="Times New Roman" pitchFamily="16" charset="0"/>
              </a:rPr>
              <a:t>S</a:t>
            </a:r>
          </a:p>
        </p:txBody>
      </p:sp>
      <p:sp>
        <p:nvSpPr>
          <p:cNvPr id="37924" name="Text Box 36"/>
          <p:cNvSpPr txBox="1">
            <a:spLocks noChangeArrowheads="1"/>
          </p:cNvSpPr>
          <p:nvPr/>
        </p:nvSpPr>
        <p:spPr bwMode="auto">
          <a:xfrm>
            <a:off x="8882627" y="3498852"/>
            <a:ext cx="533400" cy="490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sz="2600">
                <a:latin typeface="Times New Roman" pitchFamily="16" charset="0"/>
                <a:cs typeface="Times New Roman" pitchFamily="16" charset="0"/>
              </a:rPr>
              <a:t>C</a:t>
            </a:r>
          </a:p>
        </p:txBody>
      </p:sp>
      <p:sp>
        <p:nvSpPr>
          <p:cNvPr id="37931" name="Rectangle 43"/>
          <p:cNvSpPr>
            <a:spLocks noChangeArrowheads="1"/>
          </p:cNvSpPr>
          <p:nvPr/>
        </p:nvSpPr>
        <p:spPr bwMode="auto">
          <a:xfrm>
            <a:off x="2862827" y="4718052"/>
            <a:ext cx="228600" cy="228600"/>
          </a:xfrm>
          <a:prstGeom prst="rect">
            <a:avLst/>
          </a:prstGeom>
          <a:solidFill>
            <a:srgbClr val="66FF66"/>
          </a:solidFill>
          <a:ln w="25560">
            <a:solidFill>
              <a:srgbClr val="7189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32" name="Rectangle 44"/>
          <p:cNvSpPr>
            <a:spLocks noChangeArrowheads="1"/>
          </p:cNvSpPr>
          <p:nvPr/>
        </p:nvSpPr>
        <p:spPr bwMode="auto">
          <a:xfrm>
            <a:off x="4386827" y="4718052"/>
            <a:ext cx="228600" cy="228600"/>
          </a:xfrm>
          <a:prstGeom prst="rect">
            <a:avLst/>
          </a:prstGeom>
          <a:solidFill>
            <a:srgbClr val="66FF66"/>
          </a:solidFill>
          <a:ln w="25560">
            <a:solidFill>
              <a:srgbClr val="7189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" name="Straight Arrow Connector 3"/>
          <p:cNvCxnSpPr>
            <a:stCxn id="37918" idx="2"/>
          </p:cNvCxnSpPr>
          <p:nvPr/>
        </p:nvCxnSpPr>
        <p:spPr>
          <a:xfrm>
            <a:off x="2998447" y="3117852"/>
            <a:ext cx="4303" cy="1638300"/>
          </a:xfrm>
          <a:prstGeom prst="straightConnector1">
            <a:avLst/>
          </a:prstGeom>
          <a:ln w="22225" cmpd="sng">
            <a:solidFill>
              <a:srgbClr val="FF0066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2743084" y="4946652"/>
            <a:ext cx="3483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i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2560291" y="2680486"/>
            <a:ext cx="4092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i</a:t>
            </a:r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4135659" y="4903790"/>
            <a:ext cx="3483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i</a:t>
            </a:r>
            <a:r>
              <a:rPr lang="en-US" dirty="0" smtClean="0"/>
              <a:t>’</a:t>
            </a:r>
            <a:endParaRPr lang="en-US" dirty="0"/>
          </a:p>
        </p:txBody>
      </p:sp>
      <p:cxnSp>
        <p:nvCxnSpPr>
          <p:cNvPr id="48" name="Straight Arrow Connector 47"/>
          <p:cNvCxnSpPr>
            <a:stCxn id="37931" idx="0"/>
            <a:endCxn id="37891" idx="0"/>
          </p:cNvCxnSpPr>
          <p:nvPr/>
        </p:nvCxnSpPr>
        <p:spPr>
          <a:xfrm flipV="1">
            <a:off x="2977127" y="3117852"/>
            <a:ext cx="21319" cy="1600200"/>
          </a:xfrm>
          <a:prstGeom prst="straightConnector1">
            <a:avLst/>
          </a:prstGeom>
          <a:ln w="22225" cmpd="sng">
            <a:solidFill>
              <a:srgbClr val="FF0066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37932" idx="0"/>
            <a:endCxn id="37918" idx="2"/>
          </p:cNvCxnSpPr>
          <p:nvPr/>
        </p:nvCxnSpPr>
        <p:spPr>
          <a:xfrm flipH="1" flipV="1">
            <a:off x="2998447" y="3117852"/>
            <a:ext cx="1502680" cy="1600200"/>
          </a:xfrm>
          <a:prstGeom prst="straightConnector1">
            <a:avLst/>
          </a:prstGeom>
          <a:ln w="22225" cmpd="sng">
            <a:solidFill>
              <a:srgbClr val="FF0066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2481827" y="4216796"/>
            <a:ext cx="2318541" cy="1310655"/>
          </a:xfrm>
          <a:prstGeom prst="ellipse">
            <a:avLst/>
          </a:prstGeom>
          <a:solidFill>
            <a:schemeClr val="lt1">
              <a:alpha val="0"/>
            </a:schemeClr>
          </a:solidFill>
          <a:ln w="28575"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58" name="TextBox 57"/>
          <p:cNvSpPr txBox="1"/>
          <p:nvPr/>
        </p:nvSpPr>
        <p:spPr>
          <a:xfrm>
            <a:off x="4658175" y="5342785"/>
            <a:ext cx="6652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N(</a:t>
            </a:r>
            <a:r>
              <a:rPr lang="en-US" dirty="0" err="1" smtClean="0"/>
              <a:t>i</a:t>
            </a:r>
            <a:r>
              <a:rPr lang="en-US" dirty="0" smtClean="0"/>
              <a:t>*)</a:t>
            </a:r>
            <a:endParaRPr lang="en-US" dirty="0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1973264" y="3856040"/>
            <a:ext cx="889563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92651" y="3631300"/>
            <a:ext cx="13806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</a:t>
            </a:r>
            <a:r>
              <a:rPr lang="en-US" dirty="0" smtClean="0"/>
              <a:t>ndicates closest edge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1629227" y="5712117"/>
            <a:ext cx="17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Primary facility</a:t>
            </a:r>
            <a:endParaRPr lang="en-US" dirty="0"/>
          </a:p>
        </p:txBody>
      </p:sp>
      <p:cxnSp>
        <p:nvCxnSpPr>
          <p:cNvPr id="25" name="Straight Arrow Connector 24"/>
          <p:cNvCxnSpPr/>
          <p:nvPr/>
        </p:nvCxnSpPr>
        <p:spPr>
          <a:xfrm flipV="1">
            <a:off x="2329427" y="5315984"/>
            <a:ext cx="352765" cy="316469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350937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58" grpId="0"/>
      <p:bldP spid="21" grpId="0"/>
      <p:bldP spid="21" grpId="1"/>
      <p:bldP spid="2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ext Box 1"/>
          <p:cNvSpPr txBox="1">
            <a:spLocks noChangeArrowheads="1"/>
          </p:cNvSpPr>
          <p:nvPr/>
        </p:nvSpPr>
        <p:spPr bwMode="auto">
          <a:xfrm>
            <a:off x="1973263" y="183357"/>
            <a:ext cx="8229600" cy="1020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sz="3800" dirty="0">
                <a:latin typeface="Times New Roman" pitchFamily="16" charset="0"/>
                <a:cs typeface="Times New Roman" pitchFamily="16" charset="0"/>
              </a:rPr>
              <a:t>SECONDARY FACILITY</a:t>
            </a: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175657" y="1066800"/>
            <a:ext cx="10476411" cy="9068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1pPr>
            <a:lvl2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2pPr>
            <a:lvl3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3pPr>
            <a:lvl4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4pPr>
            <a:lvl5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9pPr>
          </a:lstStyle>
          <a:p>
            <a:pPr algn="just">
              <a:spcBef>
                <a:spcPts val="650"/>
              </a:spcBef>
              <a:buFont typeface="Arial" charset="0"/>
              <a:buChar char="•"/>
            </a:pPr>
            <a:r>
              <a:rPr lang="en-US" sz="2600" dirty="0" smtClean="0">
                <a:latin typeface="Times New Roman" pitchFamily="16" charset="0"/>
                <a:cs typeface="Times New Roman" pitchFamily="16" charset="0"/>
              </a:rPr>
              <a:t>All </a:t>
            </a: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the facilities in the current solution which are not tagged as primary facilities are secondary facilities</a:t>
            </a:r>
            <a:r>
              <a:rPr lang="en-US" sz="2600" dirty="0" smtClean="0">
                <a:latin typeface="Times New Roman" pitchFamily="16" charset="0"/>
                <a:cs typeface="Times New Roman" pitchFamily="16" charset="0"/>
              </a:rPr>
              <a:t>.</a:t>
            </a:r>
          </a:p>
        </p:txBody>
      </p:sp>
      <p:sp>
        <p:nvSpPr>
          <p:cNvPr id="38915" name="Line 3"/>
          <p:cNvSpPr>
            <a:spLocks noChangeShapeType="1"/>
          </p:cNvSpPr>
          <p:nvPr/>
        </p:nvSpPr>
        <p:spPr bwMode="auto">
          <a:xfrm flipH="1">
            <a:off x="2651263" y="2354660"/>
            <a:ext cx="687386" cy="685799"/>
          </a:xfrm>
          <a:prstGeom prst="line">
            <a:avLst/>
          </a:prstGeom>
          <a:noFill/>
          <a:ln w="222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6" name="Line 4"/>
          <p:cNvSpPr>
            <a:spLocks noChangeShapeType="1"/>
          </p:cNvSpPr>
          <p:nvPr/>
        </p:nvSpPr>
        <p:spPr bwMode="auto">
          <a:xfrm flipH="1">
            <a:off x="3733937" y="2354660"/>
            <a:ext cx="1244600" cy="708025"/>
          </a:xfrm>
          <a:prstGeom prst="line">
            <a:avLst/>
          </a:prstGeom>
          <a:noFill/>
          <a:ln w="222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7" name="Line 5"/>
          <p:cNvSpPr>
            <a:spLocks noChangeShapeType="1"/>
          </p:cNvSpPr>
          <p:nvPr/>
        </p:nvSpPr>
        <p:spPr bwMode="auto">
          <a:xfrm flipV="1">
            <a:off x="7834449" y="2353073"/>
            <a:ext cx="571500" cy="688975"/>
          </a:xfrm>
          <a:prstGeom prst="line">
            <a:avLst/>
          </a:prstGeom>
          <a:noFill/>
          <a:ln w="222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8" name="Line 6"/>
          <p:cNvSpPr>
            <a:spLocks noChangeShapeType="1"/>
          </p:cNvSpPr>
          <p:nvPr/>
        </p:nvSpPr>
        <p:spPr bwMode="auto">
          <a:xfrm flipH="1" flipV="1">
            <a:off x="6918463" y="2353073"/>
            <a:ext cx="346075" cy="688975"/>
          </a:xfrm>
          <a:prstGeom prst="line">
            <a:avLst/>
          </a:prstGeom>
          <a:noFill/>
          <a:ln w="222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9" name="Line 7"/>
          <p:cNvSpPr>
            <a:spLocks noChangeShapeType="1"/>
          </p:cNvSpPr>
          <p:nvPr/>
        </p:nvSpPr>
        <p:spPr bwMode="auto">
          <a:xfrm>
            <a:off x="4938850" y="2354660"/>
            <a:ext cx="669925" cy="784225"/>
          </a:xfrm>
          <a:prstGeom prst="line">
            <a:avLst/>
          </a:prstGeom>
          <a:noFill/>
          <a:ln w="222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0" name="Line 8"/>
          <p:cNvSpPr>
            <a:spLocks noChangeShapeType="1"/>
          </p:cNvSpPr>
          <p:nvPr/>
        </p:nvSpPr>
        <p:spPr bwMode="auto">
          <a:xfrm>
            <a:off x="8405950" y="2354660"/>
            <a:ext cx="327025" cy="708025"/>
          </a:xfrm>
          <a:prstGeom prst="line">
            <a:avLst/>
          </a:prstGeom>
          <a:noFill/>
          <a:ln w="222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1" name="Line 9"/>
          <p:cNvSpPr>
            <a:spLocks noChangeShapeType="1"/>
          </p:cNvSpPr>
          <p:nvPr/>
        </p:nvSpPr>
        <p:spPr bwMode="auto">
          <a:xfrm flipV="1">
            <a:off x="3339443" y="3169046"/>
            <a:ext cx="288132" cy="976312"/>
          </a:xfrm>
          <a:prstGeom prst="line">
            <a:avLst/>
          </a:prstGeom>
          <a:noFill/>
          <a:ln w="222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2" name="Line 10"/>
          <p:cNvSpPr>
            <a:spLocks noChangeShapeType="1"/>
          </p:cNvSpPr>
          <p:nvPr/>
        </p:nvSpPr>
        <p:spPr bwMode="auto">
          <a:xfrm flipH="1" flipV="1">
            <a:off x="2743337" y="3092847"/>
            <a:ext cx="404812" cy="938212"/>
          </a:xfrm>
          <a:prstGeom prst="line">
            <a:avLst/>
          </a:prstGeom>
          <a:noFill/>
          <a:ln w="222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3" name="Line 11"/>
          <p:cNvSpPr>
            <a:spLocks noChangeShapeType="1"/>
          </p:cNvSpPr>
          <p:nvPr/>
        </p:nvSpPr>
        <p:spPr bwMode="auto">
          <a:xfrm flipH="1" flipV="1">
            <a:off x="4518163" y="3191273"/>
            <a:ext cx="269875" cy="841375"/>
          </a:xfrm>
          <a:prstGeom prst="line">
            <a:avLst/>
          </a:prstGeom>
          <a:noFill/>
          <a:ln w="222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4" name="Line 12"/>
          <p:cNvSpPr>
            <a:spLocks noChangeShapeType="1"/>
          </p:cNvSpPr>
          <p:nvPr/>
        </p:nvSpPr>
        <p:spPr bwMode="auto">
          <a:xfrm flipV="1">
            <a:off x="4786449" y="3267473"/>
            <a:ext cx="876300" cy="765175"/>
          </a:xfrm>
          <a:prstGeom prst="line">
            <a:avLst/>
          </a:prstGeom>
          <a:noFill/>
          <a:ln w="222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5" name="Line 13"/>
          <p:cNvSpPr>
            <a:spLocks noChangeShapeType="1"/>
          </p:cNvSpPr>
          <p:nvPr/>
        </p:nvSpPr>
        <p:spPr bwMode="auto">
          <a:xfrm flipV="1">
            <a:off x="5853250" y="3169047"/>
            <a:ext cx="365125" cy="863600"/>
          </a:xfrm>
          <a:prstGeom prst="line">
            <a:avLst/>
          </a:prstGeom>
          <a:noFill/>
          <a:ln w="222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6" name="Line 14"/>
          <p:cNvSpPr>
            <a:spLocks noChangeShapeType="1"/>
          </p:cNvSpPr>
          <p:nvPr/>
        </p:nvSpPr>
        <p:spPr bwMode="auto">
          <a:xfrm flipV="1">
            <a:off x="7224850" y="3169047"/>
            <a:ext cx="593725" cy="863600"/>
          </a:xfrm>
          <a:prstGeom prst="line">
            <a:avLst/>
          </a:prstGeom>
          <a:noFill/>
          <a:ln w="222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7" name="Line 15"/>
          <p:cNvSpPr>
            <a:spLocks noChangeShapeType="1"/>
          </p:cNvSpPr>
          <p:nvPr/>
        </p:nvSpPr>
        <p:spPr bwMode="auto">
          <a:xfrm flipV="1">
            <a:off x="8748849" y="3038873"/>
            <a:ext cx="38100" cy="993775"/>
          </a:xfrm>
          <a:prstGeom prst="line">
            <a:avLst/>
          </a:prstGeom>
          <a:noFill/>
          <a:ln w="222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8" name="Line 16"/>
          <p:cNvSpPr>
            <a:spLocks noChangeShapeType="1"/>
          </p:cNvSpPr>
          <p:nvPr/>
        </p:nvSpPr>
        <p:spPr bwMode="auto">
          <a:xfrm>
            <a:off x="3529149" y="2316559"/>
            <a:ext cx="914400" cy="800100"/>
          </a:xfrm>
          <a:prstGeom prst="line">
            <a:avLst/>
          </a:prstGeom>
          <a:noFill/>
          <a:ln w="222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9" name="Line 17"/>
          <p:cNvSpPr>
            <a:spLocks noChangeShapeType="1"/>
          </p:cNvSpPr>
          <p:nvPr/>
        </p:nvSpPr>
        <p:spPr bwMode="auto">
          <a:xfrm flipV="1">
            <a:off x="7224849" y="3191273"/>
            <a:ext cx="38100" cy="841375"/>
          </a:xfrm>
          <a:prstGeom prst="line">
            <a:avLst/>
          </a:prstGeom>
          <a:noFill/>
          <a:ln w="222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0" name="Line 18"/>
          <p:cNvSpPr>
            <a:spLocks noChangeShapeType="1"/>
          </p:cNvSpPr>
          <p:nvPr/>
        </p:nvSpPr>
        <p:spPr bwMode="auto">
          <a:xfrm flipH="1">
            <a:off x="6324737" y="2354660"/>
            <a:ext cx="558800" cy="708025"/>
          </a:xfrm>
          <a:prstGeom prst="line">
            <a:avLst/>
          </a:prstGeom>
          <a:noFill/>
          <a:ln w="222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1" name="Rectangle 19"/>
          <p:cNvSpPr>
            <a:spLocks noChangeArrowheads="1"/>
          </p:cNvSpPr>
          <p:nvPr/>
        </p:nvSpPr>
        <p:spPr bwMode="auto">
          <a:xfrm>
            <a:off x="3148149" y="4031059"/>
            <a:ext cx="228600" cy="228600"/>
          </a:xfrm>
          <a:prstGeom prst="rect">
            <a:avLst/>
          </a:prstGeom>
          <a:solidFill>
            <a:srgbClr val="66FF66"/>
          </a:solidFill>
          <a:ln w="25560">
            <a:solidFill>
              <a:srgbClr val="7189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32" name="AutoShape 20"/>
          <p:cNvSpPr>
            <a:spLocks noChangeArrowheads="1"/>
          </p:cNvSpPr>
          <p:nvPr/>
        </p:nvSpPr>
        <p:spPr bwMode="auto">
          <a:xfrm>
            <a:off x="2614749" y="2964259"/>
            <a:ext cx="152400" cy="152400"/>
          </a:xfrm>
          <a:prstGeom prst="flowChartConnector">
            <a:avLst/>
          </a:prstGeom>
          <a:solidFill>
            <a:srgbClr val="4F81BD"/>
          </a:solidFill>
          <a:ln w="25560">
            <a:solidFill>
              <a:srgbClr val="385D8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33" name="Rectangle 21"/>
          <p:cNvSpPr>
            <a:spLocks noChangeArrowheads="1"/>
          </p:cNvSpPr>
          <p:nvPr/>
        </p:nvSpPr>
        <p:spPr bwMode="auto">
          <a:xfrm>
            <a:off x="4672149" y="4031059"/>
            <a:ext cx="228600" cy="228600"/>
          </a:xfrm>
          <a:prstGeom prst="rect">
            <a:avLst/>
          </a:prstGeom>
          <a:solidFill>
            <a:srgbClr val="66FF66"/>
          </a:solidFill>
          <a:ln w="25560">
            <a:solidFill>
              <a:srgbClr val="7189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34" name="Rectangle 22"/>
          <p:cNvSpPr>
            <a:spLocks noChangeArrowheads="1"/>
          </p:cNvSpPr>
          <p:nvPr/>
        </p:nvSpPr>
        <p:spPr bwMode="auto">
          <a:xfrm>
            <a:off x="5738949" y="4031059"/>
            <a:ext cx="228600" cy="228600"/>
          </a:xfrm>
          <a:prstGeom prst="rect">
            <a:avLst/>
          </a:prstGeom>
          <a:solidFill>
            <a:srgbClr val="66FF66"/>
          </a:solidFill>
          <a:ln w="25560">
            <a:solidFill>
              <a:srgbClr val="7189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35" name="Rectangle 23"/>
          <p:cNvSpPr>
            <a:spLocks noChangeArrowheads="1"/>
          </p:cNvSpPr>
          <p:nvPr/>
        </p:nvSpPr>
        <p:spPr bwMode="auto">
          <a:xfrm>
            <a:off x="8634549" y="4031059"/>
            <a:ext cx="228600" cy="228600"/>
          </a:xfrm>
          <a:prstGeom prst="rect">
            <a:avLst/>
          </a:prstGeom>
          <a:solidFill>
            <a:srgbClr val="66FF66"/>
          </a:solidFill>
          <a:ln w="25560">
            <a:solidFill>
              <a:srgbClr val="7189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36" name="Rectangle 24"/>
          <p:cNvSpPr>
            <a:spLocks noChangeArrowheads="1"/>
          </p:cNvSpPr>
          <p:nvPr/>
        </p:nvSpPr>
        <p:spPr bwMode="auto">
          <a:xfrm>
            <a:off x="7110549" y="4031059"/>
            <a:ext cx="228600" cy="228600"/>
          </a:xfrm>
          <a:prstGeom prst="rect">
            <a:avLst/>
          </a:prstGeom>
          <a:solidFill>
            <a:srgbClr val="66FF66"/>
          </a:solidFill>
          <a:ln w="25560">
            <a:solidFill>
              <a:srgbClr val="71893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37" name="AutoShape 25"/>
          <p:cNvSpPr>
            <a:spLocks noChangeArrowheads="1"/>
          </p:cNvSpPr>
          <p:nvPr/>
        </p:nvSpPr>
        <p:spPr bwMode="auto">
          <a:xfrm>
            <a:off x="5586549" y="3116659"/>
            <a:ext cx="152400" cy="152400"/>
          </a:xfrm>
          <a:prstGeom prst="flowChartConnector">
            <a:avLst/>
          </a:prstGeom>
          <a:solidFill>
            <a:srgbClr val="4F81BD"/>
          </a:solidFill>
          <a:ln w="25560">
            <a:solidFill>
              <a:srgbClr val="385D8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38" name="AutoShape 26"/>
          <p:cNvSpPr>
            <a:spLocks noChangeArrowheads="1"/>
          </p:cNvSpPr>
          <p:nvPr/>
        </p:nvSpPr>
        <p:spPr bwMode="auto">
          <a:xfrm>
            <a:off x="6196149" y="3040459"/>
            <a:ext cx="152400" cy="152400"/>
          </a:xfrm>
          <a:prstGeom prst="flowChartConnector">
            <a:avLst/>
          </a:prstGeom>
          <a:solidFill>
            <a:srgbClr val="4F81BD"/>
          </a:solidFill>
          <a:ln w="25560">
            <a:solidFill>
              <a:srgbClr val="385D8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39" name="AutoShape 27"/>
          <p:cNvSpPr>
            <a:spLocks noChangeArrowheads="1"/>
          </p:cNvSpPr>
          <p:nvPr/>
        </p:nvSpPr>
        <p:spPr bwMode="auto">
          <a:xfrm>
            <a:off x="3605349" y="3040459"/>
            <a:ext cx="152400" cy="152400"/>
          </a:xfrm>
          <a:prstGeom prst="flowChartConnector">
            <a:avLst/>
          </a:prstGeom>
          <a:solidFill>
            <a:srgbClr val="4F81BD"/>
          </a:solidFill>
          <a:ln w="25560">
            <a:solidFill>
              <a:srgbClr val="385D8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40" name="AutoShape 28"/>
          <p:cNvSpPr>
            <a:spLocks noChangeArrowheads="1"/>
          </p:cNvSpPr>
          <p:nvPr/>
        </p:nvSpPr>
        <p:spPr bwMode="auto">
          <a:xfrm>
            <a:off x="4443549" y="3040459"/>
            <a:ext cx="152400" cy="152400"/>
          </a:xfrm>
          <a:prstGeom prst="flowChartConnector">
            <a:avLst/>
          </a:prstGeom>
          <a:solidFill>
            <a:srgbClr val="4F81BD"/>
          </a:solidFill>
          <a:ln w="25560">
            <a:solidFill>
              <a:srgbClr val="385D8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41" name="AutoShape 29"/>
          <p:cNvSpPr>
            <a:spLocks noChangeArrowheads="1"/>
          </p:cNvSpPr>
          <p:nvPr/>
        </p:nvSpPr>
        <p:spPr bwMode="auto">
          <a:xfrm>
            <a:off x="7796349" y="3040459"/>
            <a:ext cx="152400" cy="152400"/>
          </a:xfrm>
          <a:prstGeom prst="flowChartConnector">
            <a:avLst/>
          </a:prstGeom>
          <a:solidFill>
            <a:srgbClr val="4F81BD"/>
          </a:solidFill>
          <a:ln w="25560">
            <a:solidFill>
              <a:srgbClr val="385D8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42" name="AutoShape 30"/>
          <p:cNvSpPr>
            <a:spLocks noChangeArrowheads="1"/>
          </p:cNvSpPr>
          <p:nvPr/>
        </p:nvSpPr>
        <p:spPr bwMode="auto">
          <a:xfrm>
            <a:off x="7186749" y="3040459"/>
            <a:ext cx="152400" cy="152400"/>
          </a:xfrm>
          <a:prstGeom prst="flowChartConnector">
            <a:avLst/>
          </a:prstGeom>
          <a:solidFill>
            <a:srgbClr val="4F81BD"/>
          </a:solidFill>
          <a:ln w="25560">
            <a:solidFill>
              <a:srgbClr val="385D8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43" name="AutoShape 31"/>
          <p:cNvSpPr>
            <a:spLocks noChangeArrowheads="1"/>
          </p:cNvSpPr>
          <p:nvPr/>
        </p:nvSpPr>
        <p:spPr bwMode="auto">
          <a:xfrm>
            <a:off x="8710749" y="3040459"/>
            <a:ext cx="152400" cy="152400"/>
          </a:xfrm>
          <a:prstGeom prst="flowChartConnector">
            <a:avLst/>
          </a:prstGeom>
          <a:solidFill>
            <a:srgbClr val="4F81BD"/>
          </a:solidFill>
          <a:ln w="25560">
            <a:solidFill>
              <a:srgbClr val="385D8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44" name="Rectangle 32"/>
          <p:cNvSpPr>
            <a:spLocks noChangeArrowheads="1"/>
          </p:cNvSpPr>
          <p:nvPr/>
        </p:nvSpPr>
        <p:spPr bwMode="auto">
          <a:xfrm>
            <a:off x="3300549" y="2202259"/>
            <a:ext cx="228600" cy="228600"/>
          </a:xfrm>
          <a:prstGeom prst="rect">
            <a:avLst/>
          </a:prstGeom>
          <a:solidFill>
            <a:srgbClr val="C0504D"/>
          </a:solidFill>
          <a:ln w="25560">
            <a:solidFill>
              <a:srgbClr val="8C383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45" name="Rectangle 33"/>
          <p:cNvSpPr>
            <a:spLocks noChangeArrowheads="1"/>
          </p:cNvSpPr>
          <p:nvPr/>
        </p:nvSpPr>
        <p:spPr bwMode="auto">
          <a:xfrm>
            <a:off x="4824549" y="2126059"/>
            <a:ext cx="228600" cy="228600"/>
          </a:xfrm>
          <a:prstGeom prst="rect">
            <a:avLst/>
          </a:prstGeom>
          <a:solidFill>
            <a:srgbClr val="C0504D"/>
          </a:solidFill>
          <a:ln w="25560">
            <a:solidFill>
              <a:srgbClr val="8C383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46" name="Rectangle 34"/>
          <p:cNvSpPr>
            <a:spLocks noChangeArrowheads="1"/>
          </p:cNvSpPr>
          <p:nvPr/>
        </p:nvSpPr>
        <p:spPr bwMode="auto">
          <a:xfrm>
            <a:off x="8329749" y="2126059"/>
            <a:ext cx="228600" cy="228600"/>
          </a:xfrm>
          <a:prstGeom prst="rect">
            <a:avLst/>
          </a:prstGeom>
          <a:solidFill>
            <a:srgbClr val="C0504D"/>
          </a:solidFill>
          <a:ln w="25560">
            <a:solidFill>
              <a:srgbClr val="8C383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47" name="Rectangle 35"/>
          <p:cNvSpPr>
            <a:spLocks noChangeArrowheads="1"/>
          </p:cNvSpPr>
          <p:nvPr/>
        </p:nvSpPr>
        <p:spPr bwMode="auto">
          <a:xfrm>
            <a:off x="6805749" y="2126059"/>
            <a:ext cx="228600" cy="228600"/>
          </a:xfrm>
          <a:prstGeom prst="rect">
            <a:avLst/>
          </a:prstGeom>
          <a:solidFill>
            <a:srgbClr val="C0504D"/>
          </a:solidFill>
          <a:ln w="25560">
            <a:solidFill>
              <a:srgbClr val="8C383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48" name="Text Box 36"/>
          <p:cNvSpPr txBox="1">
            <a:spLocks noChangeArrowheads="1"/>
          </p:cNvSpPr>
          <p:nvPr/>
        </p:nvSpPr>
        <p:spPr bwMode="auto">
          <a:xfrm>
            <a:off x="9167949" y="1973659"/>
            <a:ext cx="533400" cy="490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sz="2600">
                <a:latin typeface="Times New Roman" pitchFamily="16" charset="0"/>
                <a:cs typeface="Times New Roman" pitchFamily="16" charset="0"/>
              </a:rPr>
              <a:t>O</a:t>
            </a:r>
          </a:p>
        </p:txBody>
      </p:sp>
      <p:sp>
        <p:nvSpPr>
          <p:cNvPr id="38949" name="Text Box 37"/>
          <p:cNvSpPr txBox="1">
            <a:spLocks noChangeArrowheads="1"/>
          </p:cNvSpPr>
          <p:nvPr/>
        </p:nvSpPr>
        <p:spPr bwMode="auto">
          <a:xfrm>
            <a:off x="9167949" y="3726259"/>
            <a:ext cx="533400" cy="490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sz="2600">
                <a:latin typeface="Times New Roman" pitchFamily="16" charset="0"/>
                <a:cs typeface="Times New Roman" pitchFamily="16" charset="0"/>
              </a:rPr>
              <a:t>S</a:t>
            </a:r>
          </a:p>
        </p:txBody>
      </p:sp>
      <p:sp>
        <p:nvSpPr>
          <p:cNvPr id="38950" name="Text Box 38"/>
          <p:cNvSpPr txBox="1">
            <a:spLocks noChangeArrowheads="1"/>
          </p:cNvSpPr>
          <p:nvPr/>
        </p:nvSpPr>
        <p:spPr bwMode="auto">
          <a:xfrm>
            <a:off x="9167949" y="2811859"/>
            <a:ext cx="533400" cy="490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sz="2600">
                <a:latin typeface="Times New Roman" pitchFamily="16" charset="0"/>
                <a:cs typeface="Times New Roman" pitchFamily="16" charset="0"/>
              </a:rPr>
              <a:t>C</a:t>
            </a:r>
          </a:p>
        </p:txBody>
      </p:sp>
      <p:cxnSp>
        <p:nvCxnSpPr>
          <p:cNvPr id="38956" name="AutoShape 44"/>
          <p:cNvCxnSpPr>
            <a:cxnSpLocks noChangeShapeType="1"/>
          </p:cNvCxnSpPr>
          <p:nvPr/>
        </p:nvCxnSpPr>
        <p:spPr bwMode="auto">
          <a:xfrm flipV="1">
            <a:off x="2651263" y="4335859"/>
            <a:ext cx="496886" cy="521225"/>
          </a:xfrm>
          <a:prstGeom prst="straightConnector1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8957" name="AutoShape 45"/>
          <p:cNvCxnSpPr>
            <a:cxnSpLocks noChangeShapeType="1"/>
          </p:cNvCxnSpPr>
          <p:nvPr/>
        </p:nvCxnSpPr>
        <p:spPr bwMode="auto">
          <a:xfrm flipH="1" flipV="1">
            <a:off x="4824550" y="4335860"/>
            <a:ext cx="400049" cy="521224"/>
          </a:xfrm>
          <a:prstGeom prst="straightConnector1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" name="TextBox 1"/>
          <p:cNvSpPr txBox="1"/>
          <p:nvPr/>
        </p:nvSpPr>
        <p:spPr>
          <a:xfrm>
            <a:off x="1183277" y="5387301"/>
            <a:ext cx="10330543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a secondary facility i’ </a:t>
            </a:r>
            <a:r>
              <a:rPr lang="en-US" sz="2600" dirty="0">
                <a:latin typeface="Times New Roman" pitchFamily="16" charset="0"/>
                <a:cs typeface="Times New Roman" pitchFamily="16" charset="0"/>
              </a:rPr>
              <a:t>ɛ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N(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*), i is said to be its </a:t>
            </a:r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associated primary facility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i is primary facility of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*. 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H="1" flipV="1">
            <a:off x="3529149" y="2430859"/>
            <a:ext cx="1257302" cy="1600201"/>
          </a:xfrm>
          <a:prstGeom prst="straightConnector1">
            <a:avLst/>
          </a:prstGeom>
          <a:ln w="22225">
            <a:solidFill>
              <a:srgbClr val="FF0066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" name="Straight Arrow Connector 3"/>
          <p:cNvCxnSpPr>
            <a:stCxn id="38944" idx="2"/>
            <a:endCxn id="38931" idx="0"/>
          </p:cNvCxnSpPr>
          <p:nvPr/>
        </p:nvCxnSpPr>
        <p:spPr>
          <a:xfrm flipH="1">
            <a:off x="3262449" y="2430859"/>
            <a:ext cx="152400" cy="1600200"/>
          </a:xfrm>
          <a:prstGeom prst="straightConnector1">
            <a:avLst/>
          </a:prstGeom>
          <a:ln w="22225">
            <a:solidFill>
              <a:srgbClr val="FF0066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805500" y="4857084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Secondary Facility</a:t>
            </a:r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1412016" y="4857084"/>
            <a:ext cx="2999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650"/>
              </a:spcBef>
            </a:pPr>
            <a:r>
              <a:rPr lang="en-US" b="1" dirty="0" smtClean="0">
                <a:latin typeface="Times New Roman" pitchFamily="16" charset="0"/>
                <a:cs typeface="Times New Roman" pitchFamily="16" charset="0"/>
              </a:rPr>
              <a:t>Associated Primary Facility</a:t>
            </a:r>
            <a:endParaRPr lang="en-US" b="1" dirty="0">
              <a:latin typeface="Times New Roman" pitchFamily="16" charset="0"/>
              <a:cs typeface="Times New Roman" pitchFamily="16" charset="0"/>
            </a:endParaRPr>
          </a:p>
        </p:txBody>
      </p:sp>
      <p:sp>
        <p:nvSpPr>
          <p:cNvPr id="47" name="Oval 46"/>
          <p:cNvSpPr/>
          <p:nvPr/>
        </p:nvSpPr>
        <p:spPr>
          <a:xfrm>
            <a:off x="2693127" y="3535760"/>
            <a:ext cx="2318541" cy="1310655"/>
          </a:xfrm>
          <a:prstGeom prst="ellipse">
            <a:avLst/>
          </a:prstGeom>
          <a:solidFill>
            <a:schemeClr val="lt1">
              <a:alpha val="0"/>
            </a:schemeClr>
          </a:solidFill>
          <a:ln w="28575"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4986134" y="4204808"/>
            <a:ext cx="6652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N(</a:t>
            </a:r>
            <a:r>
              <a:rPr lang="en-US" dirty="0" err="1" smtClean="0"/>
              <a:t>i</a:t>
            </a:r>
            <a:r>
              <a:rPr lang="en-US" dirty="0" smtClean="0"/>
              <a:t>*)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2848362" y="2133751"/>
            <a:ext cx="4092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i</a:t>
            </a:r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4180727" y="4024199"/>
            <a:ext cx="4092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i</a:t>
            </a:r>
            <a:r>
              <a:rPr lang="en-US" dirty="0" smtClean="0"/>
              <a:t>’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2761300" y="4042865"/>
            <a:ext cx="4092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734878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10" dur="500"/>
                                        <p:tgtEl>
                                          <p:spTgt spid="38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389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26" dur="500"/>
                                        <p:tgtEl>
                                          <p:spTgt spid="38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" dur="2000" fill="hold"/>
                                        <p:tgtEl>
                                          <p:spTgt spid="389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31" grpId="0" animBg="1"/>
      <p:bldP spid="38933" grpId="0" animBg="1"/>
      <p:bldP spid="2" grpId="0"/>
      <p:bldP spid="12" grpId="0"/>
      <p:bldP spid="1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433</TotalTime>
  <Words>1286</Words>
  <Application>Microsoft Macintosh PowerPoint</Application>
  <PresentationFormat>Custom</PresentationFormat>
  <Paragraphs>179</Paragraphs>
  <Slides>16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Neelima</dc:creator>
  <cp:lastModifiedBy>Apple</cp:lastModifiedBy>
  <cp:revision>169</cp:revision>
  <dcterms:created xsi:type="dcterms:W3CDTF">2016-02-11T08:18:32Z</dcterms:created>
  <dcterms:modified xsi:type="dcterms:W3CDTF">2016-02-13T13:17:40Z</dcterms:modified>
</cp:coreProperties>
</file>