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70"/>
  </p:notesMasterIdLst>
  <p:sldIdLst>
    <p:sldId id="256" r:id="rId2"/>
    <p:sldId id="257" r:id="rId3"/>
    <p:sldId id="280" r:id="rId4"/>
    <p:sldId id="285" r:id="rId5"/>
    <p:sldId id="357" r:id="rId6"/>
    <p:sldId id="378" r:id="rId7"/>
    <p:sldId id="382" r:id="rId8"/>
    <p:sldId id="401" r:id="rId9"/>
    <p:sldId id="445" r:id="rId10"/>
    <p:sldId id="391" r:id="rId11"/>
    <p:sldId id="390" r:id="rId12"/>
    <p:sldId id="295" r:id="rId13"/>
    <p:sldId id="296" r:id="rId14"/>
    <p:sldId id="297" r:id="rId15"/>
    <p:sldId id="298" r:id="rId16"/>
    <p:sldId id="299" r:id="rId17"/>
    <p:sldId id="300" r:id="rId18"/>
    <p:sldId id="360" r:id="rId19"/>
    <p:sldId id="361" r:id="rId20"/>
    <p:sldId id="302" r:id="rId21"/>
    <p:sldId id="303" r:id="rId22"/>
    <p:sldId id="305" r:id="rId23"/>
    <p:sldId id="362" r:id="rId24"/>
    <p:sldId id="363" r:id="rId25"/>
    <p:sldId id="364" r:id="rId26"/>
    <p:sldId id="365" r:id="rId27"/>
    <p:sldId id="307" r:id="rId28"/>
    <p:sldId id="308" r:id="rId29"/>
    <p:sldId id="309" r:id="rId30"/>
    <p:sldId id="403" r:id="rId31"/>
    <p:sldId id="405" r:id="rId32"/>
    <p:sldId id="406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414" r:id="rId41"/>
    <p:sldId id="415" r:id="rId42"/>
    <p:sldId id="416" r:id="rId43"/>
    <p:sldId id="417" r:id="rId44"/>
    <p:sldId id="419" r:id="rId45"/>
    <p:sldId id="421" r:id="rId46"/>
    <p:sldId id="422" r:id="rId47"/>
    <p:sldId id="423" r:id="rId48"/>
    <p:sldId id="424" r:id="rId49"/>
    <p:sldId id="425" r:id="rId50"/>
    <p:sldId id="426" r:id="rId51"/>
    <p:sldId id="427" r:id="rId52"/>
    <p:sldId id="428" r:id="rId53"/>
    <p:sldId id="429" r:id="rId54"/>
    <p:sldId id="430" r:id="rId55"/>
    <p:sldId id="431" r:id="rId56"/>
    <p:sldId id="432" r:id="rId57"/>
    <p:sldId id="433" r:id="rId58"/>
    <p:sldId id="434" r:id="rId59"/>
    <p:sldId id="435" r:id="rId60"/>
    <p:sldId id="436" r:id="rId61"/>
    <p:sldId id="437" r:id="rId62"/>
    <p:sldId id="438" r:id="rId63"/>
    <p:sldId id="439" r:id="rId64"/>
    <p:sldId id="440" r:id="rId65"/>
    <p:sldId id="441" r:id="rId66"/>
    <p:sldId id="442" r:id="rId67"/>
    <p:sldId id="444" r:id="rId68"/>
    <p:sldId id="443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 Italic" charset="0"/>
        <a:ea typeface="ＭＳ Ｐゴシック" charset="0"/>
        <a:cs typeface="ＭＳ Ｐゴシック" charset="0"/>
        <a:sym typeface="Times New Roman Ital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 Italic" charset="0"/>
        <a:ea typeface="ＭＳ Ｐゴシック" charset="0"/>
        <a:cs typeface="ＭＳ Ｐゴシック" charset="0"/>
        <a:sym typeface="Times New Roman Ital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 Italic" charset="0"/>
        <a:ea typeface="ＭＳ Ｐゴシック" charset="0"/>
        <a:cs typeface="ＭＳ Ｐゴシック" charset="0"/>
        <a:sym typeface="Times New Roman Ital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 Italic" charset="0"/>
        <a:ea typeface="ＭＳ Ｐゴシック" charset="0"/>
        <a:cs typeface="ＭＳ Ｐゴシック" charset="0"/>
        <a:sym typeface="Times New Roman Ital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Times New Roman Italic" charset="0"/>
        <a:ea typeface="ＭＳ Ｐゴシック" charset="0"/>
        <a:cs typeface="ＭＳ Ｐゴシック" charset="0"/>
        <a:sym typeface="Times New Roman Italic" charset="0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Times New Roman Italic" charset="0"/>
        <a:ea typeface="ＭＳ Ｐゴシック" charset="0"/>
        <a:cs typeface="ＭＳ Ｐゴシック" charset="0"/>
        <a:sym typeface="Times New Roman Italic" charset="0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Times New Roman Italic" charset="0"/>
        <a:ea typeface="ＭＳ Ｐゴシック" charset="0"/>
        <a:cs typeface="ＭＳ Ｐゴシック" charset="0"/>
        <a:sym typeface="Times New Roman Italic" charset="0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Times New Roman Italic" charset="0"/>
        <a:ea typeface="ＭＳ Ｐゴシック" charset="0"/>
        <a:cs typeface="ＭＳ Ｐゴシック" charset="0"/>
        <a:sym typeface="Times New Roman Italic" charset="0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Times New Roman Italic" charset="0"/>
        <a:ea typeface="ＭＳ Ｐゴシック" charset="0"/>
        <a:cs typeface="ＭＳ Ｐゴシック" charset="0"/>
        <a:sym typeface="Times New Roman Ital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0066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4660"/>
  </p:normalViewPr>
  <p:slideViewPr>
    <p:cSldViewPr>
      <p:cViewPr varScale="1">
        <p:scale>
          <a:sx n="86" d="100"/>
          <a:sy n="86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652D157-C850-854E-A4B0-79F3446B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67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 Italic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 Italic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 Italic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 Italic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 Italic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/>
            <a:fld id="{DF9AB3D7-74E9-E94C-A3E3-1B36086651FC}" type="slidenum">
              <a:rPr lang="en-US">
                <a:solidFill>
                  <a:schemeClr val="tx1"/>
                </a:solidFill>
              </a:rPr>
              <a:pPr eaLnBrk="1" hangingPunct="1"/>
              <a:t>30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4034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375" eaLnBrk="1" hangingPunct="1">
              <a:spcBef>
                <a:spcPts val="150"/>
              </a:spcBef>
            </a:pPr>
            <a:r>
              <a:rPr lang="en-US" sz="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References: 1. Kleinberg and Tardos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/>
            <a:fld id="{E4A34C3E-45DF-8645-9E24-A617E860E6C2}" type="slidenum">
              <a:rPr lang="en-US">
                <a:solidFill>
                  <a:schemeClr val="tx1"/>
                </a:solidFill>
              </a:rPr>
              <a:pPr eaLnBrk="1" hangingPunct="1"/>
              <a:t>32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7106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375" eaLnBrk="1" hangingPunct="1">
              <a:spcBef>
                <a:spcPts val="413"/>
              </a:spcBef>
            </a:pPr>
            <a:r>
              <a:rPr lang="en-US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References: Cormen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FA342-264E-4A50-8F7F-2FD94797957B}" type="datetime1">
              <a:rPr lang="en-US" smtClean="0"/>
              <a:t>14/02/16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64611-9F66-F149-B1F1-479E094A7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5F488-65D1-41FF-BB42-934DE54C91EC}" type="datetime1">
              <a:rPr lang="en-US" smtClean="0"/>
              <a:t>14/02/16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41271-6530-F547-8A22-01658135C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8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27792-BE16-427E-8F9E-D2DE66EB2DB1}" type="datetime1">
              <a:rPr lang="en-US" smtClean="0"/>
              <a:t>14/02/16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7A00-722C-A345-B045-63DCC910A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79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9C4FB-5801-4CEF-9605-7A3DE4119893}" type="datetime1">
              <a:rPr lang="en-US" smtClean="0"/>
              <a:t>14/02/16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DEA45-6294-C14F-B5C9-98F6862FE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2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261C7-56B6-49BA-B7C5-0547730AEC6D}" type="datetime1">
              <a:rPr lang="en-US" smtClean="0"/>
              <a:t>14/02/16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EF2A4-4026-CC47-8A20-A16B0486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7787-DFE6-4B7D-8322-D4D8A2A6F1C9}" type="datetime1">
              <a:rPr lang="en-US" smtClean="0"/>
              <a:t>14/02/16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645AF-DA80-0844-BF40-FCE1C4232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1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BF1F-2070-4CC8-BCFD-690A7B55C1DD}" type="datetime1">
              <a:rPr lang="en-US" smtClean="0"/>
              <a:t>14/02/16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43EE0-8141-224A-842B-9ECBDA0AE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6BC5B-A171-4705-80EA-D1468168213D}" type="datetime1">
              <a:rPr lang="en-US" smtClean="0"/>
              <a:t>14/02/16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3A39E-DC61-6640-B862-979593B52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4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6BAA-A4B8-46C7-9DC1-F444C55D32F1}" type="datetime1">
              <a:rPr lang="en-US" smtClean="0"/>
              <a:t>14/02/16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E26AC-481E-2347-8E14-22D5AF6B5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9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4C954-3A9C-47AD-B8FD-C98F99234F9E}" type="datetime1">
              <a:rPr lang="en-US" smtClean="0"/>
              <a:t>14/02/16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E04E-8308-5245-8E35-E758891C3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4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28D1E-818A-46C6-AF3E-B784F811E0D7}" type="datetime1">
              <a:rPr lang="en-US" smtClean="0"/>
              <a:t>14/02/16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4F32-8704-8349-A39A-5DFB1F517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7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E14F-3337-4748-9C4E-7458C4C46831}" type="datetime1">
              <a:rPr lang="en-US" smtClean="0"/>
              <a:t>14/02/16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9B53-CDEA-4C4A-B117-9CCC8121C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7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39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C99DDE-F28E-49F2-8402-3CA70BDDC4C1}" type="datetime1">
              <a:rPr lang="en-US" smtClean="0"/>
              <a:t>14/02/16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6EC1F4-5542-444C-9D07-ECC81157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gupta@cs.du.ac.i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7772400" cy="2057400"/>
          </a:xfrm>
        </p:spPr>
        <p:txBody>
          <a:bodyPr rIns="30479"/>
          <a:lstStyle/>
          <a:p>
            <a:r>
              <a:rPr lang="en-US" dirty="0" smtClean="0">
                <a:latin typeface="Comic Sans MS" pitchFamily="66" charset="0"/>
              </a:rPr>
              <a:t>NP Hard Problems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371600" y="3505200"/>
            <a:ext cx="6400800" cy="2971800"/>
          </a:xfrm>
        </p:spPr>
        <p:txBody>
          <a:bodyPr rIns="30479"/>
          <a:lstStyle/>
          <a:p>
            <a:pPr marL="39688" indent="0" algn="ctr">
              <a:buFont typeface="Times New Roman" charset="0"/>
              <a:buNone/>
            </a:pPr>
            <a:r>
              <a:rPr lang="en-US" sz="2600" dirty="0">
                <a:latin typeface="Comic Sans MS" pitchFamily="66" charset="0"/>
              </a:rPr>
              <a:t>Instructor</a:t>
            </a:r>
          </a:p>
          <a:p>
            <a:pPr marL="39688" indent="0" algn="ctr">
              <a:buFont typeface="Times New Roman" charset="0"/>
              <a:buNone/>
            </a:pPr>
            <a:r>
              <a:rPr lang="en-US" sz="2600" dirty="0" err="1">
                <a:latin typeface="Comic Sans MS" pitchFamily="66" charset="0"/>
              </a:rPr>
              <a:t>Neelima</a:t>
            </a:r>
            <a:r>
              <a:rPr lang="en-US" sz="2600" dirty="0">
                <a:latin typeface="Comic Sans MS" pitchFamily="66" charset="0"/>
              </a:rPr>
              <a:t> Gupta</a:t>
            </a:r>
          </a:p>
          <a:p>
            <a:pPr marL="39688" indent="0" algn="ctr">
              <a:buFont typeface="Times New Roman" charset="0"/>
              <a:buNone/>
            </a:pPr>
            <a:r>
              <a:rPr lang="en-US" sz="2600" dirty="0">
                <a:latin typeface="Comic Sans MS" pitchFamily="66" charset="0"/>
                <a:hlinkClick r:id="rId2"/>
              </a:rPr>
              <a:t>ngupta@</a:t>
            </a:r>
            <a:r>
              <a:rPr lang="en-US" sz="2600" dirty="0" smtClean="0">
                <a:latin typeface="Comic Sans MS" pitchFamily="66" charset="0"/>
                <a:hlinkClick r:id="rId2"/>
              </a:rPr>
              <a:t>cs.du.ac.in</a:t>
            </a:r>
            <a:endParaRPr lang="en-US" sz="2600" dirty="0" smtClean="0">
              <a:latin typeface="Comic Sans MS" pitchFamily="66" charset="0"/>
            </a:endParaRPr>
          </a:p>
          <a:p>
            <a:pPr marL="39688" indent="0" algn="ctr">
              <a:buFont typeface="Times New Roman" charset="0"/>
              <a:buNone/>
            </a:pPr>
            <a:r>
              <a:rPr lang="en-US" sz="2600" dirty="0" smtClean="0">
                <a:latin typeface="Comic Sans MS" pitchFamily="66" charset="0"/>
              </a:rPr>
              <a:t>Presentation Edited by </a:t>
            </a:r>
            <a:r>
              <a:rPr lang="en-US" sz="2600" dirty="0" err="1" smtClean="0">
                <a:latin typeface="Comic Sans MS" pitchFamily="66" charset="0"/>
              </a:rPr>
              <a:t>Sapna</a:t>
            </a:r>
            <a:r>
              <a:rPr lang="en-US" sz="2600" dirty="0" smtClean="0">
                <a:latin typeface="Comic Sans MS" pitchFamily="66" charset="0"/>
              </a:rPr>
              <a:t> Grover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111375"/>
            <a:ext cx="1752600" cy="3403600"/>
          </a:xfrm>
          <a:noFill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162800" y="32004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  <a:latin typeface="Bookman Old Style" charset="0"/>
                <a:ea typeface="ヒラギノ角ゴ Pro W3" charset="0"/>
                <a:cs typeface="ヒラギノ角ゴ Pro W3" charset="0"/>
              </a:rPr>
              <a:t> Q</a:t>
            </a:r>
          </a:p>
        </p:txBody>
      </p:sp>
      <p:sp>
        <p:nvSpPr>
          <p:cNvPr id="333829" name="Line 5"/>
          <p:cNvSpPr>
            <a:spLocks noChangeShapeType="1"/>
          </p:cNvSpPr>
          <p:nvPr/>
        </p:nvSpPr>
        <p:spPr bwMode="auto">
          <a:xfrm flipV="1">
            <a:off x="2286000" y="2057400"/>
            <a:ext cx="2590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0" name="Line 6"/>
          <p:cNvSpPr>
            <a:spLocks noChangeShapeType="1"/>
          </p:cNvSpPr>
          <p:nvPr/>
        </p:nvSpPr>
        <p:spPr bwMode="auto">
          <a:xfrm flipV="1">
            <a:off x="2286000" y="2362200"/>
            <a:ext cx="2362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1" name="Line 7"/>
          <p:cNvSpPr>
            <a:spLocks noChangeShapeType="1"/>
          </p:cNvSpPr>
          <p:nvPr/>
        </p:nvSpPr>
        <p:spPr bwMode="auto">
          <a:xfrm flipV="1">
            <a:off x="2209800" y="2438400"/>
            <a:ext cx="25908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2" name="Line 8"/>
          <p:cNvSpPr>
            <a:spLocks noChangeShapeType="1"/>
          </p:cNvSpPr>
          <p:nvPr/>
        </p:nvSpPr>
        <p:spPr bwMode="auto">
          <a:xfrm flipV="1">
            <a:off x="2209800" y="2438400"/>
            <a:ext cx="28194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3" name="Line 9"/>
          <p:cNvSpPr>
            <a:spLocks noChangeShapeType="1"/>
          </p:cNvSpPr>
          <p:nvPr/>
        </p:nvSpPr>
        <p:spPr bwMode="auto">
          <a:xfrm>
            <a:off x="5181600" y="2286000"/>
            <a:ext cx="21336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4" name="Text Box 10"/>
          <p:cNvSpPr txBox="1">
            <a:spLocks noChangeArrowheads="1"/>
          </p:cNvSpPr>
          <p:nvPr/>
        </p:nvSpPr>
        <p:spPr bwMode="auto">
          <a:xfrm>
            <a:off x="569225" y="202493"/>
            <a:ext cx="7734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Times New Roman" charset="0"/>
              </a:rPr>
              <a:t>If</a:t>
            </a:r>
            <a:r>
              <a:rPr lang="en-US" sz="2800" dirty="0" smtClean="0">
                <a:solidFill>
                  <a:srgbClr val="5F5F5F"/>
                </a:solidFill>
                <a:latin typeface="Bookman Old Style" charset="0"/>
                <a:ea typeface="ヒラギノ角ゴ Pro W3" charset="0"/>
                <a:cs typeface="ヒラギノ角ゴ Pro W3" charset="0"/>
                <a:sym typeface="Times New Roman" charset="0"/>
              </a:rPr>
              <a:t> </a:t>
            </a:r>
            <a:r>
              <a:rPr lang="en-US" sz="2800" dirty="0">
                <a:solidFill>
                  <a:srgbClr val="5F5F5F"/>
                </a:solidFill>
                <a:latin typeface="Bookman Old Style" charset="0"/>
                <a:ea typeface="ヒラギノ角ゴ Pro W3" charset="0"/>
                <a:cs typeface="ヒラギノ角ゴ Pro W3" charset="0"/>
                <a:sym typeface="Times New Roman" charset="0"/>
              </a:rPr>
              <a:t>T is </a:t>
            </a:r>
            <a:r>
              <a:rPr lang="en-US" sz="2800" dirty="0" smtClean="0">
                <a:solidFill>
                  <a:srgbClr val="5F5F5F"/>
                </a:solidFill>
                <a:latin typeface="Bookman Old Style" charset="0"/>
                <a:ea typeface="ヒラギノ角ゴ Pro W3" charset="0"/>
                <a:cs typeface="ヒラギノ角ゴ Pro W3" charset="0"/>
              </a:rPr>
              <a:t>NP-Hard</a:t>
            </a:r>
            <a:endParaRPr lang="en-US" sz="2800" dirty="0">
              <a:solidFill>
                <a:srgbClr val="5F5F5F"/>
              </a:solidFill>
              <a:latin typeface="Bookman Old Style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33835" name="Oval 11"/>
          <p:cNvSpPr>
            <a:spLocks noChangeArrowheads="1"/>
          </p:cNvSpPr>
          <p:nvPr/>
        </p:nvSpPr>
        <p:spPr bwMode="auto">
          <a:xfrm>
            <a:off x="2133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3836" name="Oval 12"/>
          <p:cNvSpPr>
            <a:spLocks noChangeArrowheads="1"/>
          </p:cNvSpPr>
          <p:nvPr/>
        </p:nvSpPr>
        <p:spPr bwMode="auto">
          <a:xfrm>
            <a:off x="2133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3837" name="Oval 13"/>
          <p:cNvSpPr>
            <a:spLocks noChangeArrowheads="1"/>
          </p:cNvSpPr>
          <p:nvPr/>
        </p:nvSpPr>
        <p:spPr bwMode="auto">
          <a:xfrm>
            <a:off x="21336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3838" name="Oval 14"/>
          <p:cNvSpPr>
            <a:spLocks noChangeArrowheads="1"/>
          </p:cNvSpPr>
          <p:nvPr/>
        </p:nvSpPr>
        <p:spPr bwMode="auto">
          <a:xfrm>
            <a:off x="21336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3840" name="Text Box 16"/>
          <p:cNvSpPr txBox="1">
            <a:spLocks noChangeArrowheads="1"/>
          </p:cNvSpPr>
          <p:nvPr/>
        </p:nvSpPr>
        <p:spPr bwMode="auto">
          <a:xfrm>
            <a:off x="4724400" y="1828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Bookman Old Style" charset="0"/>
                <a:ea typeface="ヒラギノ角ゴ Pro W3" charset="0"/>
                <a:cs typeface="ヒラギノ角ゴ Pro W3" charset="0"/>
              </a:rPr>
              <a:t>T</a:t>
            </a:r>
          </a:p>
        </p:txBody>
      </p:sp>
      <p:sp>
        <p:nvSpPr>
          <p:cNvPr id="333841" name="Text Box 17"/>
          <p:cNvSpPr txBox="1">
            <a:spLocks noChangeArrowheads="1"/>
          </p:cNvSpPr>
          <p:nvPr/>
        </p:nvSpPr>
        <p:spPr bwMode="auto">
          <a:xfrm>
            <a:off x="584010" y="1153139"/>
            <a:ext cx="4876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 smtClean="0">
                <a:solidFill>
                  <a:srgbClr val="FF6600"/>
                </a:solidFill>
                <a:latin typeface="Comic Sans MS" pitchFamily="66" charset="0"/>
                <a:ea typeface="ヒラギノ角ゴ Pro W3" charset="0"/>
                <a:cs typeface="ヒラギノ角ゴ Pro W3" charset="0"/>
              </a:rPr>
              <a:t>And T </a:t>
            </a:r>
            <a:r>
              <a:rPr lang="en-US" sz="2600" dirty="0">
                <a:solidFill>
                  <a:srgbClr val="FF6600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Symbol" charset="0"/>
              </a:rPr>
              <a:t> NP then T is NPC.</a:t>
            </a:r>
          </a:p>
        </p:txBody>
      </p:sp>
      <p:sp>
        <p:nvSpPr>
          <p:cNvPr id="333842" name="Text Box 18"/>
          <p:cNvSpPr txBox="1">
            <a:spLocks noChangeArrowheads="1"/>
          </p:cNvSpPr>
          <p:nvPr/>
        </p:nvSpPr>
        <p:spPr bwMode="auto">
          <a:xfrm>
            <a:off x="5524500" y="4876800"/>
            <a:ext cx="3581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008000"/>
                </a:solidFill>
                <a:latin typeface="Comic Sans MS" pitchFamily="66" charset="0"/>
                <a:ea typeface="ヒラギノ角ゴ Pro W3" charset="0"/>
                <a:cs typeface="ヒラギノ角ゴ Pro W3" charset="0"/>
              </a:rPr>
              <a:t>If T </a:t>
            </a:r>
            <a:r>
              <a:rPr lang="en-US" sz="2600" dirty="0">
                <a:solidFill>
                  <a:srgbClr val="008000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Symbol" charset="0"/>
              </a:rPr>
              <a:t></a:t>
            </a:r>
            <a:r>
              <a:rPr lang="en-US" sz="2600" baseline="-25000" dirty="0">
                <a:solidFill>
                  <a:srgbClr val="008000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Symbol" charset="0"/>
              </a:rPr>
              <a:t>p</a:t>
            </a:r>
            <a:r>
              <a:rPr lang="en-US" sz="2600" dirty="0">
                <a:solidFill>
                  <a:srgbClr val="008000"/>
                </a:solidFill>
                <a:latin typeface="Comic Sans MS" pitchFamily="66" charset="0"/>
                <a:ea typeface="ヒラギノ角ゴ Pro W3" charset="0"/>
                <a:cs typeface="ヒラギノ角ゴ Pro W3" charset="0"/>
              </a:rPr>
              <a:t> Q then Q is NP hard.</a:t>
            </a:r>
          </a:p>
        </p:txBody>
      </p:sp>
      <p:sp>
        <p:nvSpPr>
          <p:cNvPr id="3" name="Oval 2"/>
          <p:cNvSpPr/>
          <p:nvPr/>
        </p:nvSpPr>
        <p:spPr>
          <a:xfrm rot="2949476">
            <a:off x="1497519" y="1087435"/>
            <a:ext cx="3505771" cy="5254940"/>
          </a:xfrm>
          <a:prstGeom prst="ellipse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57600" y="4267200"/>
            <a:ext cx="657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NP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5" name="Oval 4"/>
          <p:cNvSpPr/>
          <p:nvPr/>
        </p:nvSpPr>
        <p:spPr>
          <a:xfrm rot="19195153">
            <a:off x="3890927" y="1457469"/>
            <a:ext cx="1507334" cy="2156564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24400" y="2971800"/>
            <a:ext cx="775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Comic Sans MS"/>
                <a:cs typeface="Comic Sans MS"/>
              </a:rPr>
              <a:t>NPC</a:t>
            </a:r>
            <a:endParaRPr lang="en-US" sz="2400" dirty="0">
              <a:solidFill>
                <a:schemeClr val="accent3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3383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33383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33383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33383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3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mph" presetSubtype="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40" dur="500" fill="hold"/>
                                        <p:tgtEl>
                                          <p:spTgt spid="33384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9" grpId="0" animBg="1"/>
      <p:bldP spid="333830" grpId="0" animBg="1"/>
      <p:bldP spid="333831" grpId="0" animBg="1"/>
      <p:bldP spid="333832" grpId="0" animBg="1"/>
      <p:bldP spid="333833" grpId="0" animBg="1"/>
      <p:bldP spid="333834" grpId="0"/>
      <p:bldP spid="333835" grpId="0" animBg="1"/>
      <p:bldP spid="333836" grpId="0" animBg="1"/>
      <p:bldP spid="333837" grpId="0" animBg="1"/>
      <p:bldP spid="333838" grpId="0" animBg="1"/>
      <p:bldP spid="333840" grpId="0"/>
      <p:bldP spid="333841" grpId="0"/>
      <p:bldP spid="333842" grpId="1"/>
      <p:bldP spid="3" grpId="0" animBg="1"/>
      <p:bldP spid="4" grpId="0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4994"/>
            <a:ext cx="8229600" cy="801806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  <a:ea typeface="ヒラギノ角ゴ Pro W3" charset="0"/>
                <a:cs typeface="ヒラギノ角ゴ Pro W3" charset="0"/>
              </a:rPr>
              <a:t>Diagrammatically</a:t>
            </a:r>
          </a:p>
        </p:txBody>
      </p:sp>
      <p:pic>
        <p:nvPicPr>
          <p:cNvPr id="33280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673350"/>
            <a:ext cx="2209800" cy="3336925"/>
          </a:xfrm>
          <a:noFill/>
        </p:spPr>
      </p:pic>
      <p:sp>
        <p:nvSpPr>
          <p:cNvPr id="332805" name="Oval 5"/>
          <p:cNvSpPr>
            <a:spLocks noChangeArrowheads="1"/>
          </p:cNvSpPr>
          <p:nvPr/>
        </p:nvSpPr>
        <p:spPr bwMode="auto">
          <a:xfrm>
            <a:off x="5638800" y="1355725"/>
            <a:ext cx="19812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943600" y="1889125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rPr>
              <a:t>NP HARD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248400" y="2727325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Arial Black" charset="0"/>
                <a:ea typeface="ヒラギノ角ゴ Pro W3" charset="0"/>
                <a:cs typeface="ヒラギノ角ゴ Pro W3" charset="0"/>
              </a:rPr>
              <a:t>NPC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333 3.55062E-6 L 6.66667E-6 3.55062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36 -0.31045 C 0.20937 -0.32109 0.19531 -0.33172 0.19045 -0.33172 C 0.15937 -0.33172 0.12743 -0.16528 0.12743 0.00115 C 0.12743 -0.08276 0.11146 -0.16528 0.09635 -0.16528 C 0.08038 -0.16528 0.06527 -0.08137 0.06527 0.00115 C 0.06527 -0.04023 0.05729 -0.08276 0.0493 -0.08276 C 0.04132 -0.08276 0.03333 -0.04138 0.03333 0.00115 C 0.03333 -0.02012 0.02934 -0.04023 0.02534 -0.04023 C 0.02135 -0.04023 0.01736 -0.01896 0.01736 0.00115 C 0.01736 -0.00948 0.01527 -0.02012 0.01336 -0.02012 C 0.01232 -0.02012 0.00937 -0.00948 0.00937 0.00115 C 0.00937 -0.00417 0.00833 -0.00948 0.00729 -0.00948 C 0.00729 -0.01087 0.00521 -0.00417 0.00521 0.00115 C 0.00521 -0.00162 0.00521 -0.00417 0.00416 -0.00417 C 0.00416 -0.00278 0.00312 -0.00139 0.00312 0.00115 C 0.00312 -0.00024 0.00312 -0.00162 0.00312 -0.00278 C 0.00208 -0.00278 0.00208 -0.00139 0.00208 4.78964E-6 C 0.00104 4.78964E-6 0.00104 -0.00139 0.00104 -0.00278 C 3.33333E-6 -0.00278 3.33333E-6 -0.00139 3.33333E-6 4.78964E-6 " pathEditMode="relative" rAng="0" ptsTypes="fffffffffffffffffff">
                                      <p:cBhvr>
                                        <p:cTn id="8" dur="2000" fill="hold"/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45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49275" y="76200"/>
            <a:ext cx="8042275" cy="835025"/>
          </a:xfrm>
        </p:spPr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The SAT Problem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00050" y="990600"/>
            <a:ext cx="8515350" cy="5257800"/>
          </a:xfrm>
        </p:spPr>
        <p:txBody>
          <a:bodyPr rIns="30479"/>
          <a:lstStyle/>
          <a:p>
            <a:pPr algn="just"/>
            <a:r>
              <a:rPr lang="en-US" sz="2600" dirty="0">
                <a:latin typeface="Comic Sans MS" pitchFamily="66" charset="0"/>
              </a:rPr>
              <a:t>One of the first problems proved to be NP-Hard was </a:t>
            </a:r>
            <a:r>
              <a:rPr lang="en-US" sz="2600" dirty="0" err="1">
                <a:latin typeface="Comic Sans MS" pitchFamily="66" charset="0"/>
                <a:cs typeface="Times New Roman Italic" charset="0"/>
                <a:sym typeface="Times New Roman Italic" charset="0"/>
              </a:rPr>
              <a:t>satisfiability</a:t>
            </a:r>
            <a:r>
              <a:rPr lang="en-US" sz="2600" dirty="0">
                <a:latin typeface="Comic Sans MS" pitchFamily="66" charset="0"/>
              </a:rPr>
              <a:t> (SAT):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Given a Boolean expression on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n</a:t>
            </a:r>
            <a:r>
              <a:rPr lang="en-US" sz="2600" dirty="0">
                <a:latin typeface="Comic Sans MS" pitchFamily="66" charset="0"/>
              </a:rPr>
              <a:t> variables, can we assign values such that the expression is TRUE?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Ex: ((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x</a:t>
            </a:r>
            <a:r>
              <a:rPr lang="en-US" sz="2600" baseline="-25000" dirty="0">
                <a:latin typeface="Comic Sans MS" pitchFamily="66" charset="0"/>
                <a:cs typeface="Times New Roman Italic" charset="0"/>
                <a:sym typeface="Times New Roman Italic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→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x</a:t>
            </a:r>
            <a:r>
              <a:rPr lang="en-US" sz="2600" baseline="-25000" dirty="0">
                <a:latin typeface="Comic Sans MS" pitchFamily="66" charset="0"/>
                <a:cs typeface="Times New Roman Italic" charset="0"/>
                <a:sym typeface="Times New Roman Italic" charset="0"/>
              </a:rPr>
              <a:t>2</a:t>
            </a:r>
            <a:r>
              <a:rPr lang="en-US" sz="2600" dirty="0">
                <a:latin typeface="Comic Sans MS" pitchFamily="66" charset="0"/>
              </a:rPr>
              <a:t>)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¬</a:t>
            </a:r>
            <a:r>
              <a:rPr lang="en-US" sz="2600" dirty="0">
                <a:latin typeface="Comic Sans MS" pitchFamily="66" charset="0"/>
              </a:rPr>
              <a:t>((</a:t>
            </a:r>
            <a:r>
              <a:rPr lang="en-US" sz="2600" dirty="0">
                <a:latin typeface="Comic Sans MS" pitchFamily="66" charset="0"/>
                <a:sym typeface="Symbol" charset="0"/>
              </a:rPr>
              <a:t>¬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x</a:t>
            </a:r>
            <a:r>
              <a:rPr lang="en-US" sz="2600" baseline="-25000" dirty="0">
                <a:latin typeface="Comic Sans MS" pitchFamily="66" charset="0"/>
                <a:cs typeface="Times New Roman Italic" charset="0"/>
                <a:sym typeface="Times New Roman Italic" charset="0"/>
              </a:rPr>
              <a:t>1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↔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x</a:t>
            </a:r>
            <a:r>
              <a:rPr lang="en-US" sz="2600" baseline="-25000" dirty="0">
                <a:latin typeface="Comic Sans MS" pitchFamily="66" charset="0"/>
                <a:cs typeface="Times New Roman Italic" charset="0"/>
                <a:sym typeface="Times New Roman Italic" charset="0"/>
              </a:rPr>
              <a:t>3</a:t>
            </a:r>
            <a:r>
              <a:rPr lang="en-US" sz="2600" dirty="0">
                <a:latin typeface="Comic Sans MS" pitchFamily="66" charset="0"/>
              </a:rPr>
              <a:t>)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x</a:t>
            </a:r>
            <a:r>
              <a:rPr lang="en-US" sz="2600" baseline="-25000" dirty="0">
                <a:latin typeface="Comic Sans MS" pitchFamily="66" charset="0"/>
                <a:cs typeface="Times New Roman Italic" charset="0"/>
                <a:sym typeface="Times New Roman Italic" charset="0"/>
              </a:rPr>
              <a:t>4</a:t>
            </a:r>
            <a:r>
              <a:rPr lang="en-US" sz="2600" dirty="0">
                <a:latin typeface="Comic Sans MS" pitchFamily="66" charset="0"/>
              </a:rPr>
              <a:t>))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∧¬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x</a:t>
            </a:r>
            <a:r>
              <a:rPr lang="en-US" sz="2600" baseline="-25000" dirty="0">
                <a:latin typeface="Comic Sans MS" pitchFamily="66" charset="0"/>
                <a:cs typeface="Times New Roman Italic" charset="0"/>
                <a:sym typeface="Times New Roman Italic" charset="0"/>
              </a:rPr>
              <a:t>2</a:t>
            </a:r>
            <a:endParaRPr lang="en-US" sz="2600" baseline="-25000" dirty="0">
              <a:latin typeface="Comic Sans MS" pitchFamily="66" charset="0"/>
              <a:sym typeface="Times New Roman Italic" charset="0"/>
            </a:endParaRPr>
          </a:p>
          <a:p>
            <a:pPr marL="782638" lvl="1" algn="just"/>
            <a:r>
              <a:rPr lang="en-US" sz="2600" dirty="0">
                <a:latin typeface="Comic Sans MS" pitchFamily="66" charset="0"/>
                <a:cs typeface="Times New Roman Bold" charset="0"/>
                <a:sym typeface="Times New Roman Bold" charset="0"/>
              </a:rPr>
              <a:t>Cook</a:t>
            </a:r>
            <a:r>
              <a:rPr lang="ja-JP" altLang="en-US" sz="2600" dirty="0">
                <a:latin typeface="Comic Sans MS" pitchFamily="66" charset="0"/>
                <a:cs typeface="Times New Roman Bold" charset="0"/>
                <a:sym typeface="Times New Roman Bold" charset="0"/>
              </a:rPr>
              <a:t>’</a:t>
            </a:r>
            <a:r>
              <a:rPr lang="en-US" altLang="ja-JP" sz="2600" dirty="0">
                <a:latin typeface="Comic Sans MS" pitchFamily="66" charset="0"/>
                <a:cs typeface="Times New Roman Bold" charset="0"/>
                <a:sym typeface="Times New Roman Bold" charset="0"/>
              </a:rPr>
              <a:t>s Theorem:</a:t>
            </a:r>
            <a:r>
              <a:rPr lang="en-US" altLang="ja-JP" sz="2600" dirty="0">
                <a:latin typeface="Comic Sans MS" pitchFamily="66" charset="0"/>
              </a:rPr>
              <a:t> The </a:t>
            </a:r>
            <a:r>
              <a:rPr lang="en-US" altLang="ja-JP" sz="2600" dirty="0" err="1">
                <a:latin typeface="Comic Sans MS" pitchFamily="66" charset="0"/>
              </a:rPr>
              <a:t>satisfiability</a:t>
            </a:r>
            <a:r>
              <a:rPr lang="en-US" altLang="ja-JP" sz="2600" dirty="0">
                <a:latin typeface="Comic Sans MS" pitchFamily="66" charset="0"/>
              </a:rPr>
              <a:t> problem is NP-Hard (actually NP Complete…will do this later)</a:t>
            </a:r>
          </a:p>
          <a:p>
            <a:pPr marL="1182688" lvl="2" algn="just"/>
            <a:r>
              <a:rPr lang="en-US" sz="2600" dirty="0">
                <a:latin typeface="Comic Sans MS" pitchFamily="66" charset="0"/>
                <a:cs typeface="Times New Roman Bold" charset="0"/>
                <a:sym typeface="Times New Roman Bold" charset="0"/>
              </a:rPr>
              <a:t>Note: Argue from first principles, not reduction</a:t>
            </a:r>
            <a:endParaRPr lang="en-US" sz="2600" dirty="0">
              <a:latin typeface="Comic Sans MS" pitchFamily="66" charset="0"/>
              <a:sym typeface="Times New Roman Bold" charset="0"/>
            </a:endParaRPr>
          </a:p>
          <a:p>
            <a:pPr marL="1182688" lvl="2" algn="just"/>
            <a:r>
              <a:rPr lang="en-US" sz="2600" dirty="0">
                <a:latin typeface="Comic Sans MS" pitchFamily="66" charset="0"/>
                <a:cs typeface="Times New Roman Bold" charset="0"/>
                <a:sym typeface="Times New Roman Bold" charset="0"/>
              </a:rPr>
              <a:t>Proof: not here</a:t>
            </a:r>
            <a:endParaRPr lang="en-US" sz="2600" dirty="0">
              <a:latin typeface="Comic Sans MS" pitchFamily="66" charset="0"/>
              <a:sym typeface="Times New Roman Bold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 rIns="30479"/>
          <a:lstStyle/>
          <a:p>
            <a:r>
              <a:rPr lang="en-US" dirty="0">
                <a:latin typeface="Times New Roman" charset="0"/>
              </a:rPr>
              <a:t>Conjunctive Normal Form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686800" cy="5334000"/>
          </a:xfrm>
        </p:spPr>
        <p:txBody>
          <a:bodyPr rIns="30479"/>
          <a:lstStyle/>
          <a:p>
            <a:pPr algn="just"/>
            <a:r>
              <a:rPr lang="en-US" sz="2600" dirty="0">
                <a:latin typeface="Comic Sans MS" pitchFamily="66" charset="0"/>
              </a:rPr>
              <a:t>Even if the form of the Boolean expression is simplified, the problem is NP-Hard (NP Complete)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Literal</a:t>
            </a:r>
            <a:r>
              <a:rPr lang="en-US" sz="2600" dirty="0">
                <a:latin typeface="Comic Sans MS" pitchFamily="66" charset="0"/>
              </a:rPr>
              <a:t>: an occurrence of a Boolean or its negation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A Boolean formula is in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conjunctive normal form</a:t>
            </a:r>
            <a:r>
              <a:rPr lang="en-US" sz="2600" dirty="0">
                <a:latin typeface="Comic Sans MS" pitchFamily="66" charset="0"/>
              </a:rPr>
              <a:t>, or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CNF</a:t>
            </a:r>
            <a:r>
              <a:rPr lang="en-US" sz="2600" dirty="0">
                <a:latin typeface="Comic Sans MS" pitchFamily="66" charset="0"/>
              </a:rPr>
              <a:t>, if it is an AND of clauses, each of which is an OR of literals</a:t>
            </a:r>
          </a:p>
          <a:p>
            <a:pPr marL="1182688" lvl="2" algn="just"/>
            <a:r>
              <a:rPr lang="en-US" sz="2600" dirty="0">
                <a:latin typeface="Comic Sans MS" pitchFamily="66" charset="0"/>
              </a:rPr>
              <a:t>Ex: (x</a:t>
            </a:r>
            <a:r>
              <a:rPr lang="en-US" sz="2600" baseline="-25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¬</a:t>
            </a:r>
            <a:r>
              <a:rPr lang="en-US" sz="2600" dirty="0">
                <a:latin typeface="Comic Sans MS" pitchFamily="66" charset="0"/>
              </a:rPr>
              <a:t>x</a:t>
            </a:r>
            <a:r>
              <a:rPr lang="en-US" sz="2600" baseline="-25000" dirty="0">
                <a:latin typeface="Comic Sans MS" pitchFamily="66" charset="0"/>
              </a:rPr>
              <a:t>2</a:t>
            </a:r>
            <a:r>
              <a:rPr lang="en-US" sz="2600" dirty="0">
                <a:latin typeface="Comic Sans MS" pitchFamily="66" charset="0"/>
              </a:rPr>
              <a:t>)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∧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>
                <a:latin typeface="Comic Sans MS" pitchFamily="66" charset="0"/>
                <a:sym typeface="Symbol" charset="0"/>
              </a:rPr>
              <a:t>¬</a:t>
            </a:r>
            <a:r>
              <a:rPr lang="en-US" sz="2600" dirty="0">
                <a:latin typeface="Comic Sans MS" pitchFamily="66" charset="0"/>
              </a:rPr>
              <a:t>x</a:t>
            </a:r>
            <a:r>
              <a:rPr lang="en-US" sz="2600" baseline="-25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x</a:t>
            </a:r>
            <a:r>
              <a:rPr lang="en-US" sz="2600" baseline="-25000" dirty="0">
                <a:latin typeface="Comic Sans MS" pitchFamily="66" charset="0"/>
              </a:rPr>
              <a:t>3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x</a:t>
            </a:r>
            <a:r>
              <a:rPr lang="en-US" sz="2600" baseline="-25000" dirty="0">
                <a:latin typeface="Comic Sans MS" pitchFamily="66" charset="0"/>
              </a:rPr>
              <a:t>4</a:t>
            </a:r>
            <a:r>
              <a:rPr lang="en-US" sz="2600" dirty="0">
                <a:latin typeface="Comic Sans MS" pitchFamily="66" charset="0"/>
              </a:rPr>
              <a:t>)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∧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>
                <a:latin typeface="Comic Sans MS" pitchFamily="66" charset="0"/>
                <a:sym typeface="Symbol" charset="0"/>
              </a:rPr>
              <a:t>¬</a:t>
            </a:r>
            <a:r>
              <a:rPr lang="en-US" sz="2600" dirty="0">
                <a:latin typeface="Comic Sans MS" pitchFamily="66" charset="0"/>
              </a:rPr>
              <a:t>x</a:t>
            </a:r>
            <a:r>
              <a:rPr lang="en-US" sz="2600" baseline="-25000" dirty="0">
                <a:latin typeface="Comic Sans MS" pitchFamily="66" charset="0"/>
              </a:rPr>
              <a:t>5</a:t>
            </a:r>
            <a:r>
              <a:rPr lang="en-US" sz="2600" dirty="0">
                <a:latin typeface="Comic Sans MS" pitchFamily="66" charset="0"/>
              </a:rPr>
              <a:t>)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3-CNF</a:t>
            </a:r>
            <a:r>
              <a:rPr lang="en-US" sz="2600" dirty="0">
                <a:latin typeface="Comic Sans MS" pitchFamily="66" charset="0"/>
              </a:rPr>
              <a:t>: each clause has exactly 3 distinct literals</a:t>
            </a:r>
          </a:p>
          <a:p>
            <a:pPr marL="1182688" lvl="2" algn="just"/>
            <a:r>
              <a:rPr lang="en-US" sz="2600" dirty="0">
                <a:latin typeface="Comic Sans MS" pitchFamily="66" charset="0"/>
              </a:rPr>
              <a:t>Ex: (x</a:t>
            </a:r>
            <a:r>
              <a:rPr lang="en-US" sz="2600" baseline="-25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¬</a:t>
            </a:r>
            <a:r>
              <a:rPr lang="en-US" sz="2600" dirty="0">
                <a:latin typeface="Comic Sans MS" pitchFamily="66" charset="0"/>
              </a:rPr>
              <a:t>x</a:t>
            </a:r>
            <a:r>
              <a:rPr lang="en-US" sz="2600" baseline="-25000" dirty="0">
                <a:latin typeface="Comic Sans MS" pitchFamily="66" charset="0"/>
              </a:rPr>
              <a:t>2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¬</a:t>
            </a:r>
            <a:r>
              <a:rPr lang="en-US" sz="2600" dirty="0">
                <a:latin typeface="Comic Sans MS" pitchFamily="66" charset="0"/>
              </a:rPr>
              <a:t>x</a:t>
            </a:r>
            <a:r>
              <a:rPr lang="en-US" sz="2600" baseline="-25000" dirty="0">
                <a:latin typeface="Comic Sans MS" pitchFamily="66" charset="0"/>
              </a:rPr>
              <a:t>3</a:t>
            </a:r>
            <a:r>
              <a:rPr lang="en-US" sz="2600" dirty="0">
                <a:latin typeface="Comic Sans MS" pitchFamily="66" charset="0"/>
              </a:rPr>
              <a:t>)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∧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>
                <a:latin typeface="Comic Sans MS" pitchFamily="66" charset="0"/>
                <a:sym typeface="Symbol" charset="0"/>
              </a:rPr>
              <a:t>¬</a:t>
            </a:r>
            <a:r>
              <a:rPr lang="en-US" sz="2600" dirty="0">
                <a:latin typeface="Comic Sans MS" pitchFamily="66" charset="0"/>
              </a:rPr>
              <a:t>x</a:t>
            </a:r>
            <a:r>
              <a:rPr lang="en-US" sz="2600" baseline="-25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x</a:t>
            </a:r>
            <a:r>
              <a:rPr lang="en-US" sz="2600" baseline="-25000" dirty="0">
                <a:latin typeface="Comic Sans MS" pitchFamily="66" charset="0"/>
              </a:rPr>
              <a:t>3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x</a:t>
            </a:r>
            <a:r>
              <a:rPr lang="en-US" sz="2600" baseline="-25000" dirty="0">
                <a:latin typeface="Comic Sans MS" pitchFamily="66" charset="0"/>
              </a:rPr>
              <a:t>4</a:t>
            </a:r>
            <a:r>
              <a:rPr lang="en-US" sz="2600" dirty="0">
                <a:latin typeface="Comic Sans MS" pitchFamily="66" charset="0"/>
              </a:rPr>
              <a:t>)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∧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>
                <a:latin typeface="Comic Sans MS" pitchFamily="66" charset="0"/>
                <a:sym typeface="Symbol" charset="0"/>
              </a:rPr>
              <a:t>¬</a:t>
            </a:r>
            <a:r>
              <a:rPr lang="en-US" sz="2600" dirty="0">
                <a:latin typeface="Comic Sans MS" pitchFamily="66" charset="0"/>
              </a:rPr>
              <a:t>x</a:t>
            </a:r>
            <a:r>
              <a:rPr lang="en-US" sz="2600" baseline="-25000" dirty="0">
                <a:latin typeface="Comic Sans MS" pitchFamily="66" charset="0"/>
              </a:rPr>
              <a:t>5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x</a:t>
            </a:r>
            <a:r>
              <a:rPr lang="en-US" sz="2600" baseline="-25000" dirty="0">
                <a:latin typeface="Comic Sans MS" pitchFamily="66" charset="0"/>
              </a:rPr>
              <a:t>3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∨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x</a:t>
            </a:r>
            <a:r>
              <a:rPr lang="en-US" sz="2600" baseline="-25000" dirty="0" smtClean="0">
                <a:latin typeface="Comic Sans MS" pitchFamily="66" charset="0"/>
              </a:rPr>
              <a:t>4</a:t>
            </a:r>
            <a:r>
              <a:rPr lang="en-US" sz="2600" dirty="0" smtClean="0">
                <a:latin typeface="Comic Sans MS" pitchFamily="66" charset="0"/>
              </a:rPr>
              <a:t>)</a:t>
            </a:r>
          </a:p>
          <a:p>
            <a:pPr marL="900113" lvl="2" indent="0" algn="just">
              <a:buNone/>
            </a:pPr>
            <a:r>
              <a:rPr lang="en-US" sz="2600" dirty="0" smtClean="0">
                <a:latin typeface="Comic Sans MS" pitchFamily="66" charset="0"/>
              </a:rPr>
              <a:t>Notice</a:t>
            </a:r>
            <a:r>
              <a:rPr lang="en-US" sz="2600" dirty="0">
                <a:latin typeface="Comic Sans MS" pitchFamily="66" charset="0"/>
              </a:rPr>
              <a:t>: true if at least one literal in each clause is true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49275" y="381000"/>
            <a:ext cx="8042275" cy="1063625"/>
          </a:xfrm>
        </p:spPr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The 3-CNF Problem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rIns="30479"/>
          <a:lstStyle/>
          <a:p>
            <a:pPr algn="just"/>
            <a:r>
              <a:rPr lang="en-US" sz="2600" dirty="0" err="1">
                <a:latin typeface="Comic Sans MS" pitchFamily="66" charset="0"/>
              </a:rPr>
              <a:t>Thm</a:t>
            </a:r>
            <a:r>
              <a:rPr lang="en-US" sz="2600" dirty="0">
                <a:latin typeface="Comic Sans MS" pitchFamily="66" charset="0"/>
              </a:rPr>
              <a:t> 36.10: </a:t>
            </a:r>
            <a:r>
              <a:rPr lang="en-US" sz="2600" dirty="0" err="1">
                <a:latin typeface="Comic Sans MS" pitchFamily="66" charset="0"/>
              </a:rPr>
              <a:t>Satisfiability</a:t>
            </a:r>
            <a:r>
              <a:rPr lang="en-US" sz="2600" dirty="0">
                <a:latin typeface="Comic Sans MS" pitchFamily="66" charset="0"/>
              </a:rPr>
              <a:t> of Boolean formulas in 3-CNF form (the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3-CNF Problem</a:t>
            </a:r>
            <a:r>
              <a:rPr lang="en-US" sz="2600" dirty="0">
                <a:latin typeface="Comic Sans MS" pitchFamily="66" charset="0"/>
              </a:rPr>
              <a:t>) is NP-Hard (NP-Complete)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Proof: Nope</a:t>
            </a:r>
          </a:p>
          <a:p>
            <a:pPr algn="just"/>
            <a:r>
              <a:rPr lang="en-US" sz="2600" dirty="0">
                <a:latin typeface="Comic Sans MS" pitchFamily="66" charset="0"/>
              </a:rPr>
              <a:t>The reason we care about the 3-CNF problem is that it is relatively easy to reduce to others 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Thus by proving 3-CNF NP-Hard we can prove many seemingly unrelated problems </a:t>
            </a:r>
            <a:br>
              <a:rPr lang="en-US" sz="2600" dirty="0">
                <a:latin typeface="Comic Sans MS" pitchFamily="66" charset="0"/>
              </a:rPr>
            </a:br>
            <a:r>
              <a:rPr lang="en-US" sz="2600" dirty="0">
                <a:latin typeface="Comic Sans MS" pitchFamily="66" charset="0"/>
              </a:rPr>
              <a:t>NP-Hard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84200" y="381000"/>
            <a:ext cx="7772400" cy="838200"/>
          </a:xfrm>
        </p:spPr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CLIQUE is NP Hard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762999" cy="5486400"/>
          </a:xfrm>
        </p:spPr>
        <p:txBody>
          <a:bodyPr rIns="30479" rtlCol="0">
            <a:noAutofit/>
          </a:bodyPr>
          <a:lstStyle/>
          <a:p>
            <a:pPr marL="649288" indent="-60960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+mn-ea"/>
                <a:cs typeface="+mn-cs"/>
              </a:rPr>
              <a:t>Pick </a:t>
            </a: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+mn-ea"/>
                <a:cs typeface="+mn-cs"/>
              </a:rPr>
              <a:t>up a problem known to be </a:t>
            </a:r>
            <a:r>
              <a:rPr lang="en-US" sz="2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+mn-ea"/>
                <a:cs typeface="+mn-cs"/>
              </a:rPr>
              <a:t>NPHard</a:t>
            </a: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+mn-ea"/>
                <a:cs typeface="+mn-cs"/>
              </a:rPr>
              <a:t> and</a:t>
            </a:r>
          </a:p>
          <a:p>
            <a:pPr marL="1030288" lvl="1" indent="-53340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Transform (reduce) the known problem to CLIQUE</a:t>
            </a:r>
          </a:p>
          <a:p>
            <a:pPr marL="1030288" lvl="1" indent="-53340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0 Give the transformation</a:t>
            </a:r>
          </a:p>
          <a:p>
            <a:pPr marL="1411288" lvl="2" indent="-45720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99000"/>
              <a:buFont typeface="Times New Roman" charset="0"/>
              <a:buAutoNum type="arabicPeriod"/>
              <a:defRPr/>
            </a:pP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Show that under the transformation : solution of known problem is yes =&gt; solution to CLIQUE is yes.</a:t>
            </a:r>
          </a:p>
          <a:p>
            <a:pPr marL="1411288" lvl="2" indent="-45720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99000"/>
              <a:buFont typeface="Times New Roman" charset="0"/>
              <a:buAutoNum type="arabicPeriod"/>
              <a:defRPr/>
            </a:pP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Show that under the transformation : solution of CLIQUE is yes =&gt; solution of the known problem is yes.</a:t>
            </a:r>
          </a:p>
          <a:p>
            <a:pPr marL="1411288" lvl="2" indent="-45720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99000"/>
              <a:buFont typeface="Times New Roman" charset="0"/>
              <a:buAutoNum type="arabicPeriod"/>
              <a:defRPr/>
            </a:pP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Show that the transformation can be done in time polynomial in the length of an instance of the known problem</a:t>
            </a: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.</a:t>
            </a:r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  <a:p>
            <a:pPr marL="1411288" lvl="2" indent="-457200" algn="just" fontAlgn="auto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Times New Roman" charset="0"/>
              <a:buNone/>
              <a:defRPr/>
            </a:pPr>
            <a:r>
              <a:rPr lang="en-US" sz="2500" dirty="0">
                <a:solidFill>
                  <a:srgbClr val="3333CC"/>
                </a:solidFill>
                <a:latin typeface="Comic Sans MS" pitchFamily="66" charset="0"/>
              </a:rPr>
              <a:t>SO, THREE STEPS TO REDUCE A KNOWN PROBLEM TO CLIQUE.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549275" y="381000"/>
            <a:ext cx="8042275" cy="1063625"/>
          </a:xfrm>
        </p:spPr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3-CNF </a:t>
            </a:r>
            <a:r>
              <a:rPr lang="en-US" dirty="0">
                <a:latin typeface="Comic Sans MS" pitchFamily="66" charset="0"/>
                <a:sym typeface="Symbol" charset="0"/>
              </a:rPr>
              <a:t>→</a:t>
            </a:r>
            <a:r>
              <a:rPr lang="en-US" dirty="0">
                <a:latin typeface="Comic Sans MS" pitchFamily="66" charset="0"/>
              </a:rPr>
              <a:t> Clique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/>
        <p:txBody>
          <a:bodyPr rIns="30479"/>
          <a:lstStyle/>
          <a:p>
            <a:pPr algn="just">
              <a:buClr>
                <a:srgbClr val="00CC99"/>
              </a:buClr>
            </a:pPr>
            <a:r>
              <a:rPr lang="en-US" sz="2600" dirty="0">
                <a:solidFill>
                  <a:srgbClr val="00CC99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What should the reduction do?</a:t>
            </a:r>
            <a:endParaRPr lang="en-US" sz="2600" dirty="0">
              <a:solidFill>
                <a:srgbClr val="00CC99"/>
              </a:solidFill>
              <a:latin typeface="Comic Sans MS" pitchFamily="66" charset="0"/>
              <a:sym typeface="Times New Roman Italic" charset="0"/>
            </a:endParaRPr>
          </a:p>
          <a:p>
            <a:pPr algn="just"/>
            <a:r>
              <a:rPr lang="en-US" sz="2600" dirty="0">
                <a:latin typeface="Comic Sans MS" pitchFamily="66" charset="0"/>
              </a:rPr>
              <a:t>A: Transform a 3-CNF formula to a graph, for which a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sz="2600" dirty="0">
                <a:latin typeface="Comic Sans MS" pitchFamily="66" charset="0"/>
              </a:rPr>
              <a:t>-clique will exist (for some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sz="2600" dirty="0">
                <a:latin typeface="Comic Sans MS" pitchFamily="66" charset="0"/>
              </a:rPr>
              <a:t>) </a:t>
            </a:r>
            <a:r>
              <a:rPr lang="en-US" sz="2600" dirty="0" err="1">
                <a:latin typeface="Comic Sans MS" pitchFamily="66" charset="0"/>
              </a:rPr>
              <a:t>iff</a:t>
            </a:r>
            <a:r>
              <a:rPr lang="en-US" sz="2600" dirty="0">
                <a:latin typeface="Comic Sans MS" pitchFamily="66" charset="0"/>
              </a:rPr>
              <a:t> the 3-CNF formula is </a:t>
            </a:r>
            <a:r>
              <a:rPr lang="en-US" sz="2600" dirty="0" smtClean="0">
                <a:latin typeface="Comic Sans MS" pitchFamily="66" charset="0"/>
              </a:rPr>
              <a:t>satisfiable.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3-CNF </a:t>
            </a:r>
            <a:r>
              <a:rPr lang="en-US" dirty="0">
                <a:latin typeface="Comic Sans MS" pitchFamily="66" charset="0"/>
                <a:sym typeface="Symbol" charset="0"/>
              </a:rPr>
              <a:t>→</a:t>
            </a:r>
            <a:r>
              <a:rPr lang="en-US" dirty="0">
                <a:latin typeface="Comic Sans MS" pitchFamily="66" charset="0"/>
              </a:rPr>
              <a:t> Clique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 rIns="30479"/>
          <a:lstStyle/>
          <a:p>
            <a:pPr algn="just"/>
            <a:r>
              <a:rPr lang="en-US" sz="2600" dirty="0">
                <a:latin typeface="Comic Sans MS" pitchFamily="66" charset="0"/>
              </a:rPr>
              <a:t>The reduction: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Let B = C</a:t>
            </a:r>
            <a:r>
              <a:rPr lang="en-US" sz="2600" baseline="-25000" dirty="0">
                <a:latin typeface="Comic Sans MS" pitchFamily="66" charset="0"/>
              </a:rPr>
              <a:t>1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∧</a:t>
            </a:r>
            <a:r>
              <a:rPr lang="en-US" sz="2600" dirty="0">
                <a:latin typeface="Comic Sans MS" pitchFamily="66" charset="0"/>
              </a:rPr>
              <a:t> C</a:t>
            </a:r>
            <a:r>
              <a:rPr lang="en-US" sz="2600" baseline="-25000" dirty="0">
                <a:latin typeface="Comic Sans MS" pitchFamily="66" charset="0"/>
              </a:rPr>
              <a:t>2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∧</a:t>
            </a:r>
            <a:r>
              <a:rPr lang="en-US" sz="2600" dirty="0">
                <a:latin typeface="Comic Sans MS" pitchFamily="66" charset="0"/>
              </a:rPr>
              <a:t> … </a:t>
            </a:r>
            <a:r>
              <a:rPr lang="en-US" sz="2600" dirty="0">
                <a:latin typeface="Comic Sans MS" pitchFamily="66" charset="0"/>
                <a:sym typeface="Symbol" charset="0"/>
              </a:rPr>
              <a:t>∧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C</a:t>
            </a:r>
            <a:r>
              <a:rPr lang="en-US" sz="2600" baseline="-25000" dirty="0" err="1"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sz="2600" dirty="0">
                <a:latin typeface="Comic Sans MS" pitchFamily="66" charset="0"/>
              </a:rPr>
              <a:t> be a 3-CNF formula with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sz="2600" dirty="0">
                <a:latin typeface="Comic Sans MS" pitchFamily="66" charset="0"/>
              </a:rPr>
              <a:t> clauses, each of which has 3 distinct literals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For each clause put a triple of vertices in the graph, one for each literal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Put an edge between two vertices if they are in different triples and their literals are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consistent</a:t>
            </a:r>
            <a:r>
              <a:rPr lang="en-US" sz="2600" dirty="0">
                <a:latin typeface="Comic Sans MS" pitchFamily="66" charset="0"/>
              </a:rPr>
              <a:t>, meaning not each other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s negation </a:t>
            </a:r>
            <a:br>
              <a:rPr lang="en-US" altLang="ja-JP" sz="2600" dirty="0">
                <a:latin typeface="Comic Sans MS" pitchFamily="66" charset="0"/>
              </a:rPr>
            </a:b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omic Sans MS" pitchFamily="66" charset="0"/>
              </a:rPr>
              <a:t>Let the expression in 3CNF be: (~x v y v z) </a:t>
            </a:r>
            <a:r>
              <a:rPr lang="en-US" sz="2600" baseline="-25000" dirty="0">
                <a:latin typeface="Comic Sans MS" pitchFamily="66" charset="0"/>
              </a:rPr>
              <a:t>^ </a:t>
            </a:r>
            <a:r>
              <a:rPr lang="en-US" sz="2600" dirty="0">
                <a:latin typeface="Comic Sans MS" pitchFamily="66" charset="0"/>
              </a:rPr>
              <a:t>(x v ~y v ~z) </a:t>
            </a:r>
            <a:r>
              <a:rPr lang="en-US" sz="2600" baseline="-25000" dirty="0">
                <a:latin typeface="Comic Sans MS" pitchFamily="66" charset="0"/>
              </a:rPr>
              <a:t>^ </a:t>
            </a:r>
            <a:r>
              <a:rPr lang="en-US" sz="2600" dirty="0">
                <a:latin typeface="Comic Sans MS" pitchFamily="66" charset="0"/>
              </a:rPr>
              <a:t>(x v y v z)</a:t>
            </a:r>
          </a:p>
          <a:p>
            <a:pPr>
              <a:buFontTx/>
              <a:buNone/>
            </a:pPr>
            <a:r>
              <a:rPr lang="en-US" sz="2600" dirty="0">
                <a:latin typeface="Comic Sans MS" pitchFamily="66" charset="0"/>
              </a:rPr>
              <a:t>Expression → </a:t>
            </a:r>
            <a:r>
              <a:rPr lang="en-US" sz="2600" dirty="0" smtClean="0">
                <a:latin typeface="Comic Sans MS" pitchFamily="66" charset="0"/>
              </a:rPr>
              <a:t>Graph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30722" name="Oval 4"/>
          <p:cNvSpPr>
            <a:spLocks noChangeArrowheads="1"/>
          </p:cNvSpPr>
          <p:nvPr/>
        </p:nvSpPr>
        <p:spPr bwMode="auto">
          <a:xfrm>
            <a:off x="2895600" y="1828800"/>
            <a:ext cx="3200400" cy="914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723" name="Oval 5"/>
          <p:cNvSpPr>
            <a:spLocks noChangeArrowheads="1"/>
          </p:cNvSpPr>
          <p:nvPr/>
        </p:nvSpPr>
        <p:spPr bwMode="auto">
          <a:xfrm>
            <a:off x="7620000" y="3276600"/>
            <a:ext cx="990600" cy="3124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724" name="Oval 6"/>
          <p:cNvSpPr>
            <a:spLocks noChangeArrowheads="1"/>
          </p:cNvSpPr>
          <p:nvPr/>
        </p:nvSpPr>
        <p:spPr bwMode="auto">
          <a:xfrm>
            <a:off x="457200" y="3276600"/>
            <a:ext cx="990600" cy="3124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3276600" y="20574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 </a:t>
            </a:r>
            <a:r>
              <a:rPr lang="en-US" sz="2000">
                <a:latin typeface="Bookman Old Style" charset="0"/>
              </a:rPr>
              <a:t>~x         y         z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609600" y="3733800"/>
            <a:ext cx="533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 </a:t>
            </a:r>
            <a:r>
              <a:rPr lang="en-US" sz="2000" dirty="0">
                <a:latin typeface="Bookman Old Style" charset="0"/>
              </a:rPr>
              <a:t>x</a:t>
            </a:r>
          </a:p>
          <a:p>
            <a:pPr algn="ctr" eaLnBrk="1" hangingPunct="1">
              <a:spcBef>
                <a:spcPct val="50000"/>
              </a:spcBef>
            </a:pPr>
            <a:endParaRPr lang="en-US" sz="2000" dirty="0">
              <a:latin typeface="Bookman Old Style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Bookman Old Style" charset="0"/>
              </a:rPr>
              <a:t>~y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Bookman Old Style" charset="0"/>
              </a:rPr>
              <a:t> ~z</a:t>
            </a:r>
          </a:p>
          <a:p>
            <a:pPr eaLnBrk="1" hangingPunct="1">
              <a:spcBef>
                <a:spcPct val="50000"/>
              </a:spcBef>
            </a:pPr>
            <a:endParaRPr lang="en-US" sz="2000" dirty="0">
              <a:latin typeface="Bookman Old Style" charset="0"/>
            </a:endParaRP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7848600" y="3581400"/>
            <a:ext cx="5334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 </a:t>
            </a:r>
            <a:r>
              <a:rPr lang="en-US" sz="2000">
                <a:latin typeface="Bookman Old Style" charset="0"/>
              </a:rPr>
              <a:t>x</a:t>
            </a:r>
          </a:p>
          <a:p>
            <a:pPr algn="ctr" eaLnBrk="1" hangingPunct="1">
              <a:spcBef>
                <a:spcPct val="50000"/>
              </a:spcBef>
            </a:pPr>
            <a:endParaRPr lang="en-US" sz="2000">
              <a:latin typeface="Bookman Old Style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Bookman Old Style" charset="0"/>
              </a:rPr>
              <a:t>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Bookman Old Style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Bookman Old Style" charset="0"/>
              </a:rPr>
              <a:t>z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Bookman Old Style" charset="0"/>
            </a:endParaRPr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 flipV="1">
            <a:off x="990600" y="3810000"/>
            <a:ext cx="7010400" cy="152400"/>
          </a:xfrm>
          <a:custGeom>
            <a:avLst/>
            <a:gdLst>
              <a:gd name="T0" fmla="*/ 0 w 4416"/>
              <a:gd name="T1" fmla="*/ 0 h 528"/>
              <a:gd name="T2" fmla="*/ 2147483647 w 4416"/>
              <a:gd name="T3" fmla="*/ 2147483647 h 528"/>
              <a:gd name="T4" fmla="*/ 0 60000 65536"/>
              <a:gd name="T5" fmla="*/ 0 60000 65536"/>
              <a:gd name="T6" fmla="*/ 0 w 4416"/>
              <a:gd name="T7" fmla="*/ 0 h 528"/>
              <a:gd name="T8" fmla="*/ 4416 w 4416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16" h="528">
                <a:moveTo>
                  <a:pt x="0" y="0"/>
                </a:moveTo>
                <a:cubicBezTo>
                  <a:pt x="0" y="0"/>
                  <a:pt x="2208" y="264"/>
                  <a:pt x="4416" y="528"/>
                </a:cubicBezTo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990600" y="3962400"/>
            <a:ext cx="7010400" cy="762000"/>
          </a:xfrm>
          <a:custGeom>
            <a:avLst/>
            <a:gdLst>
              <a:gd name="T0" fmla="*/ 0 w 4464"/>
              <a:gd name="T1" fmla="*/ 0 h 480"/>
              <a:gd name="T2" fmla="*/ 2147483647 w 4464"/>
              <a:gd name="T3" fmla="*/ 2147483647 h 480"/>
              <a:gd name="T4" fmla="*/ 0 60000 65536"/>
              <a:gd name="T5" fmla="*/ 0 60000 65536"/>
              <a:gd name="T6" fmla="*/ 0 w 4464"/>
              <a:gd name="T7" fmla="*/ 0 h 480"/>
              <a:gd name="T8" fmla="*/ 4464 w 4464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64" h="480">
                <a:moveTo>
                  <a:pt x="0" y="0"/>
                </a:moveTo>
                <a:cubicBezTo>
                  <a:pt x="0" y="0"/>
                  <a:pt x="2232" y="240"/>
                  <a:pt x="4464" y="480"/>
                </a:cubicBezTo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990600" y="3962400"/>
            <a:ext cx="7086600" cy="1676400"/>
          </a:xfrm>
          <a:custGeom>
            <a:avLst/>
            <a:gdLst>
              <a:gd name="T0" fmla="*/ 0 w 4464"/>
              <a:gd name="T1" fmla="*/ 0 h 1056"/>
              <a:gd name="T2" fmla="*/ 2147483647 w 4464"/>
              <a:gd name="T3" fmla="*/ 2147483647 h 1056"/>
              <a:gd name="T4" fmla="*/ 0 60000 65536"/>
              <a:gd name="T5" fmla="*/ 0 60000 65536"/>
              <a:gd name="T6" fmla="*/ 0 w 4464"/>
              <a:gd name="T7" fmla="*/ 0 h 1056"/>
              <a:gd name="T8" fmla="*/ 4464 w 4464"/>
              <a:gd name="T9" fmla="*/ 1056 h 10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64" h="1056">
                <a:moveTo>
                  <a:pt x="0" y="0"/>
                </a:moveTo>
                <a:cubicBezTo>
                  <a:pt x="0" y="0"/>
                  <a:pt x="2232" y="528"/>
                  <a:pt x="4464" y="1056"/>
                </a:cubicBezTo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990600" y="2362200"/>
            <a:ext cx="3581400" cy="16002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990600" y="2362200"/>
            <a:ext cx="4419600" cy="16002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990600" y="2362200"/>
            <a:ext cx="2743200" cy="25146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990600" y="2362200"/>
            <a:ext cx="4495800" cy="25146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990600" y="2362200"/>
            <a:ext cx="2819400" cy="32004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V="1">
            <a:off x="1066800" y="2362200"/>
            <a:ext cx="3505200" cy="32004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4572000" y="2362200"/>
            <a:ext cx="3505200" cy="14478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5486400" y="2362200"/>
            <a:ext cx="2590800" cy="13716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4572000" y="2362200"/>
            <a:ext cx="3429000" cy="22860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5486400" y="2362200"/>
            <a:ext cx="2590800" cy="22860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3733800" y="2362200"/>
            <a:ext cx="4267200" cy="23622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 flipV="1">
            <a:off x="990600" y="3886200"/>
            <a:ext cx="7010400" cy="9906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1066800" y="4876800"/>
            <a:ext cx="6934200" cy="7620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 flipV="1">
            <a:off x="1143000" y="3886200"/>
            <a:ext cx="7010400" cy="16764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3810000" y="2438400"/>
            <a:ext cx="4191000" cy="31242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4572000" y="2438400"/>
            <a:ext cx="3505200" cy="31242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 flipV="1">
            <a:off x="1066800" y="4800600"/>
            <a:ext cx="6934200" cy="838200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1066800" y="2286000"/>
            <a:ext cx="2514600" cy="1676400"/>
          </a:xfrm>
          <a:custGeom>
            <a:avLst/>
            <a:gdLst>
              <a:gd name="T0" fmla="*/ 0 w 1584"/>
              <a:gd name="T1" fmla="*/ 2147483647 h 1056"/>
              <a:gd name="T2" fmla="*/ 2147483647 w 1584"/>
              <a:gd name="T3" fmla="*/ 2147483647 h 1056"/>
              <a:gd name="T4" fmla="*/ 2147483647 w 1584"/>
              <a:gd name="T5" fmla="*/ 0 h 1056"/>
              <a:gd name="T6" fmla="*/ 0 60000 65536"/>
              <a:gd name="T7" fmla="*/ 0 60000 65536"/>
              <a:gd name="T8" fmla="*/ 0 60000 65536"/>
              <a:gd name="T9" fmla="*/ 0 w 1584"/>
              <a:gd name="T10" fmla="*/ 0 h 1056"/>
              <a:gd name="T11" fmla="*/ 1584 w 158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056">
                <a:moveTo>
                  <a:pt x="0" y="1056"/>
                </a:moveTo>
                <a:cubicBezTo>
                  <a:pt x="12" y="808"/>
                  <a:pt x="24" y="560"/>
                  <a:pt x="288" y="384"/>
                </a:cubicBezTo>
                <a:cubicBezTo>
                  <a:pt x="552" y="208"/>
                  <a:pt x="1068" y="104"/>
                  <a:pt x="1584" y="0"/>
                </a:cubicBezTo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990600" y="5638800"/>
            <a:ext cx="7086600" cy="698500"/>
          </a:xfrm>
          <a:custGeom>
            <a:avLst/>
            <a:gdLst>
              <a:gd name="T0" fmla="*/ 0 w 4464"/>
              <a:gd name="T1" fmla="*/ 0 h 440"/>
              <a:gd name="T2" fmla="*/ 2147483647 w 4464"/>
              <a:gd name="T3" fmla="*/ 2147483647 h 440"/>
              <a:gd name="T4" fmla="*/ 2147483647 w 4464"/>
              <a:gd name="T5" fmla="*/ 2147483647 h 440"/>
              <a:gd name="T6" fmla="*/ 0 60000 65536"/>
              <a:gd name="T7" fmla="*/ 0 60000 65536"/>
              <a:gd name="T8" fmla="*/ 0 60000 65536"/>
              <a:gd name="T9" fmla="*/ 0 w 4464"/>
              <a:gd name="T10" fmla="*/ 0 h 440"/>
              <a:gd name="T11" fmla="*/ 4464 w 4464"/>
              <a:gd name="T12" fmla="*/ 440 h 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64" h="440">
                <a:moveTo>
                  <a:pt x="0" y="0"/>
                </a:moveTo>
                <a:cubicBezTo>
                  <a:pt x="588" y="212"/>
                  <a:pt x="1176" y="424"/>
                  <a:pt x="1920" y="432"/>
                </a:cubicBezTo>
                <a:cubicBezTo>
                  <a:pt x="2664" y="440"/>
                  <a:pt x="4032" y="112"/>
                  <a:pt x="4464" y="48"/>
                </a:cubicBezTo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0" name="Freeform 50"/>
          <p:cNvSpPr>
            <a:spLocks/>
          </p:cNvSpPr>
          <p:nvPr/>
        </p:nvSpPr>
        <p:spPr bwMode="auto">
          <a:xfrm>
            <a:off x="203200" y="1574800"/>
            <a:ext cx="4368800" cy="3225800"/>
          </a:xfrm>
          <a:custGeom>
            <a:avLst/>
            <a:gdLst>
              <a:gd name="T0" fmla="*/ 2147483647 w 2752"/>
              <a:gd name="T1" fmla="*/ 2147483647 h 2032"/>
              <a:gd name="T2" fmla="*/ 2147483647 w 2752"/>
              <a:gd name="T3" fmla="*/ 2147483647 h 2032"/>
              <a:gd name="T4" fmla="*/ 2147483647 w 2752"/>
              <a:gd name="T5" fmla="*/ 2147483647 h 2032"/>
              <a:gd name="T6" fmla="*/ 2147483647 w 2752"/>
              <a:gd name="T7" fmla="*/ 2147483647 h 2032"/>
              <a:gd name="T8" fmla="*/ 2147483647 w 2752"/>
              <a:gd name="T9" fmla="*/ 2147483647 h 20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2"/>
              <a:gd name="T16" fmla="*/ 0 h 2032"/>
              <a:gd name="T17" fmla="*/ 2752 w 2752"/>
              <a:gd name="T18" fmla="*/ 2032 h 20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2" h="2032">
                <a:moveTo>
                  <a:pt x="400" y="2032"/>
                </a:moveTo>
                <a:cubicBezTo>
                  <a:pt x="216" y="1812"/>
                  <a:pt x="32" y="1592"/>
                  <a:pt x="16" y="1312"/>
                </a:cubicBezTo>
                <a:cubicBezTo>
                  <a:pt x="0" y="1032"/>
                  <a:pt x="64" y="568"/>
                  <a:pt x="304" y="352"/>
                </a:cubicBezTo>
                <a:cubicBezTo>
                  <a:pt x="544" y="136"/>
                  <a:pt x="1048" y="0"/>
                  <a:pt x="1456" y="16"/>
                </a:cubicBezTo>
                <a:cubicBezTo>
                  <a:pt x="1864" y="32"/>
                  <a:pt x="2308" y="240"/>
                  <a:pt x="2752" y="448"/>
                </a:cubicBezTo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 tmFilter="0, 0; .2, .5; .8, .5; 1, 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000" autoRev="1" fill="hold"/>
                                        <p:tgtEl>
                                          <p:spTgt spid="154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 tmFilter="0, 0; .2, .5; .8, .5; 1, 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1000" autoRev="1" fill="hold"/>
                                        <p:tgtEl>
                                          <p:spTgt spid="154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 tmFilter="0, 0; .2, .5; .8, .5; 1, 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000" autoRev="1" fill="hold"/>
                                        <p:tgtEl>
                                          <p:spTgt spid="154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1" presetID="22" presetClass="exit" presetSubtype="1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2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5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8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nimBg="1"/>
      <p:bldP spid="15377" grpId="0" animBg="1"/>
      <p:bldP spid="15378" grpId="0" animBg="1"/>
      <p:bldP spid="15382" grpId="0" animBg="1"/>
      <p:bldP spid="15383" grpId="0" animBg="1"/>
      <p:bldP spid="15385" grpId="0" animBg="1"/>
      <p:bldP spid="15387" grpId="0" animBg="1"/>
      <p:bldP spid="15388" grpId="0" animBg="1"/>
      <p:bldP spid="15389" grpId="0" animBg="1"/>
      <p:bldP spid="15390" grpId="0" animBg="1"/>
      <p:bldP spid="15392" grpId="0" animBg="1"/>
      <p:bldP spid="15394" grpId="0" animBg="1"/>
      <p:bldP spid="15395" grpId="0" animBg="1"/>
      <p:bldP spid="15396" grpId="0" animBg="1"/>
      <p:bldP spid="15400" grpId="0" animBg="1"/>
      <p:bldP spid="15401" grpId="0" animBg="1"/>
      <p:bldP spid="15402" grpId="0" animBg="1"/>
      <p:bldP spid="15403" grpId="0" animBg="1"/>
      <p:bldP spid="15404" grpId="0" animBg="1"/>
      <p:bldP spid="15406" grpId="0" animBg="1"/>
      <p:bldP spid="15408" grpId="0" animBg="1"/>
      <p:bldP spid="15408" grpId="1" animBg="1"/>
      <p:bldP spid="15408" grpId="2" animBg="1"/>
      <p:bldP spid="15409" grpId="0" animBg="1"/>
      <p:bldP spid="15409" grpId="1" animBg="1"/>
      <p:bldP spid="15409" grpId="2" animBg="1"/>
      <p:bldP spid="15410" grpId="0" animBg="1"/>
      <p:bldP spid="15410" grpId="1" animBg="1"/>
      <p:bldP spid="15410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omic Sans MS" pitchFamily="66" charset="0"/>
              </a:rPr>
              <a:t>Clique thus formed: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905000" y="35814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2057400" y="3657600"/>
            <a:ext cx="4191000" cy="228600"/>
          </a:xfrm>
          <a:prstGeom prst="lin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4343400" y="2286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V="1">
            <a:off x="2057400" y="2438400"/>
            <a:ext cx="2362200" cy="1219200"/>
          </a:xfrm>
          <a:prstGeom prst="lin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4419600" y="2438400"/>
            <a:ext cx="1828800" cy="1447800"/>
          </a:xfrm>
          <a:prstGeom prst="line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7" name="Oval 47"/>
          <p:cNvSpPr>
            <a:spLocks noChangeArrowheads="1"/>
          </p:cNvSpPr>
          <p:nvPr/>
        </p:nvSpPr>
        <p:spPr bwMode="auto">
          <a:xfrm>
            <a:off x="6172200" y="3810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1752" name="Text Box 49"/>
          <p:cNvSpPr txBox="1">
            <a:spLocks noChangeArrowheads="1"/>
          </p:cNvSpPr>
          <p:nvPr/>
        </p:nvSpPr>
        <p:spPr bwMode="auto">
          <a:xfrm>
            <a:off x="1447800" y="3352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x</a:t>
            </a:r>
          </a:p>
        </p:txBody>
      </p:sp>
      <p:sp>
        <p:nvSpPr>
          <p:cNvPr id="31753" name="Text Box 50"/>
          <p:cNvSpPr txBox="1">
            <a:spLocks noChangeArrowheads="1"/>
          </p:cNvSpPr>
          <p:nvPr/>
        </p:nvSpPr>
        <p:spPr bwMode="auto">
          <a:xfrm>
            <a:off x="4114800" y="1905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y</a:t>
            </a:r>
          </a:p>
        </p:txBody>
      </p:sp>
      <p:sp>
        <p:nvSpPr>
          <p:cNvPr id="31754" name="Text Box 51"/>
          <p:cNvSpPr txBox="1">
            <a:spLocks noChangeArrowheads="1"/>
          </p:cNvSpPr>
          <p:nvPr/>
        </p:nvSpPr>
        <p:spPr bwMode="auto">
          <a:xfrm>
            <a:off x="6400800" y="3505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z</a:t>
            </a:r>
          </a:p>
        </p:txBody>
      </p:sp>
      <p:sp>
        <p:nvSpPr>
          <p:cNvPr id="31755" name="Text Box 52"/>
          <p:cNvSpPr txBox="1">
            <a:spLocks noChangeArrowheads="1"/>
          </p:cNvSpPr>
          <p:nvPr/>
        </p:nvSpPr>
        <p:spPr bwMode="auto">
          <a:xfrm>
            <a:off x="533400" y="4763869"/>
            <a:ext cx="8229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Note:- There are many other possible cliques in previous mapping. This is one of the possible cliques.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205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98" grpId="0" animBg="1"/>
      <p:bldP spid="20500" grpId="0" animBg="1"/>
      <p:bldP spid="20514" grpId="0" animBg="1"/>
      <p:bldP spid="20520" grpId="0" animBg="1"/>
      <p:bldP spid="205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Table of Contents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/>
        <p:txBody>
          <a:bodyPr rIns="30479"/>
          <a:lstStyle/>
          <a:p>
            <a:pPr algn="ctr"/>
            <a:endParaRPr lang="en-US" sz="2600" dirty="0">
              <a:latin typeface="Comic Sans MS" pitchFamily="66" charset="0"/>
            </a:endParaRPr>
          </a:p>
          <a:p>
            <a:pPr algn="ctr">
              <a:buFont typeface="Times New Roman" charset="0"/>
              <a:buNone/>
            </a:pPr>
            <a:endParaRPr lang="en-US" sz="2600" dirty="0">
              <a:latin typeface="Comic Sans MS" pitchFamily="66" charset="0"/>
            </a:endParaRPr>
          </a:p>
          <a:p>
            <a:pPr algn="ctr"/>
            <a:r>
              <a:rPr lang="en-US" sz="2600" dirty="0">
                <a:latin typeface="Comic Sans MS" pitchFamily="66" charset="0"/>
              </a:rPr>
              <a:t>NP – Hardness</a:t>
            </a:r>
          </a:p>
          <a:p>
            <a:pPr algn="ctr"/>
            <a:r>
              <a:rPr lang="en-US" sz="2600" dirty="0">
                <a:latin typeface="Comic Sans MS" pitchFamily="66" charset="0"/>
              </a:rPr>
              <a:t>Reductions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49275" y="107951"/>
            <a:ext cx="8042275" cy="1035050"/>
          </a:xfrm>
        </p:spPr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3-CNF </a:t>
            </a:r>
            <a:r>
              <a:rPr lang="en-US" dirty="0">
                <a:latin typeface="Comic Sans MS" pitchFamily="66" charset="0"/>
                <a:sym typeface="Symbol" charset="0"/>
              </a:rPr>
              <a:t>→</a:t>
            </a:r>
            <a:r>
              <a:rPr lang="en-US" dirty="0">
                <a:latin typeface="Comic Sans MS" pitchFamily="66" charset="0"/>
              </a:rPr>
              <a:t> Clique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549275" y="1371600"/>
            <a:ext cx="8042275" cy="5181600"/>
          </a:xfrm>
        </p:spPr>
        <p:txBody>
          <a:bodyPr rIns="30479"/>
          <a:lstStyle/>
          <a:p>
            <a:pPr algn="just"/>
            <a:r>
              <a:rPr lang="en-US" sz="2600" dirty="0">
                <a:latin typeface="Comic Sans MS" pitchFamily="66" charset="0"/>
              </a:rPr>
              <a:t>Prove the reduction works: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If B has a satisfying assignment, then each clause has at least one literal (vertex) that evaluates to 1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Picking one such </a:t>
            </a:r>
            <a:r>
              <a:rPr lang="ja-JP" altLang="en-US" sz="2600" dirty="0">
                <a:latin typeface="Comic Sans MS" pitchFamily="66" charset="0"/>
              </a:rPr>
              <a:t>“</a:t>
            </a:r>
            <a:r>
              <a:rPr lang="en-US" altLang="ja-JP" sz="2600" dirty="0">
                <a:latin typeface="Comic Sans MS" pitchFamily="66" charset="0"/>
              </a:rPr>
              <a:t>true</a:t>
            </a:r>
            <a:r>
              <a:rPr lang="ja-JP" altLang="en-US" sz="2600" dirty="0">
                <a:latin typeface="Comic Sans MS" pitchFamily="66" charset="0"/>
              </a:rPr>
              <a:t>”</a:t>
            </a:r>
            <a:r>
              <a:rPr lang="en-US" altLang="ja-JP" sz="2600" dirty="0">
                <a:latin typeface="Comic Sans MS" pitchFamily="66" charset="0"/>
              </a:rPr>
              <a:t> literal from each clause gives a set 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of </a:t>
            </a:r>
            <a:r>
              <a:rPr lang="en-US" altLang="ja-JP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altLang="ja-JP" sz="2600" dirty="0">
                <a:latin typeface="Comic Sans MS" pitchFamily="66" charset="0"/>
              </a:rPr>
              <a:t> vertices.  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is a clique (</a:t>
            </a:r>
            <a:r>
              <a:rPr lang="en-US" altLang="ja-JP" sz="2600" dirty="0">
                <a:solidFill>
                  <a:srgbClr val="00CC99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Why?</a:t>
            </a:r>
            <a:r>
              <a:rPr lang="en-US" altLang="ja-JP" sz="2600" dirty="0">
                <a:latin typeface="Comic Sans MS" pitchFamily="66" charset="0"/>
              </a:rPr>
              <a:t>)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If G has a clique 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of size k, it must contain one vertex in each triple (clause) (</a:t>
            </a:r>
            <a:r>
              <a:rPr lang="en-US" altLang="ja-JP" sz="2600" dirty="0">
                <a:solidFill>
                  <a:srgbClr val="00CC99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Why?</a:t>
            </a:r>
            <a:r>
              <a:rPr lang="en-US" altLang="ja-JP" sz="2600" dirty="0">
                <a:latin typeface="Comic Sans MS" pitchFamily="66" charset="0"/>
              </a:rPr>
              <a:t>)</a:t>
            </a:r>
          </a:p>
          <a:p>
            <a:pPr marL="782638" lvl="1" algn="just"/>
            <a:r>
              <a:rPr lang="en-US" sz="2600" dirty="0">
                <a:latin typeface="Comic Sans MS" pitchFamily="66" charset="0"/>
              </a:rPr>
              <a:t>We can assign 1 to each literal corresponding with a vertex in 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, without fear of contradiction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797050"/>
          </a:xfrm>
        </p:spPr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Reduction takes polynomial time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042275" cy="4343400"/>
          </a:xfrm>
        </p:spPr>
        <p:txBody>
          <a:bodyPr rIns="30479"/>
          <a:lstStyle/>
          <a:p>
            <a:pPr algn="just">
              <a:lnSpc>
                <a:spcPct val="90000"/>
              </a:lnSpc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Let there be n variables in the 3-CNF with k clauses</a:t>
            </a:r>
          </a:p>
          <a:p>
            <a:pPr algn="just">
              <a:lnSpc>
                <a:spcPct val="90000"/>
              </a:lnSpc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Then, the input size is theta(k + n).</a:t>
            </a:r>
          </a:p>
          <a:p>
            <a:pPr algn="just">
              <a:lnSpc>
                <a:spcPct val="90000"/>
              </a:lnSpc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Size of the graph = 3k*3(k-1)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31800"/>
            <a:ext cx="7772400" cy="1092200"/>
          </a:xfrm>
        </p:spPr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Vertex Cover is NP-Hard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 rIns="30479"/>
          <a:lstStyle/>
          <a:p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Pick up a problem known in NP-hard</a:t>
            </a:r>
          </a:p>
          <a:p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marL="782638" lvl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marL="782638" lvl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CLIQUE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95400"/>
          </a:xfrm>
        </p:spPr>
        <p:txBody>
          <a:bodyPr/>
          <a:lstStyle/>
          <a:p>
            <a:pPr algn="l"/>
            <a:r>
              <a:rPr lang="en-US" dirty="0">
                <a:latin typeface="Comic Sans MS" pitchFamily="66" charset="0"/>
              </a:rPr>
              <a:t> Clique </a:t>
            </a:r>
            <a:r>
              <a:rPr lang="en-US" dirty="0">
                <a:latin typeface="Comic Sans MS" pitchFamily="66" charset="0"/>
                <a:sym typeface="Symbol" charset="0"/>
              </a:rPr>
              <a:t></a:t>
            </a:r>
            <a:r>
              <a:rPr lang="en-US" baseline="-25000" dirty="0">
                <a:latin typeface="Comic Sans MS" pitchFamily="66" charset="0"/>
                <a:sym typeface="Symbol" charset="0"/>
              </a:rPr>
              <a:t>p</a:t>
            </a:r>
            <a:r>
              <a:rPr lang="en-US" dirty="0">
                <a:latin typeface="Comic Sans MS" pitchFamily="66" charset="0"/>
                <a:sym typeface="Symbol" charset="0"/>
              </a:rPr>
              <a:t> Vertex Cover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/>
            <a:r>
              <a:rPr lang="en-US" sz="2600" dirty="0">
                <a:latin typeface="Comic Sans MS" pitchFamily="66" charset="0"/>
              </a:rPr>
              <a:t>Let the instance of Clique ( </a:t>
            </a:r>
            <a:r>
              <a:rPr lang="en-US" sz="2600" dirty="0" err="1">
                <a:latin typeface="Comic Sans MS" pitchFamily="66" charset="0"/>
              </a:rPr>
              <a:t>I</a:t>
            </a:r>
            <a:r>
              <a:rPr lang="en-US" sz="2600" baseline="-25000" dirty="0" err="1">
                <a:latin typeface="Comic Sans MS" pitchFamily="66" charset="0"/>
              </a:rPr>
              <a:t>c</a:t>
            </a:r>
            <a:r>
              <a:rPr lang="en-US" sz="2600" dirty="0">
                <a:latin typeface="Comic Sans MS" pitchFamily="66" charset="0"/>
              </a:rPr>
              <a:t>) be &lt;G, k</a:t>
            </a:r>
            <a:r>
              <a:rPr lang="en-US" sz="2600" dirty="0" smtClean="0">
                <a:latin typeface="Comic Sans MS" pitchFamily="66" charset="0"/>
              </a:rPr>
              <a:t>&gt;.</a:t>
            </a:r>
          </a:p>
          <a:p>
            <a:pPr algn="just"/>
            <a:endParaRPr lang="en-US" sz="2600" dirty="0">
              <a:latin typeface="Comic Sans MS" pitchFamily="66" charset="0"/>
            </a:endParaRPr>
          </a:p>
          <a:p>
            <a:pPr algn="just"/>
            <a:r>
              <a:rPr lang="en-US" sz="2600" dirty="0">
                <a:latin typeface="Comic Sans MS" pitchFamily="66" charset="0"/>
              </a:rPr>
              <a:t>Reducing it to instance of VC (</a:t>
            </a:r>
            <a:r>
              <a:rPr lang="en-US" sz="2600" dirty="0" err="1">
                <a:latin typeface="Comic Sans MS" pitchFamily="66" charset="0"/>
              </a:rPr>
              <a:t>I</a:t>
            </a:r>
            <a:r>
              <a:rPr lang="en-US" sz="2600" baseline="-25000" dirty="0" err="1">
                <a:latin typeface="Comic Sans MS" pitchFamily="66" charset="0"/>
              </a:rPr>
              <a:t>vc</a:t>
            </a:r>
            <a:r>
              <a:rPr lang="en-US" sz="2600" dirty="0">
                <a:latin typeface="Comic Sans MS" pitchFamily="66" charset="0"/>
              </a:rPr>
              <a:t>) be &lt;G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, |V|-k&gt;</a:t>
            </a:r>
          </a:p>
          <a:p>
            <a:pPr algn="just">
              <a:buFontTx/>
              <a:buNone/>
            </a:pPr>
            <a:r>
              <a:rPr lang="en-US" sz="2600" dirty="0">
                <a:latin typeface="Comic Sans MS" pitchFamily="66" charset="0"/>
              </a:rPr>
              <a:t>    where G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: E(G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)=Edges b/w vertex pair not present in G and |V|-k is the vertex cover.</a:t>
            </a:r>
          </a:p>
          <a:p>
            <a:pPr algn="just">
              <a:buFontTx/>
              <a:buNone/>
            </a:pPr>
            <a:endParaRPr lang="en-US" sz="2600" dirty="0">
              <a:latin typeface="Comic Sans MS" pitchFamily="66" charset="0"/>
            </a:endParaRPr>
          </a:p>
          <a:p>
            <a:pPr algn="just"/>
            <a:r>
              <a:rPr lang="en-US" sz="2600" dirty="0">
                <a:latin typeface="Comic Sans MS" pitchFamily="66" charset="0"/>
              </a:rPr>
              <a:t>Catch behind this choice : Because it works</a:t>
            </a:r>
            <a:r>
              <a:rPr lang="en-US" sz="2600" dirty="0" smtClean="0">
                <a:latin typeface="Comic Sans MS" pitchFamily="66" charset="0"/>
              </a:rPr>
              <a:t>…!!!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Oval 2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Oval 3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Oval 4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Oval 5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 flipV="1">
            <a:off x="228600" y="17526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 flipV="1">
            <a:off x="1524000" y="16002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>
            <a:off x="3048000" y="1600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228600" y="28194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3"/>
          <p:cNvSpPr>
            <a:spLocks noChangeShapeType="1"/>
          </p:cNvSpPr>
          <p:nvPr/>
        </p:nvSpPr>
        <p:spPr bwMode="auto">
          <a:xfrm flipV="1">
            <a:off x="1219200" y="38100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4"/>
          <p:cNvSpPr>
            <a:spLocks noChangeShapeType="1"/>
          </p:cNvSpPr>
          <p:nvPr/>
        </p:nvSpPr>
        <p:spPr bwMode="auto">
          <a:xfrm flipV="1">
            <a:off x="3810000" y="25908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5"/>
          <p:cNvSpPr>
            <a:spLocks noChangeShapeType="1"/>
          </p:cNvSpPr>
          <p:nvPr/>
        </p:nvSpPr>
        <p:spPr bwMode="auto">
          <a:xfrm>
            <a:off x="1447800" y="175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6"/>
          <p:cNvSpPr>
            <a:spLocks noChangeShapeType="1"/>
          </p:cNvSpPr>
          <p:nvPr/>
        </p:nvSpPr>
        <p:spPr bwMode="auto">
          <a:xfrm flipV="1">
            <a:off x="11430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7"/>
          <p:cNvSpPr>
            <a:spLocks noChangeShapeType="1"/>
          </p:cNvSpPr>
          <p:nvPr/>
        </p:nvSpPr>
        <p:spPr bwMode="auto">
          <a:xfrm>
            <a:off x="1447800" y="1676400"/>
            <a:ext cx="2362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8"/>
          <p:cNvSpPr>
            <a:spLocks noChangeShapeType="1"/>
          </p:cNvSpPr>
          <p:nvPr/>
        </p:nvSpPr>
        <p:spPr bwMode="auto">
          <a:xfrm>
            <a:off x="2971800" y="1676400"/>
            <a:ext cx="838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Oval 19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Oval 20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Oval 21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Oval 22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Oval 23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Oval 24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Oval 25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Oval 40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Oval 41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Oval 42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Oval 43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Oval 44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Oval 45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Oval 46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6" name="Line 47"/>
          <p:cNvSpPr>
            <a:spLocks noChangeShapeType="1"/>
          </p:cNvSpPr>
          <p:nvPr/>
        </p:nvSpPr>
        <p:spPr bwMode="auto">
          <a:xfrm flipV="1">
            <a:off x="228600" y="1676400"/>
            <a:ext cx="1219200" cy="10668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Line 48"/>
          <p:cNvSpPr>
            <a:spLocks noChangeShapeType="1"/>
          </p:cNvSpPr>
          <p:nvPr/>
        </p:nvSpPr>
        <p:spPr bwMode="auto">
          <a:xfrm flipV="1">
            <a:off x="1524000" y="1600200"/>
            <a:ext cx="1371600" cy="76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Line 49"/>
          <p:cNvSpPr>
            <a:spLocks noChangeShapeType="1"/>
          </p:cNvSpPr>
          <p:nvPr/>
        </p:nvSpPr>
        <p:spPr bwMode="auto">
          <a:xfrm>
            <a:off x="3048000" y="1600200"/>
            <a:ext cx="838200" cy="990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Line 50"/>
          <p:cNvSpPr>
            <a:spLocks noChangeShapeType="1"/>
          </p:cNvSpPr>
          <p:nvPr/>
        </p:nvSpPr>
        <p:spPr bwMode="auto">
          <a:xfrm>
            <a:off x="228600" y="2819400"/>
            <a:ext cx="914400" cy="10668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Line 51"/>
          <p:cNvSpPr>
            <a:spLocks noChangeShapeType="1"/>
          </p:cNvSpPr>
          <p:nvPr/>
        </p:nvSpPr>
        <p:spPr bwMode="auto">
          <a:xfrm flipV="1">
            <a:off x="1219200" y="3810000"/>
            <a:ext cx="2514600" cy="76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52"/>
          <p:cNvSpPr>
            <a:spLocks noChangeShapeType="1"/>
          </p:cNvSpPr>
          <p:nvPr/>
        </p:nvSpPr>
        <p:spPr bwMode="auto">
          <a:xfrm flipV="1">
            <a:off x="3810000" y="2590800"/>
            <a:ext cx="76200" cy="1143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Line 53"/>
          <p:cNvSpPr>
            <a:spLocks noChangeShapeType="1"/>
          </p:cNvSpPr>
          <p:nvPr/>
        </p:nvSpPr>
        <p:spPr bwMode="auto">
          <a:xfrm>
            <a:off x="1447800" y="1752600"/>
            <a:ext cx="457200" cy="609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54"/>
          <p:cNvSpPr>
            <a:spLocks noChangeShapeType="1"/>
          </p:cNvSpPr>
          <p:nvPr/>
        </p:nvSpPr>
        <p:spPr bwMode="auto">
          <a:xfrm flipV="1">
            <a:off x="1143000" y="2514600"/>
            <a:ext cx="762000" cy="1295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55"/>
          <p:cNvSpPr>
            <a:spLocks noChangeShapeType="1"/>
          </p:cNvSpPr>
          <p:nvPr/>
        </p:nvSpPr>
        <p:spPr bwMode="auto">
          <a:xfrm>
            <a:off x="1447800" y="1676400"/>
            <a:ext cx="2362200" cy="2133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56"/>
          <p:cNvSpPr>
            <a:spLocks noChangeShapeType="1"/>
          </p:cNvSpPr>
          <p:nvPr/>
        </p:nvSpPr>
        <p:spPr bwMode="auto">
          <a:xfrm>
            <a:off x="2971800" y="1676400"/>
            <a:ext cx="838200" cy="2133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Oval 57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514" name="Oval 58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6908" name="Oval 5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516" name="Oval 60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517" name="Oval 61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6911" name="Oval 62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519" name="Oval 63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6913" name="Line 64"/>
          <p:cNvSpPr>
            <a:spLocks noChangeShapeType="1"/>
          </p:cNvSpPr>
          <p:nvPr/>
        </p:nvSpPr>
        <p:spPr bwMode="auto">
          <a:xfrm>
            <a:off x="1524000" y="1676400"/>
            <a:ext cx="2286000" cy="914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4876800" y="1850648"/>
            <a:ext cx="3886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Green ovals represent CLIQUE for this graph</a:t>
            </a:r>
          </a:p>
        </p:txBody>
      </p:sp>
      <p:sp>
        <p:nvSpPr>
          <p:cNvPr id="36915" name="Text Box 66"/>
          <p:cNvSpPr txBox="1">
            <a:spLocks noChangeArrowheads="1"/>
          </p:cNvSpPr>
          <p:nvPr/>
        </p:nvSpPr>
        <p:spPr bwMode="auto">
          <a:xfrm>
            <a:off x="990600" y="533400"/>
            <a:ext cx="2286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95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195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195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95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195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500" fill="hold"/>
                                        <p:tgtEl>
                                          <p:spTgt spid="195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95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195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9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9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5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4" grpId="0" animBg="1"/>
      <p:bldP spid="19514" grpId="1" animBg="1"/>
      <p:bldP spid="19516" grpId="0" animBg="1"/>
      <p:bldP spid="19516" grpId="1" animBg="1"/>
      <p:bldP spid="19517" grpId="0" animBg="1"/>
      <p:bldP spid="19517" grpId="1" animBg="1"/>
      <p:bldP spid="19519" grpId="0" animBg="1"/>
      <p:bldP spid="19519" grpId="1" animBg="1"/>
      <p:bldP spid="195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Oval 6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Oval 7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Oval 8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Oval 9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Oval 10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Oval 11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12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31"/>
          <p:cNvSpPr>
            <a:spLocks noChangeShapeType="1"/>
          </p:cNvSpPr>
          <p:nvPr/>
        </p:nvSpPr>
        <p:spPr bwMode="auto">
          <a:xfrm flipV="1">
            <a:off x="228600" y="1676400"/>
            <a:ext cx="1143000" cy="10668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32"/>
          <p:cNvSpPr>
            <a:spLocks noChangeShapeType="1"/>
          </p:cNvSpPr>
          <p:nvPr/>
        </p:nvSpPr>
        <p:spPr bwMode="auto">
          <a:xfrm flipV="1">
            <a:off x="1524000" y="1600200"/>
            <a:ext cx="1371600" cy="762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33"/>
          <p:cNvSpPr>
            <a:spLocks noChangeShapeType="1"/>
          </p:cNvSpPr>
          <p:nvPr/>
        </p:nvSpPr>
        <p:spPr bwMode="auto">
          <a:xfrm>
            <a:off x="3048000" y="1600200"/>
            <a:ext cx="838200" cy="9144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34"/>
          <p:cNvSpPr>
            <a:spLocks noChangeShapeType="1"/>
          </p:cNvSpPr>
          <p:nvPr/>
        </p:nvSpPr>
        <p:spPr bwMode="auto">
          <a:xfrm>
            <a:off x="228600" y="2819400"/>
            <a:ext cx="914400" cy="10668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35"/>
          <p:cNvSpPr>
            <a:spLocks noChangeShapeType="1"/>
          </p:cNvSpPr>
          <p:nvPr/>
        </p:nvSpPr>
        <p:spPr bwMode="auto">
          <a:xfrm flipV="1">
            <a:off x="1219200" y="3810000"/>
            <a:ext cx="2514600" cy="762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36"/>
          <p:cNvSpPr>
            <a:spLocks noChangeShapeType="1"/>
          </p:cNvSpPr>
          <p:nvPr/>
        </p:nvSpPr>
        <p:spPr bwMode="auto">
          <a:xfrm flipV="1">
            <a:off x="3810000" y="2667000"/>
            <a:ext cx="76200" cy="10668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37"/>
          <p:cNvSpPr>
            <a:spLocks noChangeShapeType="1"/>
          </p:cNvSpPr>
          <p:nvPr/>
        </p:nvSpPr>
        <p:spPr bwMode="auto">
          <a:xfrm>
            <a:off x="1447800" y="1752600"/>
            <a:ext cx="457200" cy="6096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38"/>
          <p:cNvSpPr>
            <a:spLocks noChangeShapeType="1"/>
          </p:cNvSpPr>
          <p:nvPr/>
        </p:nvSpPr>
        <p:spPr bwMode="auto">
          <a:xfrm flipV="1">
            <a:off x="1143000" y="2514600"/>
            <a:ext cx="762000" cy="12954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41"/>
          <p:cNvSpPr>
            <a:spLocks noChangeShapeType="1"/>
          </p:cNvSpPr>
          <p:nvPr/>
        </p:nvSpPr>
        <p:spPr bwMode="auto">
          <a:xfrm>
            <a:off x="1524000" y="1752600"/>
            <a:ext cx="2209800" cy="19812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42"/>
          <p:cNvSpPr>
            <a:spLocks noChangeShapeType="1"/>
          </p:cNvSpPr>
          <p:nvPr/>
        </p:nvSpPr>
        <p:spPr bwMode="auto">
          <a:xfrm>
            <a:off x="2971800" y="1676400"/>
            <a:ext cx="838200" cy="20574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5" name="Oval 77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7486" name="Oval 78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7487" name="Oval 7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7488" name="Oval 80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7489" name="Oval 81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7490" name="Oval 82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7491" name="Oval 83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913" name="Line 94"/>
          <p:cNvSpPr>
            <a:spLocks noChangeShapeType="1"/>
          </p:cNvSpPr>
          <p:nvPr/>
        </p:nvSpPr>
        <p:spPr bwMode="auto">
          <a:xfrm>
            <a:off x="1524000" y="1676400"/>
            <a:ext cx="2286000" cy="9144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Text Box 95"/>
          <p:cNvSpPr txBox="1">
            <a:spLocks noChangeArrowheads="1"/>
          </p:cNvSpPr>
          <p:nvPr/>
        </p:nvSpPr>
        <p:spPr bwMode="auto">
          <a:xfrm>
            <a:off x="990600" y="533400"/>
            <a:ext cx="2209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17504" name="Text Box 96"/>
          <p:cNvSpPr txBox="1">
            <a:spLocks noChangeArrowheads="1"/>
          </p:cNvSpPr>
          <p:nvPr/>
        </p:nvSpPr>
        <p:spPr bwMode="auto">
          <a:xfrm>
            <a:off x="1047466" y="533400"/>
            <a:ext cx="2286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G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5 0.0 " pathEditMode="relative" ptsTypes="AA">
                                      <p:cBhvr>
                                        <p:cTn id="6" dur="2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5 -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5 0.0 " pathEditMode="relative" ptsTypes="AA">
                                      <p:cBhvr>
                                        <p:cTn id="10" dur="2000" fill="hold"/>
                                        <p:tgtEl>
                                          <p:spTgt spid="17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0.5 -3.33333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5 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5 0.0 " pathEditMode="relative" ptsTypes="AA">
                                      <p:cBhvr>
                                        <p:cTn id="16" dur="2000" fill="hold"/>
                                        <p:tgtEl>
                                          <p:spTgt spid="17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5 4.4444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53334 -2.22222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5" grpId="0" animBg="1"/>
      <p:bldP spid="17486" grpId="0" animBg="1"/>
      <p:bldP spid="17487" grpId="0" animBg="1"/>
      <p:bldP spid="17488" grpId="0" animBg="1"/>
      <p:bldP spid="17489" grpId="0" animBg="1"/>
      <p:bldP spid="17490" grpId="0" animBg="1"/>
      <p:bldP spid="17491" grpId="0" animBg="1"/>
      <p:bldP spid="1750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Oval 4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Oval 5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Oval 6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Oval 7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Oval 8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Oval 9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Oval 10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11"/>
          <p:cNvSpPr>
            <a:spLocks noChangeShapeType="1"/>
          </p:cNvSpPr>
          <p:nvPr/>
        </p:nvSpPr>
        <p:spPr bwMode="auto">
          <a:xfrm flipV="1">
            <a:off x="228600" y="17526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12"/>
          <p:cNvSpPr>
            <a:spLocks noChangeShapeType="1"/>
          </p:cNvSpPr>
          <p:nvPr/>
        </p:nvSpPr>
        <p:spPr bwMode="auto">
          <a:xfrm flipV="1">
            <a:off x="1524000" y="16002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3"/>
          <p:cNvSpPr>
            <a:spLocks noChangeShapeType="1"/>
          </p:cNvSpPr>
          <p:nvPr/>
        </p:nvSpPr>
        <p:spPr bwMode="auto">
          <a:xfrm>
            <a:off x="3048000" y="1600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4"/>
          <p:cNvSpPr>
            <a:spLocks noChangeShapeType="1"/>
          </p:cNvSpPr>
          <p:nvPr/>
        </p:nvSpPr>
        <p:spPr bwMode="auto">
          <a:xfrm>
            <a:off x="228600" y="28194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5"/>
          <p:cNvSpPr>
            <a:spLocks noChangeShapeType="1"/>
          </p:cNvSpPr>
          <p:nvPr/>
        </p:nvSpPr>
        <p:spPr bwMode="auto">
          <a:xfrm flipV="1">
            <a:off x="1219200" y="38100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6"/>
          <p:cNvSpPr>
            <a:spLocks noChangeShapeType="1"/>
          </p:cNvSpPr>
          <p:nvPr/>
        </p:nvSpPr>
        <p:spPr bwMode="auto">
          <a:xfrm flipV="1">
            <a:off x="3810000" y="25908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7"/>
          <p:cNvSpPr>
            <a:spLocks noChangeShapeType="1"/>
          </p:cNvSpPr>
          <p:nvPr/>
        </p:nvSpPr>
        <p:spPr bwMode="auto">
          <a:xfrm>
            <a:off x="1447800" y="175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8"/>
          <p:cNvSpPr>
            <a:spLocks noChangeShapeType="1"/>
          </p:cNvSpPr>
          <p:nvPr/>
        </p:nvSpPr>
        <p:spPr bwMode="auto">
          <a:xfrm flipV="1">
            <a:off x="11430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9"/>
          <p:cNvSpPr>
            <a:spLocks noChangeShapeType="1"/>
          </p:cNvSpPr>
          <p:nvPr/>
        </p:nvSpPr>
        <p:spPr bwMode="auto">
          <a:xfrm>
            <a:off x="1447800" y="1676400"/>
            <a:ext cx="2362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20"/>
          <p:cNvSpPr>
            <a:spLocks noChangeShapeType="1"/>
          </p:cNvSpPr>
          <p:nvPr/>
        </p:nvSpPr>
        <p:spPr bwMode="auto">
          <a:xfrm>
            <a:off x="2971800" y="1676400"/>
            <a:ext cx="838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Oval 21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Oval 22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Oval 23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Oval 24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Oval 25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Oval 26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Oval 27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Oval 28"/>
          <p:cNvSpPr>
            <a:spLocks noChangeArrowheads="1"/>
          </p:cNvSpPr>
          <p:nvPr/>
        </p:nvSpPr>
        <p:spPr bwMode="auto">
          <a:xfrm>
            <a:off x="4724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Oval 29"/>
          <p:cNvSpPr>
            <a:spLocks noChangeArrowheads="1"/>
          </p:cNvSpPr>
          <p:nvPr/>
        </p:nvSpPr>
        <p:spPr bwMode="auto">
          <a:xfrm>
            <a:off x="5943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Oval 30"/>
          <p:cNvSpPr>
            <a:spLocks noChangeArrowheads="1"/>
          </p:cNvSpPr>
          <p:nvPr/>
        </p:nvSpPr>
        <p:spPr bwMode="auto">
          <a:xfrm>
            <a:off x="6400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Oval 31"/>
          <p:cNvSpPr>
            <a:spLocks noChangeArrowheads="1"/>
          </p:cNvSpPr>
          <p:nvPr/>
        </p:nvSpPr>
        <p:spPr bwMode="auto">
          <a:xfrm>
            <a:off x="7467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Oval 32"/>
          <p:cNvSpPr>
            <a:spLocks noChangeArrowheads="1"/>
          </p:cNvSpPr>
          <p:nvPr/>
        </p:nvSpPr>
        <p:spPr bwMode="auto">
          <a:xfrm>
            <a:off x="8382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Oval 33"/>
          <p:cNvSpPr>
            <a:spLocks noChangeArrowheads="1"/>
          </p:cNvSpPr>
          <p:nvPr/>
        </p:nvSpPr>
        <p:spPr bwMode="auto">
          <a:xfrm>
            <a:off x="5638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Oval 34"/>
          <p:cNvSpPr>
            <a:spLocks noChangeArrowheads="1"/>
          </p:cNvSpPr>
          <p:nvPr/>
        </p:nvSpPr>
        <p:spPr bwMode="auto">
          <a:xfrm>
            <a:off x="8305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Oval 45"/>
          <p:cNvSpPr>
            <a:spLocks noChangeArrowheads="1"/>
          </p:cNvSpPr>
          <p:nvPr/>
        </p:nvSpPr>
        <p:spPr bwMode="auto">
          <a:xfrm>
            <a:off x="4724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Oval 46"/>
          <p:cNvSpPr>
            <a:spLocks noChangeArrowheads="1"/>
          </p:cNvSpPr>
          <p:nvPr/>
        </p:nvSpPr>
        <p:spPr bwMode="auto">
          <a:xfrm>
            <a:off x="5943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Oval 47"/>
          <p:cNvSpPr>
            <a:spLocks noChangeArrowheads="1"/>
          </p:cNvSpPr>
          <p:nvPr/>
        </p:nvSpPr>
        <p:spPr bwMode="auto">
          <a:xfrm>
            <a:off x="6400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Oval 48"/>
          <p:cNvSpPr>
            <a:spLocks noChangeArrowheads="1"/>
          </p:cNvSpPr>
          <p:nvPr/>
        </p:nvSpPr>
        <p:spPr bwMode="auto">
          <a:xfrm>
            <a:off x="7467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Oval 49"/>
          <p:cNvSpPr>
            <a:spLocks noChangeArrowheads="1"/>
          </p:cNvSpPr>
          <p:nvPr/>
        </p:nvSpPr>
        <p:spPr bwMode="auto">
          <a:xfrm>
            <a:off x="8382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Oval 50"/>
          <p:cNvSpPr>
            <a:spLocks noChangeArrowheads="1"/>
          </p:cNvSpPr>
          <p:nvPr/>
        </p:nvSpPr>
        <p:spPr bwMode="auto">
          <a:xfrm>
            <a:off x="5638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8950" name="Oval 51"/>
          <p:cNvSpPr>
            <a:spLocks noChangeArrowheads="1"/>
          </p:cNvSpPr>
          <p:nvPr/>
        </p:nvSpPr>
        <p:spPr bwMode="auto">
          <a:xfrm>
            <a:off x="8305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Oval 52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2" name="Oval 53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Oval 54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Oval 55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5" name="Oval 56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6" name="Oval 57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7" name="Oval 58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8" name="Line 59"/>
          <p:cNvSpPr>
            <a:spLocks noChangeShapeType="1"/>
          </p:cNvSpPr>
          <p:nvPr/>
        </p:nvSpPr>
        <p:spPr bwMode="auto">
          <a:xfrm flipV="1">
            <a:off x="228600" y="1752600"/>
            <a:ext cx="1143000" cy="9906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9" name="Line 60"/>
          <p:cNvSpPr>
            <a:spLocks noChangeShapeType="1"/>
          </p:cNvSpPr>
          <p:nvPr/>
        </p:nvSpPr>
        <p:spPr bwMode="auto">
          <a:xfrm flipV="1">
            <a:off x="1524000" y="1600200"/>
            <a:ext cx="1371600" cy="762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Line 61"/>
          <p:cNvSpPr>
            <a:spLocks noChangeShapeType="1"/>
          </p:cNvSpPr>
          <p:nvPr/>
        </p:nvSpPr>
        <p:spPr bwMode="auto">
          <a:xfrm>
            <a:off x="3048000" y="1600200"/>
            <a:ext cx="838200" cy="9906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1" name="Line 62"/>
          <p:cNvSpPr>
            <a:spLocks noChangeShapeType="1"/>
          </p:cNvSpPr>
          <p:nvPr/>
        </p:nvSpPr>
        <p:spPr bwMode="auto">
          <a:xfrm>
            <a:off x="228600" y="2819400"/>
            <a:ext cx="914400" cy="10668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2" name="Line 63"/>
          <p:cNvSpPr>
            <a:spLocks noChangeShapeType="1"/>
          </p:cNvSpPr>
          <p:nvPr/>
        </p:nvSpPr>
        <p:spPr bwMode="auto">
          <a:xfrm flipV="1">
            <a:off x="1219200" y="3810000"/>
            <a:ext cx="2514600" cy="762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3" name="Line 64"/>
          <p:cNvSpPr>
            <a:spLocks noChangeShapeType="1"/>
          </p:cNvSpPr>
          <p:nvPr/>
        </p:nvSpPr>
        <p:spPr bwMode="auto">
          <a:xfrm flipV="1">
            <a:off x="3810000" y="2590800"/>
            <a:ext cx="76200" cy="11430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4" name="Line 65"/>
          <p:cNvSpPr>
            <a:spLocks noChangeShapeType="1"/>
          </p:cNvSpPr>
          <p:nvPr/>
        </p:nvSpPr>
        <p:spPr bwMode="auto">
          <a:xfrm>
            <a:off x="1447800" y="1752600"/>
            <a:ext cx="457200" cy="6096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5" name="Line 66"/>
          <p:cNvSpPr>
            <a:spLocks noChangeShapeType="1"/>
          </p:cNvSpPr>
          <p:nvPr/>
        </p:nvSpPr>
        <p:spPr bwMode="auto">
          <a:xfrm flipV="1">
            <a:off x="1143000" y="2514600"/>
            <a:ext cx="762000" cy="12954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6" name="Line 67"/>
          <p:cNvSpPr>
            <a:spLocks noChangeShapeType="1"/>
          </p:cNvSpPr>
          <p:nvPr/>
        </p:nvSpPr>
        <p:spPr bwMode="auto">
          <a:xfrm>
            <a:off x="1447800" y="1676400"/>
            <a:ext cx="2362200" cy="21336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7" name="Line 68"/>
          <p:cNvSpPr>
            <a:spLocks noChangeShapeType="1"/>
          </p:cNvSpPr>
          <p:nvPr/>
        </p:nvSpPr>
        <p:spPr bwMode="auto">
          <a:xfrm>
            <a:off x="2971800" y="1676400"/>
            <a:ext cx="838200" cy="21336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8" name="Oval 69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8969" name="Oval 70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0" name="Oval 71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8971" name="Oval 72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2" name="Oval 73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3" name="Oval 74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8974" name="Oval 75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5" name="Line 76"/>
          <p:cNvSpPr>
            <a:spLocks noChangeShapeType="1"/>
          </p:cNvSpPr>
          <p:nvPr/>
        </p:nvSpPr>
        <p:spPr bwMode="auto">
          <a:xfrm>
            <a:off x="1524000" y="1676400"/>
            <a:ext cx="2286000" cy="9144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9" name="Line 77"/>
          <p:cNvSpPr>
            <a:spLocks noChangeShapeType="1"/>
          </p:cNvSpPr>
          <p:nvPr/>
        </p:nvSpPr>
        <p:spPr bwMode="auto">
          <a:xfrm flipH="1">
            <a:off x="5715000" y="1676400"/>
            <a:ext cx="304800" cy="22098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0" name="Line 78"/>
          <p:cNvSpPr>
            <a:spLocks noChangeShapeType="1"/>
          </p:cNvSpPr>
          <p:nvPr/>
        </p:nvSpPr>
        <p:spPr bwMode="auto">
          <a:xfrm flipV="1">
            <a:off x="4876800" y="1600200"/>
            <a:ext cx="2667000" cy="10668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1" name="Line 79"/>
          <p:cNvSpPr>
            <a:spLocks noChangeShapeType="1"/>
          </p:cNvSpPr>
          <p:nvPr/>
        </p:nvSpPr>
        <p:spPr bwMode="auto">
          <a:xfrm>
            <a:off x="4876800" y="2743200"/>
            <a:ext cx="3429000" cy="10668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2" name="Line 80"/>
          <p:cNvSpPr>
            <a:spLocks noChangeShapeType="1"/>
          </p:cNvSpPr>
          <p:nvPr/>
        </p:nvSpPr>
        <p:spPr bwMode="auto">
          <a:xfrm flipV="1">
            <a:off x="4800600" y="2438400"/>
            <a:ext cx="1676400" cy="3048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4" name="Line 82"/>
          <p:cNvSpPr>
            <a:spLocks noChangeShapeType="1"/>
          </p:cNvSpPr>
          <p:nvPr/>
        </p:nvSpPr>
        <p:spPr bwMode="auto">
          <a:xfrm flipV="1">
            <a:off x="4876800" y="2590800"/>
            <a:ext cx="3581400" cy="1524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 flipV="1">
            <a:off x="5715000" y="1600200"/>
            <a:ext cx="1828800" cy="22860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6" name="Line 84"/>
          <p:cNvSpPr>
            <a:spLocks noChangeShapeType="1"/>
          </p:cNvSpPr>
          <p:nvPr/>
        </p:nvSpPr>
        <p:spPr bwMode="auto">
          <a:xfrm flipV="1">
            <a:off x="5715000" y="2590800"/>
            <a:ext cx="2667000" cy="12954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7" name="Line 85"/>
          <p:cNvSpPr>
            <a:spLocks noChangeShapeType="1"/>
          </p:cNvSpPr>
          <p:nvPr/>
        </p:nvSpPr>
        <p:spPr bwMode="auto">
          <a:xfrm flipH="1" flipV="1">
            <a:off x="6477000" y="2438400"/>
            <a:ext cx="1905000" cy="13716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9" name="Line 87"/>
          <p:cNvSpPr>
            <a:spLocks noChangeShapeType="1"/>
          </p:cNvSpPr>
          <p:nvPr/>
        </p:nvSpPr>
        <p:spPr bwMode="auto">
          <a:xfrm flipH="1">
            <a:off x="6477000" y="1600200"/>
            <a:ext cx="1066800" cy="8382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20" name="Line 88"/>
          <p:cNvSpPr>
            <a:spLocks noChangeShapeType="1"/>
          </p:cNvSpPr>
          <p:nvPr/>
        </p:nvSpPr>
        <p:spPr bwMode="auto">
          <a:xfrm>
            <a:off x="6477000" y="2438400"/>
            <a:ext cx="2057400" cy="1524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86" name="Text Box 89"/>
          <p:cNvSpPr txBox="1">
            <a:spLocks noChangeArrowheads="1"/>
          </p:cNvSpPr>
          <p:nvPr/>
        </p:nvSpPr>
        <p:spPr bwMode="auto">
          <a:xfrm>
            <a:off x="5867400" y="4572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G</a:t>
            </a:r>
            <a:r>
              <a:rPr lang="ja-JP" altLang="en-US" sz="3600" dirty="0">
                <a:latin typeface="Bookman Old Style" charset="0"/>
              </a:rPr>
              <a:t>’</a:t>
            </a:r>
            <a:endParaRPr lang="en-US" sz="3600" dirty="0">
              <a:latin typeface="Bookman Old Style" charset="0"/>
            </a:endParaRPr>
          </a:p>
        </p:txBody>
      </p:sp>
      <p:sp>
        <p:nvSpPr>
          <p:cNvPr id="38987" name="Text Box 90"/>
          <p:cNvSpPr txBox="1">
            <a:spLocks noChangeArrowheads="1"/>
          </p:cNvSpPr>
          <p:nvPr/>
        </p:nvSpPr>
        <p:spPr bwMode="auto">
          <a:xfrm>
            <a:off x="990600" y="533400"/>
            <a:ext cx="2286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18523" name="Text Box 91"/>
          <p:cNvSpPr txBox="1">
            <a:spLocks noChangeArrowheads="1"/>
          </p:cNvSpPr>
          <p:nvPr/>
        </p:nvSpPr>
        <p:spPr bwMode="auto">
          <a:xfrm>
            <a:off x="5181600" y="4724400"/>
            <a:ext cx="3581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Big ovals represent the VC for graph G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184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500" fill="hold"/>
                                        <p:tgtEl>
                                          <p:spTgt spid="184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500" fill="hold"/>
                                        <p:tgtEl>
                                          <p:spTgt spid="184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500" fill="hold"/>
                                        <p:tgtEl>
                                          <p:spTgt spid="184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500" fill="hold"/>
                                        <p:tgtEl>
                                          <p:spTgt spid="184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500" fill="hold"/>
                                        <p:tgtEl>
                                          <p:spTgt spid="184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500" fill="hold"/>
                                        <p:tgtEl>
                                          <p:spTgt spid="1847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500" fill="hold"/>
                                        <p:tgtEl>
                                          <p:spTgt spid="1847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500" fill="hold"/>
                                        <p:tgtEl>
                                          <p:spTgt spid="1848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7" grpId="0" animBg="1"/>
      <p:bldP spid="18477" grpId="1" animBg="1"/>
      <p:bldP spid="18477" grpId="2" animBg="1"/>
      <p:bldP spid="18479" grpId="0" animBg="1"/>
      <p:bldP spid="18479" grpId="1" animBg="1"/>
      <p:bldP spid="18479" grpId="2" animBg="1"/>
      <p:bldP spid="18482" grpId="0" animBg="1"/>
      <p:bldP spid="18482" grpId="1" animBg="1"/>
      <p:bldP spid="18482" grpId="2" animBg="1"/>
      <p:bldP spid="18509" grpId="0" animBg="1"/>
      <p:bldP spid="18510" grpId="0" animBg="1"/>
      <p:bldP spid="18511" grpId="0" animBg="1"/>
      <p:bldP spid="18512" grpId="0" animBg="1"/>
      <p:bldP spid="18514" grpId="0" animBg="1"/>
      <p:bldP spid="18515" grpId="0" animBg="1"/>
      <p:bldP spid="18516" grpId="0" animBg="1"/>
      <p:bldP spid="18517" grpId="0" animBg="1"/>
      <p:bldP spid="18519" grpId="0" animBg="1"/>
      <p:bldP spid="18520" grpId="0" animBg="1"/>
      <p:bldP spid="185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Clique </a:t>
            </a:r>
            <a:r>
              <a:rPr lang="en-US" dirty="0">
                <a:latin typeface="Comic Sans MS" pitchFamily="66" charset="0"/>
                <a:sym typeface="Symbol" charset="0"/>
              </a:rPr>
              <a:t>→</a:t>
            </a:r>
            <a:r>
              <a:rPr lang="en-US" dirty="0">
                <a:latin typeface="Comic Sans MS" pitchFamily="66" charset="0"/>
              </a:rPr>
              <a:t> Vertex Cover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/>
        <p:txBody>
          <a:bodyPr rIns="30479"/>
          <a:lstStyle/>
          <a:p>
            <a:pPr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Reduce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-clique to vertex cover</a:t>
            </a:r>
          </a:p>
          <a:p>
            <a:pPr marL="782638" lvl="1"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The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complement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G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of a graph G contains exactly those edges not in G</a:t>
            </a:r>
          </a:p>
          <a:p>
            <a:pPr marL="782638" lvl="1"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Compute G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in polynomial time</a:t>
            </a:r>
          </a:p>
          <a:p>
            <a:pPr marL="782638" lvl="1"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G has a clique of size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iff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G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has a vertex cover of size |V| -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Clique </a:t>
            </a:r>
            <a:r>
              <a:rPr lang="en-US" dirty="0">
                <a:latin typeface="Comic Sans MS" pitchFamily="66" charset="0"/>
                <a:sym typeface="Symbol" charset="0"/>
              </a:rPr>
              <a:t>→</a:t>
            </a:r>
            <a:r>
              <a:rPr lang="en-US" dirty="0">
                <a:latin typeface="Comic Sans MS" pitchFamily="66" charset="0"/>
              </a:rPr>
              <a:t> Vertex Cover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5" cy="4648200"/>
          </a:xfrm>
        </p:spPr>
        <p:txBody>
          <a:bodyPr rIns="30479"/>
          <a:lstStyle/>
          <a:p>
            <a:pPr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Claim: If G has a clique of size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sz="2600" dirty="0">
                <a:latin typeface="Comic Sans MS" pitchFamily="66" charset="0"/>
              </a:rPr>
              <a:t>,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 </a:t>
            </a:r>
            <a:r>
              <a:rPr lang="en-US" sz="2600" dirty="0">
                <a:latin typeface="Comic Sans MS" pitchFamily="66" charset="0"/>
              </a:rPr>
              <a:t>G</a:t>
            </a:r>
            <a:r>
              <a:rPr lang="en-US" sz="2600" baseline="-25000" dirty="0">
                <a:latin typeface="Comic Sans MS" pitchFamily="66" charset="0"/>
              </a:rPr>
              <a:t>C</a:t>
            </a:r>
            <a:r>
              <a:rPr lang="en-US" sz="2600" dirty="0">
                <a:latin typeface="Comic Sans MS" pitchFamily="66" charset="0"/>
              </a:rPr>
              <a:t> has a vertex cover of size |V| -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sz="2600" dirty="0">
                <a:latin typeface="Comic Sans MS" pitchFamily="66" charset="0"/>
              </a:rPr>
              <a:t> </a:t>
            </a:r>
          </a:p>
          <a:p>
            <a:pPr marL="782638" lvl="1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Let 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be the </a:t>
            </a:r>
            <a:r>
              <a:rPr lang="en-US" altLang="ja-JP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altLang="ja-JP" sz="2600" dirty="0">
                <a:latin typeface="Comic Sans MS" pitchFamily="66" charset="0"/>
              </a:rPr>
              <a:t>-clique</a:t>
            </a:r>
          </a:p>
          <a:p>
            <a:pPr marL="782638" lvl="1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Then V - 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is a vertex cover in G</a:t>
            </a:r>
            <a:r>
              <a:rPr lang="en-US" altLang="ja-JP" sz="2600" baseline="-25000" dirty="0">
                <a:latin typeface="Comic Sans MS" pitchFamily="66" charset="0"/>
              </a:rPr>
              <a:t>C</a:t>
            </a:r>
          </a:p>
          <a:p>
            <a:pPr marL="1182688" lvl="2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Let (</a:t>
            </a:r>
            <a:r>
              <a:rPr lang="en-US" sz="2600" dirty="0" err="1">
                <a:latin typeface="Comic Sans MS" pitchFamily="66" charset="0"/>
                <a:cs typeface="Times New Roman Italic" charset="0"/>
                <a:sym typeface="Times New Roman Italic" charset="0"/>
              </a:rPr>
              <a:t>u,v</a:t>
            </a:r>
            <a:r>
              <a:rPr lang="en-US" sz="2600" dirty="0">
                <a:latin typeface="Comic Sans MS" pitchFamily="66" charset="0"/>
              </a:rPr>
              <a:t>) be any edge in G</a:t>
            </a:r>
            <a:r>
              <a:rPr lang="en-US" sz="2600" baseline="-25000" dirty="0">
                <a:latin typeface="Comic Sans MS" pitchFamily="66" charset="0"/>
              </a:rPr>
              <a:t>C</a:t>
            </a:r>
          </a:p>
          <a:p>
            <a:pPr marL="1182688" lvl="2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Then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u</a:t>
            </a:r>
            <a:r>
              <a:rPr lang="en-US" sz="2600" dirty="0">
                <a:latin typeface="Comic Sans MS" pitchFamily="66" charset="0"/>
              </a:rPr>
              <a:t> and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v</a:t>
            </a:r>
            <a:r>
              <a:rPr lang="en-US" sz="2600" dirty="0">
                <a:latin typeface="Comic Sans MS" pitchFamily="66" charset="0"/>
              </a:rPr>
              <a:t> cannot both be in 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(</a:t>
            </a:r>
            <a:r>
              <a:rPr lang="en-US" altLang="ja-JP" sz="2600" dirty="0">
                <a:solidFill>
                  <a:srgbClr val="00CC99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Why?</a:t>
            </a:r>
            <a:r>
              <a:rPr lang="en-US" altLang="ja-JP" sz="2600" dirty="0">
                <a:latin typeface="Comic Sans MS" pitchFamily="66" charset="0"/>
              </a:rPr>
              <a:t>)</a:t>
            </a:r>
          </a:p>
          <a:p>
            <a:pPr marL="1182688" lvl="2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Thus at least one of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u</a:t>
            </a:r>
            <a:r>
              <a:rPr lang="en-US" sz="2600" dirty="0">
                <a:latin typeface="Comic Sans MS" pitchFamily="66" charset="0"/>
              </a:rPr>
              <a:t> or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v</a:t>
            </a:r>
            <a:r>
              <a:rPr lang="en-US" sz="2600" dirty="0">
                <a:latin typeface="Comic Sans MS" pitchFamily="66" charset="0"/>
              </a:rPr>
              <a:t> is in V-V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(</a:t>
            </a:r>
            <a:r>
              <a:rPr lang="en-US" altLang="ja-JP" sz="2600" dirty="0">
                <a:solidFill>
                  <a:srgbClr val="00CC99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why</a:t>
            </a:r>
            <a:r>
              <a:rPr lang="en-US" altLang="ja-JP" sz="2600" dirty="0" smtClean="0">
                <a:solidFill>
                  <a:srgbClr val="00CC99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?</a:t>
            </a:r>
            <a:r>
              <a:rPr lang="en-US" altLang="ja-JP" sz="2600" dirty="0" smtClean="0">
                <a:latin typeface="Comic Sans MS" pitchFamily="66" charset="0"/>
              </a:rPr>
              <a:t>), so edge </a:t>
            </a:r>
            <a:r>
              <a:rPr lang="en-US" altLang="ja-JP" sz="2600" dirty="0">
                <a:latin typeface="Comic Sans MS" pitchFamily="66" charset="0"/>
              </a:rPr>
              <a:t>(</a:t>
            </a:r>
            <a:r>
              <a:rPr lang="en-US" altLang="ja-JP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u</a:t>
            </a:r>
            <a:r>
              <a:rPr lang="en-US" altLang="ja-JP" sz="2600" dirty="0">
                <a:latin typeface="Comic Sans MS" pitchFamily="66" charset="0"/>
              </a:rPr>
              <a:t>, </a:t>
            </a:r>
            <a:r>
              <a:rPr lang="en-US" altLang="ja-JP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v</a:t>
            </a:r>
            <a:r>
              <a:rPr lang="en-US" altLang="ja-JP" sz="2600" dirty="0">
                <a:latin typeface="Comic Sans MS" pitchFamily="66" charset="0"/>
              </a:rPr>
              <a:t>) is covered by V-V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endParaRPr lang="en-US" altLang="ja-JP" sz="2600" dirty="0">
              <a:latin typeface="Comic Sans MS" pitchFamily="66" charset="0"/>
            </a:endParaRPr>
          </a:p>
          <a:p>
            <a:pPr marL="1182688" lvl="2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Since true for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any</a:t>
            </a:r>
            <a:r>
              <a:rPr lang="en-US" sz="2600" dirty="0">
                <a:latin typeface="Comic Sans MS" pitchFamily="66" charset="0"/>
              </a:rPr>
              <a:t> edge in G</a:t>
            </a:r>
            <a:r>
              <a:rPr lang="en-US" sz="2600" baseline="-25000" dirty="0">
                <a:latin typeface="Comic Sans MS" pitchFamily="66" charset="0"/>
              </a:rPr>
              <a:t>C</a:t>
            </a:r>
            <a:r>
              <a:rPr lang="en-US" sz="2600" dirty="0">
                <a:latin typeface="Comic Sans MS" pitchFamily="66" charset="0"/>
              </a:rPr>
              <a:t>, V-V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is a vertex cover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Clique </a:t>
            </a:r>
            <a:r>
              <a:rPr lang="en-US" dirty="0">
                <a:latin typeface="Comic Sans MS" pitchFamily="66" charset="0"/>
                <a:sym typeface="Symbol" charset="0"/>
              </a:rPr>
              <a:t>→</a:t>
            </a:r>
            <a:r>
              <a:rPr lang="en-US" dirty="0">
                <a:latin typeface="Comic Sans MS" pitchFamily="66" charset="0"/>
              </a:rPr>
              <a:t> Vertex Cover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137525" cy="4343400"/>
          </a:xfrm>
        </p:spPr>
        <p:txBody>
          <a:bodyPr rIns="30479"/>
          <a:lstStyle/>
          <a:p>
            <a:pPr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Claim: If G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C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has a vertex cover V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sym typeface="Symbol" charset="0"/>
              </a:rPr>
              <a:t>⊆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V, with |V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| = |V| -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then G has a clique of size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endParaRPr lang="en-US" altLang="ja-JP" sz="2600" dirty="0">
              <a:solidFill>
                <a:srgbClr val="5F5F5F"/>
              </a:solidFill>
              <a:latin typeface="Comic Sans MS" pitchFamily="66" charset="0"/>
              <a:sym typeface="Times New Roman Italic" charset="0"/>
            </a:endParaRPr>
          </a:p>
          <a:p>
            <a:pPr marL="782638" lvl="1"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For all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u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,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v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sym typeface="Symbol" charset="0"/>
              </a:rPr>
              <a:t>∈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V, if (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u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,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v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)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sym typeface="Symbol" charset="0"/>
              </a:rPr>
              <a:t>∈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G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then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u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sym typeface="Symbol" charset="0"/>
              </a:rPr>
              <a:t>∈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V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or </a:t>
            </a:r>
            <a:b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</a:b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v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sym typeface="Symbol" charset="0"/>
              </a:rPr>
              <a:t>∈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V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or both (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Why?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)</a:t>
            </a:r>
          </a:p>
          <a:p>
            <a:pPr marL="782638" lvl="1"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Contrapositive: if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u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sym typeface="Symbol" charset="0"/>
              </a:rPr>
              <a:t>∉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V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and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v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sym typeface="Symbol" charset="0"/>
              </a:rPr>
              <a:t>∉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V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then </a:t>
            </a:r>
            <a:b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</a:b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(</a:t>
            </a:r>
            <a:r>
              <a:rPr lang="en-US" altLang="ja-JP" sz="2600" dirty="0" err="1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u</a:t>
            </a:r>
            <a:r>
              <a:rPr lang="en-US" altLang="ja-JP" sz="2600" dirty="0" err="1">
                <a:solidFill>
                  <a:srgbClr val="5F5F5F"/>
                </a:solidFill>
                <a:latin typeface="Comic Sans MS" pitchFamily="66" charset="0"/>
              </a:rPr>
              <a:t>,</a:t>
            </a:r>
            <a:r>
              <a:rPr lang="en-US" altLang="ja-JP" sz="2600" dirty="0" err="1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v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)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sym typeface="Symbol" charset="0"/>
              </a:rPr>
              <a:t>∈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E</a:t>
            </a:r>
          </a:p>
          <a:p>
            <a:pPr marL="782638" lvl="1"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In other words, all vertices in V-V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are connected by an edge, thus V-V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is a clique</a:t>
            </a:r>
          </a:p>
          <a:p>
            <a:pPr marL="782638" lvl="1"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Since |V| - |V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| =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the size of the clique is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k</a:t>
            </a:r>
            <a:endParaRPr lang="en-US" sz="2600" dirty="0">
              <a:solidFill>
                <a:srgbClr val="5F5F5F"/>
              </a:solidFill>
              <a:latin typeface="Comic Sans MS" pitchFamily="66" charset="0"/>
              <a:sym typeface="Times New Roman Italic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NP - </a:t>
            </a:r>
            <a:r>
              <a:rPr lang="en-US" dirty="0" smtClean="0">
                <a:latin typeface="Comic Sans MS" pitchFamily="66" charset="0"/>
              </a:rPr>
              <a:t>Hard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/>
        <p:txBody>
          <a:bodyPr rIns="30479"/>
          <a:lstStyle/>
          <a:p>
            <a:pPr algn="just"/>
            <a:r>
              <a:rPr lang="en-US" sz="2600" dirty="0">
                <a:latin typeface="Comic Sans MS" pitchFamily="66" charset="0"/>
              </a:rPr>
              <a:t>The aim to study this class is not to solve a problem but to see how hard </a:t>
            </a:r>
            <a:r>
              <a:rPr lang="en-US" sz="2600" dirty="0" smtClean="0">
                <a:latin typeface="Comic Sans MS" pitchFamily="66" charset="0"/>
              </a:rPr>
              <a:t>the</a:t>
            </a:r>
            <a:r>
              <a:rPr lang="en-US" sz="2600" dirty="0" smtClean="0">
                <a:latin typeface="Comic Sans MS" pitchFamily="66" charset="0"/>
              </a:rPr>
              <a:t> problem is?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Independent Set </a:t>
            </a:r>
            <a:r>
              <a:rPr lang="en-US" dirty="0" smtClean="0">
                <a:latin typeface="Comic Sans MS" pitchFamily="66" charset="0"/>
                <a:cs typeface="Arial Bold" charset="0"/>
                <a:sym typeface="Arial Bold" charset="0"/>
              </a:rPr>
              <a:t>Problem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Independent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Set : A subset S of V is said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to be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independent if no 2 nodes in S are joined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by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an edge.</a:t>
            </a:r>
          </a:p>
          <a:p>
            <a:pPr algn="just" eaLnBrk="1" hangingPunct="1">
              <a:buFont typeface="Arial" charset="0"/>
              <a:buNone/>
            </a:pP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Problem Statement: Given a graph G=(V,E),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find an independent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set that is as large as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possible.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dirty="0">
                <a:latin typeface="Comic Sans MS" pitchFamily="66" charset="0"/>
              </a:rPr>
              <a:t>Exercise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Show that Independent Set is NP Hard by reducing it from</a:t>
            </a:r>
          </a:p>
          <a:p>
            <a:pPr lvl="1"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3 CNF</a:t>
            </a:r>
          </a:p>
          <a:p>
            <a:pPr lvl="1"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Clique</a:t>
            </a:r>
          </a:p>
          <a:p>
            <a:pPr lvl="1"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Vertex Cover</a:t>
            </a:r>
          </a:p>
          <a:p>
            <a:pPr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Show that Vertex Cover is NP Hard by reducing it from</a:t>
            </a:r>
          </a:p>
          <a:p>
            <a:pPr lvl="1"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3 CNF</a:t>
            </a:r>
          </a:p>
          <a:p>
            <a:pPr algn="just"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>
                <a:latin typeface="Arial Bold" charset="0"/>
                <a:cs typeface="Arial Bold" charset="0"/>
                <a:sym typeface="Arial Bold" charset="0"/>
              </a:rPr>
              <a:t>Subset Sum Problem</a:t>
            </a:r>
            <a:endParaRPr lang="en-US">
              <a:latin typeface="Arial Bold" charset="0"/>
              <a:sym typeface="Arial Bold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Arial" charset="0"/>
              <a:buNone/>
            </a:pPr>
            <a:r>
              <a:rPr lang="en-US" sz="2600" u="sng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Problem Statement</a:t>
            </a:r>
            <a:endParaRPr lang="en-US" sz="2600" u="sng" dirty="0">
              <a:solidFill>
                <a:srgbClr val="5F5F5F"/>
              </a:solidFill>
              <a:latin typeface="Comic Sans MS" pitchFamily="66" charset="0"/>
              <a:sym typeface="Arial Bold" charset="0"/>
            </a:endParaRPr>
          </a:p>
          <a:p>
            <a:pPr algn="just" eaLnBrk="1" hangingPunct="1">
              <a:buFont typeface="Arial" charset="0"/>
              <a:buNone/>
            </a:pPr>
            <a:endParaRPr lang="en-US" sz="2600" u="sng" dirty="0">
              <a:solidFill>
                <a:srgbClr val="5F5F5F"/>
              </a:solidFill>
              <a:latin typeface="Comic Sans MS" pitchFamily="66" charset="0"/>
              <a:sym typeface="Arial Bold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Given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:    A finite set S of natural numbers.</a:t>
            </a: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		   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A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target t є N.</a:t>
            </a: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To Find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: If there exists a subset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of S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     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whose elements sum up to t.</a:t>
            </a:r>
          </a:p>
        </p:txBody>
      </p:sp>
    </p:spTree>
    <p:extLst>
      <p:ext uri="{BB962C8B-B14F-4D97-AF65-F5344CB8AC3E}">
        <p14:creationId xmlns:p14="http://schemas.microsoft.com/office/powerpoint/2010/main" val="3560866188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	We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now prove that Subset Sum Problem is </a:t>
            </a:r>
            <a:endParaRPr lang="en-US" sz="2600" dirty="0" smtClean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	NP-Complete.</a:t>
            </a:r>
          </a:p>
          <a:p>
            <a:pPr algn="just" eaLnBrk="1" hangingPunct="1">
              <a:buFont typeface="Arial" charset="0"/>
              <a:buNone/>
            </a:pPr>
            <a:endParaRPr lang="en-US" sz="2600" dirty="0">
              <a:solidFill>
                <a:srgbClr val="5F5F5F"/>
              </a:solidFill>
              <a:latin typeface="Comic Sans MS" pitchFamily="66" charset="0"/>
              <a:cs typeface="Arial Bold" charset="0"/>
              <a:sym typeface="Arial Bold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	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Subset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Sum is in NP.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For an instance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&lt;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S,t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&gt;, let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be the certificate. Checking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whether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elements of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sum to t can be done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in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polynomial time.</a:t>
            </a:r>
          </a:p>
        </p:txBody>
      </p:sp>
    </p:spTree>
    <p:extLst>
      <p:ext uri="{BB962C8B-B14F-4D97-AF65-F5344CB8AC3E}">
        <p14:creationId xmlns:p14="http://schemas.microsoft.com/office/powerpoint/2010/main" val="3849063000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Subset Sum is NP Hard</a:t>
            </a:r>
            <a:endParaRPr lang="en-US" sz="2600" dirty="0">
              <a:solidFill>
                <a:srgbClr val="5F5F5F"/>
              </a:solidFill>
              <a:latin typeface="Comic Sans MS" pitchFamily="66" charset="0"/>
              <a:sym typeface="Arial Bold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We show this by proving that 3-SAT is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reducible</a:t>
            </a:r>
          </a:p>
          <a:p>
            <a:pPr algn="just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to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Subset Sum in polynomial time.</a:t>
            </a:r>
          </a:p>
          <a:p>
            <a:pPr algn="just" eaLnBrk="1" hangingPunct="1">
              <a:buFont typeface="Arial" charset="0"/>
              <a:buNone/>
            </a:pP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Given: 3-SAT formula Ф over variables x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1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, x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2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, ……</a:t>
            </a:r>
            <a:r>
              <a:rPr lang="en-US" sz="2600" dirty="0" err="1" smtClean="0">
                <a:solidFill>
                  <a:srgbClr val="5F5F5F"/>
                </a:solidFill>
                <a:latin typeface="Comic Sans MS" pitchFamily="66" charset="0"/>
              </a:rPr>
              <a:t>x</a:t>
            </a:r>
            <a:r>
              <a:rPr lang="en-US" sz="2600" baseline="-12000" dirty="0" err="1" smtClean="0">
                <a:solidFill>
                  <a:srgbClr val="5F5F5F"/>
                </a:solidFill>
                <a:latin typeface="Comic Sans MS" pitchFamily="66" charset="0"/>
              </a:rPr>
              <a:t>n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with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clauses C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1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, C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2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……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</a:rPr>
              <a:t>k</a:t>
            </a:r>
            <a:endParaRPr lang="en-US" sz="2600" baseline="-120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18486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042275" cy="4724400"/>
          </a:xfrm>
        </p:spPr>
        <p:txBody>
          <a:bodyPr rIns="81279"/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Without loss of generality, we make the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following 2 assumptions: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No clause contains both a variable and its negation. WHY?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	(Because such a clause would be trivially satisfied.)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Each variable appears in at least 1 clause. WHY?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	(Because otherwise, it does not matter what value is assigned to it.)</a:t>
            </a:r>
          </a:p>
        </p:txBody>
      </p:sp>
    </p:spTree>
    <p:extLst>
      <p:ext uri="{BB962C8B-B14F-4D97-AF65-F5344CB8AC3E}">
        <p14:creationId xmlns:p14="http://schemas.microsoft.com/office/powerpoint/2010/main" val="2690536951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042275" cy="4724400"/>
          </a:xfrm>
        </p:spPr>
        <p:txBody>
          <a:bodyPr rIns="81279"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latin typeface="Comic Sans MS" pitchFamily="66" charset="0"/>
                <a:cs typeface="Arial Bold" charset="0"/>
                <a:sym typeface="Arial Bold" charset="0"/>
              </a:rPr>
              <a:t>Reduction Process - through example</a:t>
            </a:r>
            <a:endParaRPr lang="en-US" sz="2600" dirty="0">
              <a:latin typeface="Comic Sans MS" pitchFamily="66" charset="0"/>
              <a:sym typeface="Arial Bold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600" dirty="0">
              <a:latin typeface="Comic Sans MS" pitchFamily="66" charset="0"/>
              <a:sym typeface="Arial Bold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latin typeface="Comic Sans MS" pitchFamily="66" charset="0"/>
              </a:rPr>
              <a:t>Consider the 3-SAT formula : Ф = C</a:t>
            </a:r>
            <a:r>
              <a:rPr lang="en-US" sz="2600" baseline="-12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^ C</a:t>
            </a:r>
            <a:r>
              <a:rPr lang="en-US" sz="2600" baseline="-12000" dirty="0">
                <a:latin typeface="Comic Sans MS" pitchFamily="66" charset="0"/>
              </a:rPr>
              <a:t>2 </a:t>
            </a:r>
            <a:r>
              <a:rPr lang="en-US" sz="2600" dirty="0">
                <a:latin typeface="Comic Sans MS" pitchFamily="66" charset="0"/>
              </a:rPr>
              <a:t>^ C</a:t>
            </a:r>
            <a:r>
              <a:rPr lang="en-US" sz="2600" baseline="-12000" dirty="0">
                <a:latin typeface="Comic Sans MS" pitchFamily="66" charset="0"/>
              </a:rPr>
              <a:t>3 </a:t>
            </a:r>
            <a:r>
              <a:rPr lang="en-US" sz="2600" dirty="0">
                <a:latin typeface="Comic Sans MS" pitchFamily="66" charset="0"/>
              </a:rPr>
              <a:t>^ C</a:t>
            </a:r>
            <a:r>
              <a:rPr lang="en-US" sz="2600" baseline="-12000" dirty="0">
                <a:latin typeface="Comic Sans MS" pitchFamily="66" charset="0"/>
              </a:rPr>
              <a:t>4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 smtClean="0">
                <a:latin typeface="Comic Sans MS" pitchFamily="66" charset="0"/>
              </a:rPr>
              <a:t>where</a:t>
            </a:r>
            <a:r>
              <a:rPr lang="en-US" sz="2600" baseline="-12000" dirty="0" smtClean="0">
                <a:latin typeface="Comic Sans MS" pitchFamily="66" charset="0"/>
              </a:rPr>
              <a:t> </a:t>
            </a:r>
            <a:r>
              <a:rPr lang="en-US" sz="2600" baseline="-12000" dirty="0">
                <a:latin typeface="Comic Sans MS" pitchFamily="66" charset="0"/>
              </a:rPr>
              <a:t>	    </a:t>
            </a:r>
            <a:r>
              <a:rPr lang="en-US" sz="2600" dirty="0">
                <a:latin typeface="Comic Sans MS" pitchFamily="66" charset="0"/>
              </a:rPr>
              <a:t>C</a:t>
            </a:r>
            <a:r>
              <a:rPr lang="en-US" sz="2600" baseline="-12000" dirty="0">
                <a:latin typeface="Comic Sans MS" pitchFamily="66" charset="0"/>
              </a:rPr>
              <a:t>1 </a:t>
            </a:r>
            <a:r>
              <a:rPr lang="en-US" sz="2600" dirty="0">
                <a:latin typeface="Comic Sans MS" pitchFamily="66" charset="0"/>
              </a:rPr>
              <a:t>=(x</a:t>
            </a:r>
            <a:r>
              <a:rPr lang="en-US" sz="2600" baseline="-12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 v x</a:t>
            </a:r>
            <a:r>
              <a:rPr lang="en-US" sz="2600" baseline="-12000" dirty="0">
                <a:latin typeface="Comic Sans MS" pitchFamily="66" charset="0"/>
              </a:rPr>
              <a:t>2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v x</a:t>
            </a:r>
            <a:r>
              <a:rPr lang="en-US" altLang="ja-JP" sz="2600" baseline="-12000" dirty="0">
                <a:latin typeface="Comic Sans MS" pitchFamily="66" charset="0"/>
              </a:rPr>
              <a:t>3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latin typeface="Comic Sans MS" pitchFamily="66" charset="0"/>
              </a:rPr>
              <a:t>			   C</a:t>
            </a:r>
            <a:r>
              <a:rPr lang="en-US" sz="2600" baseline="-12000" dirty="0">
                <a:latin typeface="Comic Sans MS" pitchFamily="66" charset="0"/>
              </a:rPr>
              <a:t>2 </a:t>
            </a:r>
            <a:r>
              <a:rPr lang="en-US" sz="2600" dirty="0">
                <a:latin typeface="Comic Sans MS" pitchFamily="66" charset="0"/>
              </a:rPr>
              <a:t>=(x</a:t>
            </a:r>
            <a:r>
              <a:rPr lang="en-US" sz="2600" baseline="-12000" dirty="0">
                <a:latin typeface="Comic Sans MS" pitchFamily="66" charset="0"/>
              </a:rPr>
              <a:t>1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v x</a:t>
            </a:r>
            <a:r>
              <a:rPr lang="en-US" altLang="ja-JP" sz="2600" baseline="-12000" dirty="0">
                <a:latin typeface="Comic Sans MS" pitchFamily="66" charset="0"/>
              </a:rPr>
              <a:t>2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v x</a:t>
            </a:r>
            <a:r>
              <a:rPr lang="en-US" altLang="ja-JP" sz="2600" baseline="-12000" dirty="0">
                <a:latin typeface="Comic Sans MS" pitchFamily="66" charset="0"/>
              </a:rPr>
              <a:t>3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latin typeface="Comic Sans MS" pitchFamily="66" charset="0"/>
              </a:rPr>
              <a:t>			   C</a:t>
            </a:r>
            <a:r>
              <a:rPr lang="en-US" sz="2600" baseline="-12000" dirty="0">
                <a:latin typeface="Comic Sans MS" pitchFamily="66" charset="0"/>
              </a:rPr>
              <a:t>3 </a:t>
            </a:r>
            <a:r>
              <a:rPr lang="en-US" sz="2600" dirty="0">
                <a:latin typeface="Comic Sans MS" pitchFamily="66" charset="0"/>
              </a:rPr>
              <a:t>=(x</a:t>
            </a:r>
            <a:r>
              <a:rPr lang="en-US" sz="2600" baseline="-12000" dirty="0">
                <a:latin typeface="Comic Sans MS" pitchFamily="66" charset="0"/>
              </a:rPr>
              <a:t>1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v x</a:t>
            </a:r>
            <a:r>
              <a:rPr lang="en-US" altLang="ja-JP" sz="2600" baseline="-12000" dirty="0">
                <a:latin typeface="Comic Sans MS" pitchFamily="66" charset="0"/>
              </a:rPr>
              <a:t>2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v x</a:t>
            </a:r>
            <a:r>
              <a:rPr lang="en-US" altLang="ja-JP" sz="2600" baseline="-12000" dirty="0">
                <a:latin typeface="Comic Sans MS" pitchFamily="66" charset="0"/>
              </a:rPr>
              <a:t>3</a:t>
            </a:r>
            <a:r>
              <a:rPr lang="en-US" altLang="ja-JP" sz="2600" dirty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latin typeface="Comic Sans MS" pitchFamily="66" charset="0"/>
              </a:rPr>
              <a:t>			   C</a:t>
            </a:r>
            <a:r>
              <a:rPr lang="en-US" sz="2600" baseline="-12000" dirty="0">
                <a:latin typeface="Comic Sans MS" pitchFamily="66" charset="0"/>
              </a:rPr>
              <a:t>4 </a:t>
            </a:r>
            <a:r>
              <a:rPr lang="en-US" sz="2600" dirty="0">
                <a:latin typeface="Comic Sans MS" pitchFamily="66" charset="0"/>
              </a:rPr>
              <a:t>=(x</a:t>
            </a:r>
            <a:r>
              <a:rPr lang="en-US" sz="2600" baseline="-12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 v x</a:t>
            </a:r>
            <a:r>
              <a:rPr lang="en-US" sz="2600" baseline="-12000" dirty="0">
                <a:latin typeface="Comic Sans MS" pitchFamily="66" charset="0"/>
              </a:rPr>
              <a:t>2</a:t>
            </a:r>
            <a:r>
              <a:rPr lang="en-US" sz="2600" dirty="0">
                <a:latin typeface="Comic Sans MS" pitchFamily="66" charset="0"/>
              </a:rPr>
              <a:t> v x</a:t>
            </a:r>
            <a:r>
              <a:rPr lang="en-US" sz="2600" baseline="-12000" dirty="0">
                <a:latin typeface="Comic Sans MS" pitchFamily="66" charset="0"/>
              </a:rPr>
              <a:t>3</a:t>
            </a:r>
            <a:r>
              <a:rPr lang="en-US" sz="2600" dirty="0" smtClean="0">
                <a:latin typeface="Comic Sans MS" pitchFamily="66" charset="0"/>
              </a:rPr>
              <a:t>)</a:t>
            </a:r>
            <a:endParaRPr lang="en-US" sz="26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latin typeface="Comic Sans MS" pitchFamily="66" charset="0"/>
              </a:rPr>
              <a:t>A satisfying assignment is &lt;x</a:t>
            </a:r>
            <a:r>
              <a:rPr lang="en-US" sz="2600" baseline="-12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=0, x</a:t>
            </a:r>
            <a:r>
              <a:rPr lang="en-US" sz="2600" baseline="-12000" dirty="0">
                <a:latin typeface="Comic Sans MS" pitchFamily="66" charset="0"/>
              </a:rPr>
              <a:t>2</a:t>
            </a:r>
            <a:r>
              <a:rPr lang="en-US" sz="2600" dirty="0">
                <a:latin typeface="Comic Sans MS" pitchFamily="66" charset="0"/>
              </a:rPr>
              <a:t>=0, x</a:t>
            </a:r>
            <a:r>
              <a:rPr lang="en-US" sz="2600" baseline="-12000" dirty="0">
                <a:latin typeface="Comic Sans MS" pitchFamily="66" charset="0"/>
              </a:rPr>
              <a:t>3</a:t>
            </a:r>
            <a:r>
              <a:rPr lang="en-US" sz="2600" dirty="0">
                <a:latin typeface="Comic Sans MS" pitchFamily="66" charset="0"/>
              </a:rPr>
              <a:t>=1&gt;</a:t>
            </a:r>
          </a:p>
        </p:txBody>
      </p:sp>
    </p:spTree>
    <p:extLst>
      <p:ext uri="{BB962C8B-B14F-4D97-AF65-F5344CB8AC3E}">
        <p14:creationId xmlns:p14="http://schemas.microsoft.com/office/powerpoint/2010/main" val="2988798652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Steps: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Create 2 numbers in set S for each variable x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and 2 numbers for each clause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These numbers are in base 10 and each has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n+k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digits.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Each digit corresponds to a variable or a clause. Label least significant k digits by clauses and most significant n digits by variables.</a:t>
            </a:r>
          </a:p>
        </p:txBody>
      </p:sp>
    </p:spTree>
    <p:extLst>
      <p:ext uri="{BB962C8B-B14F-4D97-AF65-F5344CB8AC3E}">
        <p14:creationId xmlns:p14="http://schemas.microsoft.com/office/powerpoint/2010/main" val="1988414767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1828800"/>
            <a:ext cx="8229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81279" bIns="50800"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Do the following for i = 1……n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If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xi = 1 in the assignment, include v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in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otherwise include v</a:t>
            </a:r>
            <a:r>
              <a:rPr lang="en-US" altLang="ja-JP" sz="2600" baseline="-25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. In the example,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x1=0 =&gt; x1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=1 , v</a:t>
            </a:r>
            <a:r>
              <a:rPr lang="en-US" altLang="ja-JP" sz="2600" baseline="-25000" dirty="0">
                <a:solidFill>
                  <a:srgbClr val="5F5F5F"/>
                </a:solidFill>
                <a:latin typeface="Comic Sans MS" pitchFamily="66" charset="0"/>
              </a:rPr>
              <a:t>1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is selected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x2=0 =&gt; x2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=1 , v</a:t>
            </a:r>
            <a:r>
              <a:rPr lang="en-US" altLang="ja-JP" sz="2600" baseline="-25000" dirty="0">
                <a:solidFill>
                  <a:srgbClr val="5F5F5F"/>
                </a:solidFill>
                <a:latin typeface="Comic Sans MS" pitchFamily="66" charset="0"/>
              </a:rPr>
              <a:t>2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is selected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x3=1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=&gt; x3=1 , v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3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is selected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549275" y="492125"/>
            <a:ext cx="8042275" cy="1031875"/>
          </a:xfrm>
          <a:prstGeom prst="rect">
            <a:avLst/>
          </a:prstGeom>
        </p:spPr>
        <p:txBody>
          <a:bodyPr rIns="81279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3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6581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6294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562600" y="636746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0" y="636746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5433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5146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4859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572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t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6581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6294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562600" y="60293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572000" y="60293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5433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5146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4859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4572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76581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66294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562600" y="569118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4572000" y="569118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5433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25146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14859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4572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76581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66294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5562600" y="535305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4572000" y="535305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5433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25146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14859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4572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76581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66294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5562600" y="501491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4572000" y="50149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9" name="Rectangle 41"/>
          <p:cNvSpPr>
            <a:spLocks noChangeArrowheads="1"/>
          </p:cNvSpPr>
          <p:nvPr/>
        </p:nvSpPr>
        <p:spPr bwMode="auto">
          <a:xfrm>
            <a:off x="35433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25146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1" name="Rectangle 43"/>
          <p:cNvSpPr>
            <a:spLocks noChangeArrowheads="1"/>
          </p:cNvSpPr>
          <p:nvPr/>
        </p:nvSpPr>
        <p:spPr bwMode="auto">
          <a:xfrm>
            <a:off x="14859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4572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76581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66294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5562600" y="467677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46" name="Rectangle 48"/>
          <p:cNvSpPr>
            <a:spLocks noChangeArrowheads="1"/>
          </p:cNvSpPr>
          <p:nvPr/>
        </p:nvSpPr>
        <p:spPr bwMode="auto">
          <a:xfrm>
            <a:off x="4572000" y="467677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7" name="Rectangle 49"/>
          <p:cNvSpPr>
            <a:spLocks noChangeArrowheads="1"/>
          </p:cNvSpPr>
          <p:nvPr/>
        </p:nvSpPr>
        <p:spPr bwMode="auto">
          <a:xfrm>
            <a:off x="35433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8" name="Rectangle 50"/>
          <p:cNvSpPr>
            <a:spLocks noChangeArrowheads="1"/>
          </p:cNvSpPr>
          <p:nvPr/>
        </p:nvSpPr>
        <p:spPr bwMode="auto">
          <a:xfrm>
            <a:off x="25146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4859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0" name="Rectangle 52"/>
          <p:cNvSpPr>
            <a:spLocks noChangeArrowheads="1"/>
          </p:cNvSpPr>
          <p:nvPr/>
        </p:nvSpPr>
        <p:spPr bwMode="auto">
          <a:xfrm>
            <a:off x="4572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1" name="Rectangle 53"/>
          <p:cNvSpPr>
            <a:spLocks noChangeArrowheads="1"/>
          </p:cNvSpPr>
          <p:nvPr/>
        </p:nvSpPr>
        <p:spPr bwMode="auto">
          <a:xfrm>
            <a:off x="76581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66294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3" name="Rectangle 55"/>
          <p:cNvSpPr>
            <a:spLocks noChangeArrowheads="1"/>
          </p:cNvSpPr>
          <p:nvPr/>
        </p:nvSpPr>
        <p:spPr bwMode="auto">
          <a:xfrm>
            <a:off x="5562600" y="433863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54" name="Rectangle 56"/>
          <p:cNvSpPr>
            <a:spLocks noChangeArrowheads="1"/>
          </p:cNvSpPr>
          <p:nvPr/>
        </p:nvSpPr>
        <p:spPr bwMode="auto">
          <a:xfrm>
            <a:off x="4572000" y="433863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5" name="Rectangle 57"/>
          <p:cNvSpPr>
            <a:spLocks noChangeArrowheads="1"/>
          </p:cNvSpPr>
          <p:nvPr/>
        </p:nvSpPr>
        <p:spPr bwMode="auto">
          <a:xfrm>
            <a:off x="35433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6" name="Rectangle 58"/>
          <p:cNvSpPr>
            <a:spLocks noChangeArrowheads="1"/>
          </p:cNvSpPr>
          <p:nvPr/>
        </p:nvSpPr>
        <p:spPr bwMode="auto">
          <a:xfrm>
            <a:off x="25146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7" name="Rectangle 59"/>
          <p:cNvSpPr>
            <a:spLocks noChangeArrowheads="1"/>
          </p:cNvSpPr>
          <p:nvPr/>
        </p:nvSpPr>
        <p:spPr bwMode="auto">
          <a:xfrm>
            <a:off x="14859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4572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9" name="Rectangle 61"/>
          <p:cNvSpPr>
            <a:spLocks noChangeArrowheads="1"/>
          </p:cNvSpPr>
          <p:nvPr/>
        </p:nvSpPr>
        <p:spPr bwMode="auto">
          <a:xfrm>
            <a:off x="76581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0" name="Rectangle 62"/>
          <p:cNvSpPr>
            <a:spLocks noChangeArrowheads="1"/>
          </p:cNvSpPr>
          <p:nvPr/>
        </p:nvSpPr>
        <p:spPr bwMode="auto">
          <a:xfrm>
            <a:off x="66294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1" name="Rectangle 63"/>
          <p:cNvSpPr>
            <a:spLocks noChangeArrowheads="1"/>
          </p:cNvSpPr>
          <p:nvPr/>
        </p:nvSpPr>
        <p:spPr bwMode="auto">
          <a:xfrm>
            <a:off x="5562600" y="40005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2" name="Rectangle 64"/>
          <p:cNvSpPr>
            <a:spLocks noChangeArrowheads="1"/>
          </p:cNvSpPr>
          <p:nvPr/>
        </p:nvSpPr>
        <p:spPr bwMode="auto">
          <a:xfrm>
            <a:off x="4572000" y="40005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63" name="Rectangle 65"/>
          <p:cNvSpPr>
            <a:spLocks noChangeArrowheads="1"/>
          </p:cNvSpPr>
          <p:nvPr/>
        </p:nvSpPr>
        <p:spPr bwMode="auto">
          <a:xfrm>
            <a:off x="35433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4" name="Rectangle 66"/>
          <p:cNvSpPr>
            <a:spLocks noChangeArrowheads="1"/>
          </p:cNvSpPr>
          <p:nvPr/>
        </p:nvSpPr>
        <p:spPr bwMode="auto">
          <a:xfrm>
            <a:off x="25146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5" name="Rectangle 67"/>
          <p:cNvSpPr>
            <a:spLocks noChangeArrowheads="1"/>
          </p:cNvSpPr>
          <p:nvPr/>
        </p:nvSpPr>
        <p:spPr bwMode="auto">
          <a:xfrm>
            <a:off x="14859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4572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7" name="Rectangle 69"/>
          <p:cNvSpPr>
            <a:spLocks noChangeArrowheads="1"/>
          </p:cNvSpPr>
          <p:nvPr/>
        </p:nvSpPr>
        <p:spPr bwMode="auto">
          <a:xfrm>
            <a:off x="76581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8" name="Rectangle 70"/>
          <p:cNvSpPr>
            <a:spLocks noChangeArrowheads="1"/>
          </p:cNvSpPr>
          <p:nvPr/>
        </p:nvSpPr>
        <p:spPr bwMode="auto">
          <a:xfrm>
            <a:off x="66294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9" name="Rectangle 71"/>
          <p:cNvSpPr>
            <a:spLocks noChangeArrowheads="1"/>
          </p:cNvSpPr>
          <p:nvPr/>
        </p:nvSpPr>
        <p:spPr bwMode="auto">
          <a:xfrm>
            <a:off x="5562600" y="366236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4572000" y="366236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35433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2" name="Rectangle 74"/>
          <p:cNvSpPr>
            <a:spLocks noChangeArrowheads="1"/>
          </p:cNvSpPr>
          <p:nvPr/>
        </p:nvSpPr>
        <p:spPr bwMode="auto">
          <a:xfrm>
            <a:off x="25146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3" name="Rectangle 75"/>
          <p:cNvSpPr>
            <a:spLocks noChangeArrowheads="1"/>
          </p:cNvSpPr>
          <p:nvPr/>
        </p:nvSpPr>
        <p:spPr bwMode="auto">
          <a:xfrm>
            <a:off x="14859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4572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76581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66294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7" name="Rectangle 79"/>
          <p:cNvSpPr>
            <a:spLocks noChangeArrowheads="1"/>
          </p:cNvSpPr>
          <p:nvPr/>
        </p:nvSpPr>
        <p:spPr bwMode="auto">
          <a:xfrm>
            <a:off x="5562600" y="33242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8" name="Rectangle 80"/>
          <p:cNvSpPr>
            <a:spLocks noChangeArrowheads="1"/>
          </p:cNvSpPr>
          <p:nvPr/>
        </p:nvSpPr>
        <p:spPr bwMode="auto">
          <a:xfrm>
            <a:off x="4572000" y="33242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9" name="Rectangle 81"/>
          <p:cNvSpPr>
            <a:spLocks noChangeArrowheads="1"/>
          </p:cNvSpPr>
          <p:nvPr/>
        </p:nvSpPr>
        <p:spPr bwMode="auto">
          <a:xfrm>
            <a:off x="35433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25146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1" name="Rectangle 83"/>
          <p:cNvSpPr>
            <a:spLocks noChangeArrowheads="1"/>
          </p:cNvSpPr>
          <p:nvPr/>
        </p:nvSpPr>
        <p:spPr bwMode="auto">
          <a:xfrm>
            <a:off x="14859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2" name="Rectangle 84"/>
          <p:cNvSpPr>
            <a:spLocks noChangeArrowheads="1"/>
          </p:cNvSpPr>
          <p:nvPr/>
        </p:nvSpPr>
        <p:spPr bwMode="auto">
          <a:xfrm>
            <a:off x="4572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3" name="Rectangle 85"/>
          <p:cNvSpPr>
            <a:spLocks noChangeArrowheads="1"/>
          </p:cNvSpPr>
          <p:nvPr/>
        </p:nvSpPr>
        <p:spPr bwMode="auto">
          <a:xfrm>
            <a:off x="76581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4" name="Rectangle 86"/>
          <p:cNvSpPr>
            <a:spLocks noChangeArrowheads="1"/>
          </p:cNvSpPr>
          <p:nvPr/>
        </p:nvSpPr>
        <p:spPr bwMode="auto">
          <a:xfrm>
            <a:off x="66294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5" name="Rectangle 87"/>
          <p:cNvSpPr>
            <a:spLocks noChangeArrowheads="1"/>
          </p:cNvSpPr>
          <p:nvPr/>
        </p:nvSpPr>
        <p:spPr bwMode="auto">
          <a:xfrm>
            <a:off x="5562600" y="2986088"/>
            <a:ext cx="10668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6" name="Rectangle 88"/>
          <p:cNvSpPr>
            <a:spLocks noChangeArrowheads="1"/>
          </p:cNvSpPr>
          <p:nvPr/>
        </p:nvSpPr>
        <p:spPr bwMode="auto">
          <a:xfrm>
            <a:off x="4572000" y="2986088"/>
            <a:ext cx="9906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7" name="Rectangle 89"/>
          <p:cNvSpPr>
            <a:spLocks noChangeArrowheads="1"/>
          </p:cNvSpPr>
          <p:nvPr/>
        </p:nvSpPr>
        <p:spPr bwMode="auto">
          <a:xfrm>
            <a:off x="35433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8" name="Rectangle 90"/>
          <p:cNvSpPr>
            <a:spLocks noChangeArrowheads="1"/>
          </p:cNvSpPr>
          <p:nvPr/>
        </p:nvSpPr>
        <p:spPr bwMode="auto">
          <a:xfrm>
            <a:off x="25146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9" name="Rectangle 91"/>
          <p:cNvSpPr>
            <a:spLocks noChangeArrowheads="1"/>
          </p:cNvSpPr>
          <p:nvPr/>
        </p:nvSpPr>
        <p:spPr bwMode="auto">
          <a:xfrm>
            <a:off x="14859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0" name="Rectangle 92"/>
          <p:cNvSpPr>
            <a:spLocks noChangeArrowheads="1"/>
          </p:cNvSpPr>
          <p:nvPr/>
        </p:nvSpPr>
        <p:spPr bwMode="auto">
          <a:xfrm>
            <a:off x="4572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1" name="Rectangle 93"/>
          <p:cNvSpPr>
            <a:spLocks noChangeArrowheads="1"/>
          </p:cNvSpPr>
          <p:nvPr/>
        </p:nvSpPr>
        <p:spPr bwMode="auto">
          <a:xfrm>
            <a:off x="76581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2" name="Rectangle 94"/>
          <p:cNvSpPr>
            <a:spLocks noChangeArrowheads="1"/>
          </p:cNvSpPr>
          <p:nvPr/>
        </p:nvSpPr>
        <p:spPr bwMode="auto">
          <a:xfrm>
            <a:off x="66294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3" name="Rectangle 95"/>
          <p:cNvSpPr>
            <a:spLocks noChangeArrowheads="1"/>
          </p:cNvSpPr>
          <p:nvPr/>
        </p:nvSpPr>
        <p:spPr bwMode="auto">
          <a:xfrm>
            <a:off x="5562600" y="2647950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4" name="Rectangle 96"/>
          <p:cNvSpPr>
            <a:spLocks noChangeArrowheads="1"/>
          </p:cNvSpPr>
          <p:nvPr/>
        </p:nvSpPr>
        <p:spPr bwMode="auto">
          <a:xfrm>
            <a:off x="4572000" y="2647950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5" name="Rectangle 97"/>
          <p:cNvSpPr>
            <a:spLocks noChangeArrowheads="1"/>
          </p:cNvSpPr>
          <p:nvPr/>
        </p:nvSpPr>
        <p:spPr bwMode="auto">
          <a:xfrm>
            <a:off x="35433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6" name="Rectangle 98"/>
          <p:cNvSpPr>
            <a:spLocks noChangeArrowheads="1"/>
          </p:cNvSpPr>
          <p:nvPr/>
        </p:nvSpPr>
        <p:spPr bwMode="auto">
          <a:xfrm>
            <a:off x="25146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7" name="Rectangle 99"/>
          <p:cNvSpPr>
            <a:spLocks noChangeArrowheads="1"/>
          </p:cNvSpPr>
          <p:nvPr/>
        </p:nvSpPr>
        <p:spPr bwMode="auto">
          <a:xfrm>
            <a:off x="14859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8" name="Rectangle 100"/>
          <p:cNvSpPr>
            <a:spLocks noChangeArrowheads="1"/>
          </p:cNvSpPr>
          <p:nvPr/>
        </p:nvSpPr>
        <p:spPr bwMode="auto">
          <a:xfrm>
            <a:off x="4572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9" name="Rectangle 101"/>
          <p:cNvSpPr>
            <a:spLocks noChangeArrowheads="1"/>
          </p:cNvSpPr>
          <p:nvPr/>
        </p:nvSpPr>
        <p:spPr bwMode="auto">
          <a:xfrm>
            <a:off x="76581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0" name="Rectangle 102"/>
          <p:cNvSpPr>
            <a:spLocks noChangeArrowheads="1"/>
          </p:cNvSpPr>
          <p:nvPr/>
        </p:nvSpPr>
        <p:spPr bwMode="auto">
          <a:xfrm>
            <a:off x="66294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1" name="Rectangle 103"/>
          <p:cNvSpPr>
            <a:spLocks noChangeArrowheads="1"/>
          </p:cNvSpPr>
          <p:nvPr/>
        </p:nvSpPr>
        <p:spPr bwMode="auto">
          <a:xfrm>
            <a:off x="5562600" y="230981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2" name="Rectangle 104"/>
          <p:cNvSpPr>
            <a:spLocks noChangeArrowheads="1"/>
          </p:cNvSpPr>
          <p:nvPr/>
        </p:nvSpPr>
        <p:spPr bwMode="auto">
          <a:xfrm>
            <a:off x="4572000" y="23098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3" name="Rectangle 105"/>
          <p:cNvSpPr>
            <a:spLocks noChangeArrowheads="1"/>
          </p:cNvSpPr>
          <p:nvPr/>
        </p:nvSpPr>
        <p:spPr bwMode="auto">
          <a:xfrm>
            <a:off x="35433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4" name="Rectangle 106"/>
          <p:cNvSpPr>
            <a:spLocks noChangeArrowheads="1"/>
          </p:cNvSpPr>
          <p:nvPr/>
        </p:nvSpPr>
        <p:spPr bwMode="auto">
          <a:xfrm>
            <a:off x="25146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5" name="Rectangle 107"/>
          <p:cNvSpPr>
            <a:spLocks noChangeArrowheads="1"/>
          </p:cNvSpPr>
          <p:nvPr/>
        </p:nvSpPr>
        <p:spPr bwMode="auto">
          <a:xfrm>
            <a:off x="14859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6" name="Rectangle 108"/>
          <p:cNvSpPr>
            <a:spLocks noChangeArrowheads="1"/>
          </p:cNvSpPr>
          <p:nvPr/>
        </p:nvSpPr>
        <p:spPr bwMode="auto">
          <a:xfrm>
            <a:off x="4572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grpSp>
        <p:nvGrpSpPr>
          <p:cNvPr id="107" name="Group 164"/>
          <p:cNvGrpSpPr>
            <a:grpSpLocks/>
          </p:cNvGrpSpPr>
          <p:nvPr/>
        </p:nvGrpSpPr>
        <p:grpSpPr bwMode="auto">
          <a:xfrm>
            <a:off x="457200" y="1971675"/>
            <a:ext cx="8229600" cy="338138"/>
            <a:chOff x="288" y="1242"/>
            <a:chExt cx="5184" cy="213"/>
          </a:xfrm>
        </p:grpSpPr>
        <p:sp>
          <p:nvSpPr>
            <p:cNvPr id="108" name="Rectangle 109"/>
            <p:cNvSpPr>
              <a:spLocks noChangeArrowheads="1"/>
            </p:cNvSpPr>
            <p:nvPr/>
          </p:nvSpPr>
          <p:spPr bwMode="auto">
            <a:xfrm>
              <a:off x="482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 0</a:t>
              </a:r>
            </a:p>
          </p:txBody>
        </p:sp>
        <p:sp>
          <p:nvSpPr>
            <p:cNvPr id="109" name="Rectangle 110"/>
            <p:cNvSpPr>
              <a:spLocks noChangeArrowheads="1"/>
            </p:cNvSpPr>
            <p:nvPr/>
          </p:nvSpPr>
          <p:spPr bwMode="auto">
            <a:xfrm>
              <a:off x="417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0" name="Rectangle 111"/>
            <p:cNvSpPr>
              <a:spLocks noChangeArrowheads="1"/>
            </p:cNvSpPr>
            <p:nvPr/>
          </p:nvSpPr>
          <p:spPr bwMode="auto">
            <a:xfrm>
              <a:off x="3504" y="1242"/>
              <a:ext cx="672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1" name="Rectangle 112"/>
            <p:cNvSpPr>
              <a:spLocks noChangeArrowheads="1"/>
            </p:cNvSpPr>
            <p:nvPr/>
          </p:nvSpPr>
          <p:spPr bwMode="auto">
            <a:xfrm>
              <a:off x="2880" y="1242"/>
              <a:ext cx="624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2" name="Rectangle 113"/>
            <p:cNvSpPr>
              <a:spLocks noChangeArrowheads="1"/>
            </p:cNvSpPr>
            <p:nvPr/>
          </p:nvSpPr>
          <p:spPr bwMode="auto">
            <a:xfrm>
              <a:off x="2232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3" name="Rectangle 114"/>
            <p:cNvSpPr>
              <a:spLocks noChangeArrowheads="1"/>
            </p:cNvSpPr>
            <p:nvPr/>
          </p:nvSpPr>
          <p:spPr bwMode="auto">
            <a:xfrm>
              <a:off x="158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4" name="Rectangle 115"/>
            <p:cNvSpPr>
              <a:spLocks noChangeArrowheads="1"/>
            </p:cNvSpPr>
            <p:nvPr/>
          </p:nvSpPr>
          <p:spPr bwMode="auto">
            <a:xfrm>
              <a:off x="93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5" name="Rectangle 116"/>
            <p:cNvSpPr>
              <a:spLocks noChangeArrowheads="1"/>
            </p:cNvSpPr>
            <p:nvPr/>
          </p:nvSpPr>
          <p:spPr bwMode="auto">
            <a:xfrm>
              <a:off x="288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V1'</a:t>
              </a:r>
              <a:endPara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116" name="Rectangle 117"/>
          <p:cNvSpPr>
            <a:spLocks noChangeArrowheads="1"/>
          </p:cNvSpPr>
          <p:nvPr/>
        </p:nvSpPr>
        <p:spPr bwMode="auto">
          <a:xfrm>
            <a:off x="76581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17" name="Rectangle 118"/>
          <p:cNvSpPr>
            <a:spLocks noChangeArrowheads="1"/>
          </p:cNvSpPr>
          <p:nvPr/>
        </p:nvSpPr>
        <p:spPr bwMode="auto">
          <a:xfrm>
            <a:off x="66294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18" name="Rectangle 119"/>
          <p:cNvSpPr>
            <a:spLocks noChangeArrowheads="1"/>
          </p:cNvSpPr>
          <p:nvPr/>
        </p:nvSpPr>
        <p:spPr bwMode="auto">
          <a:xfrm>
            <a:off x="5562600" y="163353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19" name="Rectangle 120"/>
          <p:cNvSpPr>
            <a:spLocks noChangeArrowheads="1"/>
          </p:cNvSpPr>
          <p:nvPr/>
        </p:nvSpPr>
        <p:spPr bwMode="auto">
          <a:xfrm>
            <a:off x="4572000" y="163353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0" name="Rectangle 121"/>
          <p:cNvSpPr>
            <a:spLocks noChangeArrowheads="1"/>
          </p:cNvSpPr>
          <p:nvPr/>
        </p:nvSpPr>
        <p:spPr bwMode="auto">
          <a:xfrm>
            <a:off x="35433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1" name="Rectangle 122"/>
          <p:cNvSpPr>
            <a:spLocks noChangeArrowheads="1"/>
          </p:cNvSpPr>
          <p:nvPr/>
        </p:nvSpPr>
        <p:spPr bwMode="auto">
          <a:xfrm>
            <a:off x="25146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14859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3" name="Rectangle 124"/>
          <p:cNvSpPr>
            <a:spLocks noChangeArrowheads="1"/>
          </p:cNvSpPr>
          <p:nvPr/>
        </p:nvSpPr>
        <p:spPr bwMode="auto">
          <a:xfrm>
            <a:off x="4572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V1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24" name="Rectangle 125"/>
          <p:cNvSpPr>
            <a:spLocks noChangeArrowheads="1"/>
          </p:cNvSpPr>
          <p:nvPr/>
        </p:nvSpPr>
        <p:spPr bwMode="auto">
          <a:xfrm>
            <a:off x="76581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C4</a:t>
            </a:r>
          </a:p>
        </p:txBody>
      </p:sp>
      <p:sp>
        <p:nvSpPr>
          <p:cNvPr id="125" name="Rectangle 126"/>
          <p:cNvSpPr>
            <a:spLocks noChangeArrowheads="1"/>
          </p:cNvSpPr>
          <p:nvPr/>
        </p:nvSpPr>
        <p:spPr bwMode="auto">
          <a:xfrm>
            <a:off x="66294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C3</a:t>
            </a:r>
          </a:p>
        </p:txBody>
      </p:sp>
      <p:sp>
        <p:nvSpPr>
          <p:cNvPr id="126" name="Rectangle 127"/>
          <p:cNvSpPr>
            <a:spLocks noChangeArrowheads="1"/>
          </p:cNvSpPr>
          <p:nvPr/>
        </p:nvSpPr>
        <p:spPr bwMode="auto">
          <a:xfrm>
            <a:off x="5562600" y="12954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C2</a:t>
            </a:r>
          </a:p>
        </p:txBody>
      </p:sp>
      <p:sp>
        <p:nvSpPr>
          <p:cNvPr id="127" name="Rectangle 128"/>
          <p:cNvSpPr>
            <a:spLocks noChangeArrowheads="1"/>
          </p:cNvSpPr>
          <p:nvPr/>
        </p:nvSpPr>
        <p:spPr bwMode="auto">
          <a:xfrm>
            <a:off x="4572000" y="12954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C1</a:t>
            </a:r>
          </a:p>
        </p:txBody>
      </p:sp>
      <p:sp>
        <p:nvSpPr>
          <p:cNvPr id="128" name="Rectangle 129"/>
          <p:cNvSpPr>
            <a:spLocks noChangeArrowheads="1"/>
          </p:cNvSpPr>
          <p:nvPr/>
        </p:nvSpPr>
        <p:spPr bwMode="auto">
          <a:xfrm>
            <a:off x="35433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 dirty="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X3</a:t>
            </a:r>
          </a:p>
        </p:txBody>
      </p:sp>
      <p:sp>
        <p:nvSpPr>
          <p:cNvPr id="129" name="Rectangle 130"/>
          <p:cNvSpPr>
            <a:spLocks noChangeArrowheads="1"/>
          </p:cNvSpPr>
          <p:nvPr/>
        </p:nvSpPr>
        <p:spPr bwMode="auto">
          <a:xfrm>
            <a:off x="25146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X2</a:t>
            </a:r>
          </a:p>
        </p:txBody>
      </p:sp>
      <p:sp>
        <p:nvSpPr>
          <p:cNvPr id="130" name="Rectangle 131"/>
          <p:cNvSpPr>
            <a:spLocks noChangeArrowheads="1"/>
          </p:cNvSpPr>
          <p:nvPr/>
        </p:nvSpPr>
        <p:spPr bwMode="auto">
          <a:xfrm>
            <a:off x="14859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 dirty="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X1</a:t>
            </a:r>
          </a:p>
        </p:txBody>
      </p:sp>
      <p:sp>
        <p:nvSpPr>
          <p:cNvPr id="131" name="Rectangle 132"/>
          <p:cNvSpPr>
            <a:spLocks noChangeArrowheads="1"/>
          </p:cNvSpPr>
          <p:nvPr/>
        </p:nvSpPr>
        <p:spPr bwMode="auto">
          <a:xfrm>
            <a:off x="4572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 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32" name="Line 133"/>
          <p:cNvSpPr>
            <a:spLocks noChangeShapeType="1"/>
          </p:cNvSpPr>
          <p:nvPr/>
        </p:nvSpPr>
        <p:spPr bwMode="auto">
          <a:xfrm>
            <a:off x="457200" y="1295400"/>
            <a:ext cx="10287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3" name="Line 134"/>
          <p:cNvSpPr>
            <a:spLocks noChangeShapeType="1"/>
          </p:cNvSpPr>
          <p:nvPr/>
        </p:nvSpPr>
        <p:spPr bwMode="auto">
          <a:xfrm>
            <a:off x="457200" y="67056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4" name="Line 135"/>
          <p:cNvSpPr>
            <a:spLocks noChangeShapeType="1"/>
          </p:cNvSpPr>
          <p:nvPr/>
        </p:nvSpPr>
        <p:spPr bwMode="auto">
          <a:xfrm>
            <a:off x="457200" y="1295400"/>
            <a:ext cx="0" cy="3381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5" name="Line 136"/>
          <p:cNvSpPr>
            <a:spLocks noChangeShapeType="1"/>
          </p:cNvSpPr>
          <p:nvPr/>
        </p:nvSpPr>
        <p:spPr bwMode="auto">
          <a:xfrm>
            <a:off x="86868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6" name="Line 137"/>
          <p:cNvSpPr>
            <a:spLocks noChangeShapeType="1"/>
          </p:cNvSpPr>
          <p:nvPr/>
        </p:nvSpPr>
        <p:spPr bwMode="auto">
          <a:xfrm>
            <a:off x="457200" y="16335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7" name="Line 138"/>
          <p:cNvSpPr>
            <a:spLocks noChangeShapeType="1"/>
          </p:cNvSpPr>
          <p:nvPr/>
        </p:nvSpPr>
        <p:spPr bwMode="auto">
          <a:xfrm>
            <a:off x="14859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8" name="Line 139"/>
          <p:cNvSpPr>
            <a:spLocks noChangeShapeType="1"/>
          </p:cNvSpPr>
          <p:nvPr/>
        </p:nvSpPr>
        <p:spPr bwMode="auto">
          <a:xfrm>
            <a:off x="1485900" y="1295400"/>
            <a:ext cx="72009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9" name="Line 140"/>
          <p:cNvSpPr>
            <a:spLocks noChangeShapeType="1"/>
          </p:cNvSpPr>
          <p:nvPr/>
        </p:nvSpPr>
        <p:spPr bwMode="auto">
          <a:xfrm>
            <a:off x="25146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0" name="Line 141"/>
          <p:cNvSpPr>
            <a:spLocks noChangeShapeType="1"/>
          </p:cNvSpPr>
          <p:nvPr/>
        </p:nvSpPr>
        <p:spPr bwMode="auto">
          <a:xfrm>
            <a:off x="35433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1" name="Line 142"/>
          <p:cNvSpPr>
            <a:spLocks noChangeShapeType="1"/>
          </p:cNvSpPr>
          <p:nvPr/>
        </p:nvSpPr>
        <p:spPr bwMode="auto">
          <a:xfrm>
            <a:off x="45720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2" name="Line 143"/>
          <p:cNvSpPr>
            <a:spLocks noChangeShapeType="1"/>
          </p:cNvSpPr>
          <p:nvPr/>
        </p:nvSpPr>
        <p:spPr bwMode="auto">
          <a:xfrm>
            <a:off x="55626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3" name="Line 144"/>
          <p:cNvSpPr>
            <a:spLocks noChangeShapeType="1"/>
          </p:cNvSpPr>
          <p:nvPr/>
        </p:nvSpPr>
        <p:spPr bwMode="auto">
          <a:xfrm>
            <a:off x="66294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4" name="Line 145"/>
          <p:cNvSpPr>
            <a:spLocks noChangeShapeType="1"/>
          </p:cNvSpPr>
          <p:nvPr/>
        </p:nvSpPr>
        <p:spPr bwMode="auto">
          <a:xfrm>
            <a:off x="76581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5" name="Line 146"/>
          <p:cNvSpPr>
            <a:spLocks noChangeShapeType="1"/>
          </p:cNvSpPr>
          <p:nvPr/>
        </p:nvSpPr>
        <p:spPr bwMode="auto">
          <a:xfrm>
            <a:off x="457200" y="19716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6" name="Line 147"/>
          <p:cNvSpPr>
            <a:spLocks noChangeShapeType="1"/>
          </p:cNvSpPr>
          <p:nvPr/>
        </p:nvSpPr>
        <p:spPr bwMode="auto">
          <a:xfrm>
            <a:off x="457200" y="1633538"/>
            <a:ext cx="0" cy="507206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7" name="Line 148"/>
          <p:cNvSpPr>
            <a:spLocks noChangeShapeType="1"/>
          </p:cNvSpPr>
          <p:nvPr/>
        </p:nvSpPr>
        <p:spPr bwMode="auto">
          <a:xfrm>
            <a:off x="457200" y="23098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8" name="Line 149"/>
          <p:cNvSpPr>
            <a:spLocks noChangeShapeType="1"/>
          </p:cNvSpPr>
          <p:nvPr/>
        </p:nvSpPr>
        <p:spPr bwMode="auto">
          <a:xfrm>
            <a:off x="457200" y="26479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9" name="Line 150"/>
          <p:cNvSpPr>
            <a:spLocks noChangeShapeType="1"/>
          </p:cNvSpPr>
          <p:nvPr/>
        </p:nvSpPr>
        <p:spPr bwMode="auto">
          <a:xfrm>
            <a:off x="457200" y="29860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0" name="Line 151"/>
          <p:cNvSpPr>
            <a:spLocks noChangeShapeType="1"/>
          </p:cNvSpPr>
          <p:nvPr/>
        </p:nvSpPr>
        <p:spPr bwMode="auto">
          <a:xfrm>
            <a:off x="457200" y="33242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1" name="Line 152"/>
          <p:cNvSpPr>
            <a:spLocks noChangeShapeType="1"/>
          </p:cNvSpPr>
          <p:nvPr/>
        </p:nvSpPr>
        <p:spPr bwMode="auto">
          <a:xfrm>
            <a:off x="457200" y="36623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2" name="Line 153"/>
          <p:cNvSpPr>
            <a:spLocks noChangeShapeType="1"/>
          </p:cNvSpPr>
          <p:nvPr/>
        </p:nvSpPr>
        <p:spPr bwMode="auto">
          <a:xfrm>
            <a:off x="457200" y="40005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3" name="Line 154"/>
          <p:cNvSpPr>
            <a:spLocks noChangeShapeType="1"/>
          </p:cNvSpPr>
          <p:nvPr/>
        </p:nvSpPr>
        <p:spPr bwMode="auto">
          <a:xfrm>
            <a:off x="457200" y="43386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4" name="Line 155"/>
          <p:cNvSpPr>
            <a:spLocks noChangeShapeType="1"/>
          </p:cNvSpPr>
          <p:nvPr/>
        </p:nvSpPr>
        <p:spPr bwMode="auto">
          <a:xfrm>
            <a:off x="457200" y="46767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5" name="Line 156"/>
          <p:cNvSpPr>
            <a:spLocks noChangeShapeType="1"/>
          </p:cNvSpPr>
          <p:nvPr/>
        </p:nvSpPr>
        <p:spPr bwMode="auto">
          <a:xfrm>
            <a:off x="457200" y="50149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6" name="Line 157"/>
          <p:cNvSpPr>
            <a:spLocks noChangeShapeType="1"/>
          </p:cNvSpPr>
          <p:nvPr/>
        </p:nvSpPr>
        <p:spPr bwMode="auto">
          <a:xfrm>
            <a:off x="457200" y="53530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7" name="Line 158"/>
          <p:cNvSpPr>
            <a:spLocks noChangeShapeType="1"/>
          </p:cNvSpPr>
          <p:nvPr/>
        </p:nvSpPr>
        <p:spPr bwMode="auto">
          <a:xfrm>
            <a:off x="457200" y="56911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8" name="Line 159"/>
          <p:cNvSpPr>
            <a:spLocks noChangeShapeType="1"/>
          </p:cNvSpPr>
          <p:nvPr/>
        </p:nvSpPr>
        <p:spPr bwMode="auto">
          <a:xfrm>
            <a:off x="457200" y="60293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9" name="Line 160"/>
          <p:cNvSpPr>
            <a:spLocks noChangeShapeType="1"/>
          </p:cNvSpPr>
          <p:nvPr/>
        </p:nvSpPr>
        <p:spPr bwMode="auto">
          <a:xfrm>
            <a:off x="457200" y="63674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60" name="Text Box 162"/>
          <p:cNvSpPr txBox="1">
            <a:spLocks noChangeArrowheads="1"/>
          </p:cNvSpPr>
          <p:nvPr/>
        </p:nvSpPr>
        <p:spPr bwMode="auto">
          <a:xfrm>
            <a:off x="76200" y="152400"/>
            <a:ext cx="8991600" cy="9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(x1 v x2</a:t>
            </a:r>
            <a:r>
              <a:rPr lang="ja-JP" alt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x3) </a:t>
            </a:r>
            <a:r>
              <a:rPr lang="el-GR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 v x2 v x3)</a:t>
            </a:r>
            <a:r>
              <a:rPr lang="en-US" altLang="ja-JP" sz="19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9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Satisfying assignment x1=0, x2=0, x3=1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x</a:t>
            </a:r>
            <a:r>
              <a:rPr lang="en-US" sz="1900" b="1" baseline="-250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1</a:t>
            </a:r>
            <a:r>
              <a:rPr lang="ja-JP" alt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, x</a:t>
            </a:r>
            <a:r>
              <a:rPr lang="en-US" altLang="ja-JP" sz="1900" b="1" baseline="-250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2</a:t>
            </a:r>
            <a:r>
              <a:rPr lang="ja-JP" altLang="en-US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and x</a:t>
            </a:r>
            <a:r>
              <a:rPr lang="en-US" altLang="ja-JP" sz="1900" b="1" baseline="-250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3 </a:t>
            </a:r>
            <a:r>
              <a:rPr lang="en-US" altLang="ja-JP" sz="19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are selected.</a:t>
            </a:r>
            <a:endParaRPr lang="en-GB" sz="1900" b="1" dirty="0">
              <a:solidFill>
                <a:srgbClr val="5F5F5F"/>
              </a:solidFill>
              <a:latin typeface="Comic Sans MS" pitchFamily="66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56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5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7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3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5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7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9" presetID="35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35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35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35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4" grpId="0"/>
      <p:bldP spid="4" grpId="1"/>
      <p:bldP spid="4" grpId="2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 animBg="1"/>
      <p:bldP spid="134" grpId="0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Reduction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4343400"/>
          </a:xfrm>
        </p:spPr>
        <p:txBody>
          <a:bodyPr rIns="30479"/>
          <a:lstStyle/>
          <a:p>
            <a:pPr algn="just">
              <a:lnSpc>
                <a:spcPct val="90000"/>
              </a:lnSpc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The crux of NP-Hardness is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reducibility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2600" dirty="0">
              <a:solidFill>
                <a:srgbClr val="5F5F5F"/>
              </a:solidFill>
              <a:latin typeface="Comic Sans MS" pitchFamily="66" charset="0"/>
              <a:sym typeface="Times New Roman Italic" charset="0"/>
            </a:endParaRPr>
          </a:p>
          <a:p>
            <a:pPr marL="782638" lvl="1" algn="just">
              <a:lnSpc>
                <a:spcPct val="90000"/>
              </a:lnSpc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We say that a problem P is reduced to another problem Q if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an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instance of P can be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easily transformed into an instance of Q, the solution to which provides a solution to the instance of P</a:t>
            </a:r>
            <a:r>
              <a:rPr lang="en-US" altLang="ja-JP" sz="2600" dirty="0" smtClean="0">
                <a:solidFill>
                  <a:srgbClr val="5F5F5F"/>
                </a:solidFill>
                <a:latin typeface="Comic Sans MS" pitchFamily="66" charset="0"/>
              </a:rPr>
              <a:t>.</a:t>
            </a:r>
          </a:p>
          <a:p>
            <a:pPr marL="446088" lvl="1" indent="0" algn="just">
              <a:lnSpc>
                <a:spcPct val="90000"/>
              </a:lnSpc>
              <a:buNone/>
            </a:pPr>
            <a:endParaRPr lang="en-US" altLang="ja-JP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marL="782638" lvl="1" algn="just">
              <a:lnSpc>
                <a:spcPct val="90000"/>
              </a:lnSpc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Intuitively it means that if one can solve Q then one can solve P also, i.e. P is 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“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no harder to solve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”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than Q or Q is at least as hard as P.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" y="152400"/>
            <a:ext cx="8915400" cy="1068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(x1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 v x2 v x3)</a:t>
            </a:r>
            <a:r>
              <a:rPr lang="en-US" altLang="ja-JP" sz="24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Satisfying assignment x1=0, x2=0, x3=1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581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6294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62600" y="636746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72000" y="636746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5433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5146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859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572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t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6581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6294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562600" y="60293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572000" y="60293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5433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5146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4859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572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76581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6294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562600" y="569118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572000" y="569118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35433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5146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4859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4572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76581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66294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5562600" y="535305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4572000" y="535305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35433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25146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14859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4572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76581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66294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5562600" y="501491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4572000" y="50149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35433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25146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14859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4572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76581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66294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5562600" y="467677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47" name="Rectangle 48"/>
          <p:cNvSpPr>
            <a:spLocks noChangeArrowheads="1"/>
          </p:cNvSpPr>
          <p:nvPr/>
        </p:nvSpPr>
        <p:spPr bwMode="auto">
          <a:xfrm>
            <a:off x="4572000" y="467677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35433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9" name="Rectangle 50"/>
          <p:cNvSpPr>
            <a:spLocks noChangeArrowheads="1"/>
          </p:cNvSpPr>
          <p:nvPr/>
        </p:nvSpPr>
        <p:spPr bwMode="auto">
          <a:xfrm>
            <a:off x="25146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14859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>
            <a:off x="4572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" name="Rectangle 53"/>
          <p:cNvSpPr>
            <a:spLocks noChangeArrowheads="1"/>
          </p:cNvSpPr>
          <p:nvPr/>
        </p:nvSpPr>
        <p:spPr bwMode="auto">
          <a:xfrm>
            <a:off x="76581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66294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5562600" y="433863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4572000" y="433863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35433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7" name="Rectangle 58"/>
          <p:cNvSpPr>
            <a:spLocks noChangeArrowheads="1"/>
          </p:cNvSpPr>
          <p:nvPr/>
        </p:nvSpPr>
        <p:spPr bwMode="auto">
          <a:xfrm>
            <a:off x="25146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14859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4572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76581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66294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5562600" y="40005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4572000" y="40005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35433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25146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14859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7" name="Rectangle 68"/>
          <p:cNvSpPr>
            <a:spLocks noChangeArrowheads="1"/>
          </p:cNvSpPr>
          <p:nvPr/>
        </p:nvSpPr>
        <p:spPr bwMode="auto">
          <a:xfrm>
            <a:off x="457200" y="40005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8" name="Rectangle 69"/>
          <p:cNvSpPr>
            <a:spLocks noChangeArrowheads="1"/>
          </p:cNvSpPr>
          <p:nvPr/>
        </p:nvSpPr>
        <p:spPr bwMode="auto">
          <a:xfrm>
            <a:off x="76581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66294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5562600" y="366236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1" name="Rectangle 72"/>
          <p:cNvSpPr>
            <a:spLocks noChangeArrowheads="1"/>
          </p:cNvSpPr>
          <p:nvPr/>
        </p:nvSpPr>
        <p:spPr bwMode="auto">
          <a:xfrm>
            <a:off x="4572000" y="366236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2" name="Rectangle 73"/>
          <p:cNvSpPr>
            <a:spLocks noChangeArrowheads="1"/>
          </p:cNvSpPr>
          <p:nvPr/>
        </p:nvSpPr>
        <p:spPr bwMode="auto">
          <a:xfrm>
            <a:off x="35433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25146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4" name="Rectangle 75"/>
          <p:cNvSpPr>
            <a:spLocks noChangeArrowheads="1"/>
          </p:cNvSpPr>
          <p:nvPr/>
        </p:nvSpPr>
        <p:spPr bwMode="auto">
          <a:xfrm>
            <a:off x="14859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5" name="Rectangle 76"/>
          <p:cNvSpPr>
            <a:spLocks noChangeArrowheads="1"/>
          </p:cNvSpPr>
          <p:nvPr/>
        </p:nvSpPr>
        <p:spPr bwMode="auto">
          <a:xfrm>
            <a:off x="457200" y="36623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76" name="Rectangle 77"/>
          <p:cNvSpPr>
            <a:spLocks noChangeArrowheads="1"/>
          </p:cNvSpPr>
          <p:nvPr/>
        </p:nvSpPr>
        <p:spPr bwMode="auto">
          <a:xfrm>
            <a:off x="76581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66294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8" name="Rectangle 79"/>
          <p:cNvSpPr>
            <a:spLocks noChangeArrowheads="1"/>
          </p:cNvSpPr>
          <p:nvPr/>
        </p:nvSpPr>
        <p:spPr bwMode="auto">
          <a:xfrm>
            <a:off x="5562600" y="33242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9" name="Rectangle 80"/>
          <p:cNvSpPr>
            <a:spLocks noChangeArrowheads="1"/>
          </p:cNvSpPr>
          <p:nvPr/>
        </p:nvSpPr>
        <p:spPr bwMode="auto">
          <a:xfrm>
            <a:off x="4572000" y="33242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0" name="Rectangle 81"/>
          <p:cNvSpPr>
            <a:spLocks noChangeArrowheads="1"/>
          </p:cNvSpPr>
          <p:nvPr/>
        </p:nvSpPr>
        <p:spPr bwMode="auto">
          <a:xfrm>
            <a:off x="35433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1" name="Rectangle 82"/>
          <p:cNvSpPr>
            <a:spLocks noChangeArrowheads="1"/>
          </p:cNvSpPr>
          <p:nvPr/>
        </p:nvSpPr>
        <p:spPr bwMode="auto">
          <a:xfrm>
            <a:off x="25146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14859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4572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76581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66294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562600" y="2986088"/>
            <a:ext cx="10668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7" name="Rectangle 88"/>
          <p:cNvSpPr>
            <a:spLocks noChangeArrowheads="1"/>
          </p:cNvSpPr>
          <p:nvPr/>
        </p:nvSpPr>
        <p:spPr bwMode="auto">
          <a:xfrm>
            <a:off x="4572000" y="2986088"/>
            <a:ext cx="9906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8" name="Rectangle 89"/>
          <p:cNvSpPr>
            <a:spLocks noChangeArrowheads="1"/>
          </p:cNvSpPr>
          <p:nvPr/>
        </p:nvSpPr>
        <p:spPr bwMode="auto">
          <a:xfrm>
            <a:off x="35433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25146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0" name="Rectangle 91"/>
          <p:cNvSpPr>
            <a:spLocks noChangeArrowheads="1"/>
          </p:cNvSpPr>
          <p:nvPr/>
        </p:nvSpPr>
        <p:spPr bwMode="auto">
          <a:xfrm>
            <a:off x="14859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1" name="Rectangle 92"/>
          <p:cNvSpPr>
            <a:spLocks noChangeArrowheads="1"/>
          </p:cNvSpPr>
          <p:nvPr/>
        </p:nvSpPr>
        <p:spPr bwMode="auto">
          <a:xfrm>
            <a:off x="4572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2" name="Rectangle 93"/>
          <p:cNvSpPr>
            <a:spLocks noChangeArrowheads="1"/>
          </p:cNvSpPr>
          <p:nvPr/>
        </p:nvSpPr>
        <p:spPr bwMode="auto">
          <a:xfrm>
            <a:off x="76581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3" name="Rectangle 94"/>
          <p:cNvSpPr>
            <a:spLocks noChangeArrowheads="1"/>
          </p:cNvSpPr>
          <p:nvPr/>
        </p:nvSpPr>
        <p:spPr bwMode="auto">
          <a:xfrm>
            <a:off x="66294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4" name="Rectangle 95"/>
          <p:cNvSpPr>
            <a:spLocks noChangeArrowheads="1"/>
          </p:cNvSpPr>
          <p:nvPr/>
        </p:nvSpPr>
        <p:spPr bwMode="auto">
          <a:xfrm>
            <a:off x="5562600" y="2647950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4572000" y="2647950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6" name="Rectangle 97"/>
          <p:cNvSpPr>
            <a:spLocks noChangeArrowheads="1"/>
          </p:cNvSpPr>
          <p:nvPr/>
        </p:nvSpPr>
        <p:spPr bwMode="auto">
          <a:xfrm>
            <a:off x="35433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7" name="Rectangle 98"/>
          <p:cNvSpPr>
            <a:spLocks noChangeArrowheads="1"/>
          </p:cNvSpPr>
          <p:nvPr/>
        </p:nvSpPr>
        <p:spPr bwMode="auto">
          <a:xfrm>
            <a:off x="25146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8" name="Rectangle 99"/>
          <p:cNvSpPr>
            <a:spLocks noChangeArrowheads="1"/>
          </p:cNvSpPr>
          <p:nvPr/>
        </p:nvSpPr>
        <p:spPr bwMode="auto">
          <a:xfrm>
            <a:off x="14859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9" name="Rectangle 100"/>
          <p:cNvSpPr>
            <a:spLocks noChangeArrowheads="1"/>
          </p:cNvSpPr>
          <p:nvPr/>
        </p:nvSpPr>
        <p:spPr bwMode="auto">
          <a:xfrm>
            <a:off x="4572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00" name="Rectangle 101"/>
          <p:cNvSpPr>
            <a:spLocks noChangeArrowheads="1"/>
          </p:cNvSpPr>
          <p:nvPr/>
        </p:nvSpPr>
        <p:spPr bwMode="auto">
          <a:xfrm>
            <a:off x="76581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1" name="Rectangle 102"/>
          <p:cNvSpPr>
            <a:spLocks noChangeArrowheads="1"/>
          </p:cNvSpPr>
          <p:nvPr/>
        </p:nvSpPr>
        <p:spPr bwMode="auto">
          <a:xfrm>
            <a:off x="66294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2" name="Rectangle 103"/>
          <p:cNvSpPr>
            <a:spLocks noChangeArrowheads="1"/>
          </p:cNvSpPr>
          <p:nvPr/>
        </p:nvSpPr>
        <p:spPr bwMode="auto">
          <a:xfrm>
            <a:off x="5562600" y="230981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3" name="Rectangle 104"/>
          <p:cNvSpPr>
            <a:spLocks noChangeArrowheads="1"/>
          </p:cNvSpPr>
          <p:nvPr/>
        </p:nvSpPr>
        <p:spPr bwMode="auto">
          <a:xfrm>
            <a:off x="4572000" y="23098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4" name="Rectangle 105"/>
          <p:cNvSpPr>
            <a:spLocks noChangeArrowheads="1"/>
          </p:cNvSpPr>
          <p:nvPr/>
        </p:nvSpPr>
        <p:spPr bwMode="auto">
          <a:xfrm>
            <a:off x="35433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5" name="Rectangle 106"/>
          <p:cNvSpPr>
            <a:spLocks noChangeArrowheads="1"/>
          </p:cNvSpPr>
          <p:nvPr/>
        </p:nvSpPr>
        <p:spPr bwMode="auto">
          <a:xfrm>
            <a:off x="25146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6" name="Rectangle 107"/>
          <p:cNvSpPr>
            <a:spLocks noChangeArrowheads="1"/>
          </p:cNvSpPr>
          <p:nvPr/>
        </p:nvSpPr>
        <p:spPr bwMode="auto">
          <a:xfrm>
            <a:off x="14859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7" name="Rectangle 108"/>
          <p:cNvSpPr>
            <a:spLocks noChangeArrowheads="1"/>
          </p:cNvSpPr>
          <p:nvPr/>
        </p:nvSpPr>
        <p:spPr bwMode="auto">
          <a:xfrm>
            <a:off x="4572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grpSp>
        <p:nvGrpSpPr>
          <p:cNvPr id="108" name="Group 109"/>
          <p:cNvGrpSpPr>
            <a:grpSpLocks/>
          </p:cNvGrpSpPr>
          <p:nvPr/>
        </p:nvGrpSpPr>
        <p:grpSpPr bwMode="auto">
          <a:xfrm>
            <a:off x="457200" y="1971675"/>
            <a:ext cx="8229600" cy="338138"/>
            <a:chOff x="288" y="1242"/>
            <a:chExt cx="5184" cy="213"/>
          </a:xfrm>
        </p:grpSpPr>
        <p:sp>
          <p:nvSpPr>
            <p:cNvPr id="109" name="Rectangle 110"/>
            <p:cNvSpPr>
              <a:spLocks noChangeArrowheads="1"/>
            </p:cNvSpPr>
            <p:nvPr/>
          </p:nvSpPr>
          <p:spPr bwMode="auto">
            <a:xfrm>
              <a:off x="482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 0</a:t>
              </a:r>
            </a:p>
          </p:txBody>
        </p:sp>
        <p:sp>
          <p:nvSpPr>
            <p:cNvPr id="110" name="Rectangle 111"/>
            <p:cNvSpPr>
              <a:spLocks noChangeArrowheads="1"/>
            </p:cNvSpPr>
            <p:nvPr/>
          </p:nvSpPr>
          <p:spPr bwMode="auto">
            <a:xfrm>
              <a:off x="417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1" name="Rectangle 112"/>
            <p:cNvSpPr>
              <a:spLocks noChangeArrowheads="1"/>
            </p:cNvSpPr>
            <p:nvPr/>
          </p:nvSpPr>
          <p:spPr bwMode="auto">
            <a:xfrm>
              <a:off x="3504" y="1242"/>
              <a:ext cx="672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2" name="Rectangle 113"/>
            <p:cNvSpPr>
              <a:spLocks noChangeArrowheads="1"/>
            </p:cNvSpPr>
            <p:nvPr/>
          </p:nvSpPr>
          <p:spPr bwMode="auto">
            <a:xfrm>
              <a:off x="2880" y="1242"/>
              <a:ext cx="624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3" name="Rectangle 114"/>
            <p:cNvSpPr>
              <a:spLocks noChangeArrowheads="1"/>
            </p:cNvSpPr>
            <p:nvPr/>
          </p:nvSpPr>
          <p:spPr bwMode="auto">
            <a:xfrm>
              <a:off x="2232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4" name="Rectangle 115"/>
            <p:cNvSpPr>
              <a:spLocks noChangeArrowheads="1"/>
            </p:cNvSpPr>
            <p:nvPr/>
          </p:nvSpPr>
          <p:spPr bwMode="auto">
            <a:xfrm>
              <a:off x="158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5" name="Rectangle 116"/>
            <p:cNvSpPr>
              <a:spLocks noChangeArrowheads="1"/>
            </p:cNvSpPr>
            <p:nvPr/>
          </p:nvSpPr>
          <p:spPr bwMode="auto">
            <a:xfrm>
              <a:off x="93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6" name="Rectangle 117"/>
            <p:cNvSpPr>
              <a:spLocks noChangeArrowheads="1"/>
            </p:cNvSpPr>
            <p:nvPr/>
          </p:nvSpPr>
          <p:spPr bwMode="auto">
            <a:xfrm>
              <a:off x="288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V1'</a:t>
              </a:r>
              <a:endPara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117" name="Rectangle 118"/>
          <p:cNvSpPr>
            <a:spLocks noChangeArrowheads="1"/>
          </p:cNvSpPr>
          <p:nvPr/>
        </p:nvSpPr>
        <p:spPr bwMode="auto">
          <a:xfrm>
            <a:off x="76581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18" name="Rectangle 119"/>
          <p:cNvSpPr>
            <a:spLocks noChangeArrowheads="1"/>
          </p:cNvSpPr>
          <p:nvPr/>
        </p:nvSpPr>
        <p:spPr bwMode="auto">
          <a:xfrm>
            <a:off x="66294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19" name="Rectangle 120"/>
          <p:cNvSpPr>
            <a:spLocks noChangeArrowheads="1"/>
          </p:cNvSpPr>
          <p:nvPr/>
        </p:nvSpPr>
        <p:spPr bwMode="auto">
          <a:xfrm>
            <a:off x="5562600" y="163353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0" name="Rectangle 121"/>
          <p:cNvSpPr>
            <a:spLocks noChangeArrowheads="1"/>
          </p:cNvSpPr>
          <p:nvPr/>
        </p:nvSpPr>
        <p:spPr bwMode="auto">
          <a:xfrm>
            <a:off x="4572000" y="163353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1" name="Rectangle 122"/>
          <p:cNvSpPr>
            <a:spLocks noChangeArrowheads="1"/>
          </p:cNvSpPr>
          <p:nvPr/>
        </p:nvSpPr>
        <p:spPr bwMode="auto">
          <a:xfrm>
            <a:off x="35433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25146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3" name="Rectangle 124"/>
          <p:cNvSpPr>
            <a:spLocks noChangeArrowheads="1"/>
          </p:cNvSpPr>
          <p:nvPr/>
        </p:nvSpPr>
        <p:spPr bwMode="auto">
          <a:xfrm>
            <a:off x="14859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4" name="Rectangle 125"/>
          <p:cNvSpPr>
            <a:spLocks noChangeArrowheads="1"/>
          </p:cNvSpPr>
          <p:nvPr/>
        </p:nvSpPr>
        <p:spPr bwMode="auto">
          <a:xfrm>
            <a:off x="4572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V1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25" name="Rectangle 126"/>
          <p:cNvSpPr>
            <a:spLocks noChangeArrowheads="1"/>
          </p:cNvSpPr>
          <p:nvPr/>
        </p:nvSpPr>
        <p:spPr bwMode="auto">
          <a:xfrm>
            <a:off x="76581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C4</a:t>
            </a:r>
          </a:p>
        </p:txBody>
      </p:sp>
      <p:sp>
        <p:nvSpPr>
          <p:cNvPr id="126" name="Rectangle 127"/>
          <p:cNvSpPr>
            <a:spLocks noChangeArrowheads="1"/>
          </p:cNvSpPr>
          <p:nvPr/>
        </p:nvSpPr>
        <p:spPr bwMode="auto">
          <a:xfrm>
            <a:off x="66294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C3</a:t>
            </a:r>
          </a:p>
        </p:txBody>
      </p:sp>
      <p:sp>
        <p:nvSpPr>
          <p:cNvPr id="127" name="Rectangle 128"/>
          <p:cNvSpPr>
            <a:spLocks noChangeArrowheads="1"/>
          </p:cNvSpPr>
          <p:nvPr/>
        </p:nvSpPr>
        <p:spPr bwMode="auto">
          <a:xfrm>
            <a:off x="5562600" y="12954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C2</a:t>
            </a:r>
          </a:p>
        </p:txBody>
      </p:sp>
      <p:sp>
        <p:nvSpPr>
          <p:cNvPr id="128" name="Rectangle 129"/>
          <p:cNvSpPr>
            <a:spLocks noChangeArrowheads="1"/>
          </p:cNvSpPr>
          <p:nvPr/>
        </p:nvSpPr>
        <p:spPr bwMode="auto">
          <a:xfrm>
            <a:off x="4572000" y="12954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C1</a:t>
            </a:r>
          </a:p>
        </p:txBody>
      </p:sp>
      <p:sp>
        <p:nvSpPr>
          <p:cNvPr id="129" name="Rectangle 130"/>
          <p:cNvSpPr>
            <a:spLocks noChangeArrowheads="1"/>
          </p:cNvSpPr>
          <p:nvPr/>
        </p:nvSpPr>
        <p:spPr bwMode="auto">
          <a:xfrm>
            <a:off x="35433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X3</a:t>
            </a:r>
          </a:p>
        </p:txBody>
      </p:sp>
      <p:sp>
        <p:nvSpPr>
          <p:cNvPr id="130" name="Rectangle 131"/>
          <p:cNvSpPr>
            <a:spLocks noChangeArrowheads="1"/>
          </p:cNvSpPr>
          <p:nvPr/>
        </p:nvSpPr>
        <p:spPr bwMode="auto">
          <a:xfrm>
            <a:off x="25146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X2</a:t>
            </a:r>
          </a:p>
        </p:txBody>
      </p:sp>
      <p:sp>
        <p:nvSpPr>
          <p:cNvPr id="131" name="Rectangle 132"/>
          <p:cNvSpPr>
            <a:spLocks noChangeArrowheads="1"/>
          </p:cNvSpPr>
          <p:nvPr/>
        </p:nvSpPr>
        <p:spPr bwMode="auto">
          <a:xfrm>
            <a:off x="14859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X1</a:t>
            </a:r>
          </a:p>
        </p:txBody>
      </p:sp>
      <p:sp>
        <p:nvSpPr>
          <p:cNvPr id="132" name="Rectangle 133"/>
          <p:cNvSpPr>
            <a:spLocks noChangeArrowheads="1"/>
          </p:cNvSpPr>
          <p:nvPr/>
        </p:nvSpPr>
        <p:spPr bwMode="auto">
          <a:xfrm>
            <a:off x="4572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 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33" name="Line 134"/>
          <p:cNvSpPr>
            <a:spLocks noChangeShapeType="1"/>
          </p:cNvSpPr>
          <p:nvPr/>
        </p:nvSpPr>
        <p:spPr bwMode="auto">
          <a:xfrm>
            <a:off x="457200" y="1295400"/>
            <a:ext cx="10287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4" name="Line 135"/>
          <p:cNvSpPr>
            <a:spLocks noChangeShapeType="1"/>
          </p:cNvSpPr>
          <p:nvPr/>
        </p:nvSpPr>
        <p:spPr bwMode="auto">
          <a:xfrm>
            <a:off x="457200" y="67056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5" name="Line 136"/>
          <p:cNvSpPr>
            <a:spLocks noChangeShapeType="1"/>
          </p:cNvSpPr>
          <p:nvPr/>
        </p:nvSpPr>
        <p:spPr bwMode="auto">
          <a:xfrm>
            <a:off x="457200" y="1295400"/>
            <a:ext cx="0" cy="3381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6" name="Line 137"/>
          <p:cNvSpPr>
            <a:spLocks noChangeShapeType="1"/>
          </p:cNvSpPr>
          <p:nvPr/>
        </p:nvSpPr>
        <p:spPr bwMode="auto">
          <a:xfrm>
            <a:off x="86868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7" name="Line 138"/>
          <p:cNvSpPr>
            <a:spLocks noChangeShapeType="1"/>
          </p:cNvSpPr>
          <p:nvPr/>
        </p:nvSpPr>
        <p:spPr bwMode="auto">
          <a:xfrm>
            <a:off x="457200" y="16335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8" name="Line 139"/>
          <p:cNvSpPr>
            <a:spLocks noChangeShapeType="1"/>
          </p:cNvSpPr>
          <p:nvPr/>
        </p:nvSpPr>
        <p:spPr bwMode="auto">
          <a:xfrm>
            <a:off x="14859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9" name="Line 140"/>
          <p:cNvSpPr>
            <a:spLocks noChangeShapeType="1"/>
          </p:cNvSpPr>
          <p:nvPr/>
        </p:nvSpPr>
        <p:spPr bwMode="auto">
          <a:xfrm>
            <a:off x="1485900" y="1295400"/>
            <a:ext cx="72009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0" name="Line 141"/>
          <p:cNvSpPr>
            <a:spLocks noChangeShapeType="1"/>
          </p:cNvSpPr>
          <p:nvPr/>
        </p:nvSpPr>
        <p:spPr bwMode="auto">
          <a:xfrm>
            <a:off x="25146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1" name="Line 142"/>
          <p:cNvSpPr>
            <a:spLocks noChangeShapeType="1"/>
          </p:cNvSpPr>
          <p:nvPr/>
        </p:nvSpPr>
        <p:spPr bwMode="auto">
          <a:xfrm>
            <a:off x="35433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2" name="Line 143"/>
          <p:cNvSpPr>
            <a:spLocks noChangeShapeType="1"/>
          </p:cNvSpPr>
          <p:nvPr/>
        </p:nvSpPr>
        <p:spPr bwMode="auto">
          <a:xfrm>
            <a:off x="45720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3" name="Line 144"/>
          <p:cNvSpPr>
            <a:spLocks noChangeShapeType="1"/>
          </p:cNvSpPr>
          <p:nvPr/>
        </p:nvSpPr>
        <p:spPr bwMode="auto">
          <a:xfrm>
            <a:off x="55626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4" name="Line 145"/>
          <p:cNvSpPr>
            <a:spLocks noChangeShapeType="1"/>
          </p:cNvSpPr>
          <p:nvPr/>
        </p:nvSpPr>
        <p:spPr bwMode="auto">
          <a:xfrm>
            <a:off x="66294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5" name="Line 146"/>
          <p:cNvSpPr>
            <a:spLocks noChangeShapeType="1"/>
          </p:cNvSpPr>
          <p:nvPr/>
        </p:nvSpPr>
        <p:spPr bwMode="auto">
          <a:xfrm>
            <a:off x="76581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6" name="Line 147"/>
          <p:cNvSpPr>
            <a:spLocks noChangeShapeType="1"/>
          </p:cNvSpPr>
          <p:nvPr/>
        </p:nvSpPr>
        <p:spPr bwMode="auto">
          <a:xfrm>
            <a:off x="457200" y="19716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7" name="Line 148"/>
          <p:cNvSpPr>
            <a:spLocks noChangeShapeType="1"/>
          </p:cNvSpPr>
          <p:nvPr/>
        </p:nvSpPr>
        <p:spPr bwMode="auto">
          <a:xfrm>
            <a:off x="457200" y="1633538"/>
            <a:ext cx="0" cy="507206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8" name="Line 149"/>
          <p:cNvSpPr>
            <a:spLocks noChangeShapeType="1"/>
          </p:cNvSpPr>
          <p:nvPr/>
        </p:nvSpPr>
        <p:spPr bwMode="auto">
          <a:xfrm>
            <a:off x="457200" y="23098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9" name="Line 150"/>
          <p:cNvSpPr>
            <a:spLocks noChangeShapeType="1"/>
          </p:cNvSpPr>
          <p:nvPr/>
        </p:nvSpPr>
        <p:spPr bwMode="auto">
          <a:xfrm>
            <a:off x="457200" y="26479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0" name="Line 151"/>
          <p:cNvSpPr>
            <a:spLocks noChangeShapeType="1"/>
          </p:cNvSpPr>
          <p:nvPr/>
        </p:nvSpPr>
        <p:spPr bwMode="auto">
          <a:xfrm>
            <a:off x="457200" y="29860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1" name="Line 152"/>
          <p:cNvSpPr>
            <a:spLocks noChangeShapeType="1"/>
          </p:cNvSpPr>
          <p:nvPr/>
        </p:nvSpPr>
        <p:spPr bwMode="auto">
          <a:xfrm>
            <a:off x="457200" y="33242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2" name="Line 153"/>
          <p:cNvSpPr>
            <a:spLocks noChangeShapeType="1"/>
          </p:cNvSpPr>
          <p:nvPr/>
        </p:nvSpPr>
        <p:spPr bwMode="auto">
          <a:xfrm>
            <a:off x="457200" y="36623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3" name="Line 154"/>
          <p:cNvSpPr>
            <a:spLocks noChangeShapeType="1"/>
          </p:cNvSpPr>
          <p:nvPr/>
        </p:nvSpPr>
        <p:spPr bwMode="auto">
          <a:xfrm>
            <a:off x="457200" y="40005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4" name="Line 155"/>
          <p:cNvSpPr>
            <a:spLocks noChangeShapeType="1"/>
          </p:cNvSpPr>
          <p:nvPr/>
        </p:nvSpPr>
        <p:spPr bwMode="auto">
          <a:xfrm>
            <a:off x="457200" y="43386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5" name="Line 156"/>
          <p:cNvSpPr>
            <a:spLocks noChangeShapeType="1"/>
          </p:cNvSpPr>
          <p:nvPr/>
        </p:nvSpPr>
        <p:spPr bwMode="auto">
          <a:xfrm>
            <a:off x="457200" y="46767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6" name="Line 157"/>
          <p:cNvSpPr>
            <a:spLocks noChangeShapeType="1"/>
          </p:cNvSpPr>
          <p:nvPr/>
        </p:nvSpPr>
        <p:spPr bwMode="auto">
          <a:xfrm>
            <a:off x="457200" y="50149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7" name="Line 158"/>
          <p:cNvSpPr>
            <a:spLocks noChangeShapeType="1"/>
          </p:cNvSpPr>
          <p:nvPr/>
        </p:nvSpPr>
        <p:spPr bwMode="auto">
          <a:xfrm>
            <a:off x="457200" y="53530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8" name="Line 159"/>
          <p:cNvSpPr>
            <a:spLocks noChangeShapeType="1"/>
          </p:cNvSpPr>
          <p:nvPr/>
        </p:nvSpPr>
        <p:spPr bwMode="auto">
          <a:xfrm>
            <a:off x="457200" y="56911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9" name="Line 160"/>
          <p:cNvSpPr>
            <a:spLocks noChangeShapeType="1"/>
          </p:cNvSpPr>
          <p:nvPr/>
        </p:nvSpPr>
        <p:spPr bwMode="auto">
          <a:xfrm>
            <a:off x="457200" y="60293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60" name="Line 161"/>
          <p:cNvSpPr>
            <a:spLocks noChangeShapeType="1"/>
          </p:cNvSpPr>
          <p:nvPr/>
        </p:nvSpPr>
        <p:spPr bwMode="auto">
          <a:xfrm>
            <a:off x="457200" y="63674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61" name="Slide Number Placeholder 2"/>
          <p:cNvSpPr txBox="1">
            <a:spLocks/>
          </p:cNvSpPr>
          <p:nvPr/>
        </p:nvSpPr>
        <p:spPr>
          <a:xfrm>
            <a:off x="7462838" y="6245225"/>
            <a:ext cx="31115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9pPr>
          </a:lstStyle>
          <a:p>
            <a:pPr>
              <a:defRPr/>
            </a:pPr>
            <a:fld id="{D06F4351-E052-0443-89E6-12CE505F52D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3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3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5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6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6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6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7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7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8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8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8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9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9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 build="allAtOnce"/>
      <p:bldP spid="7" grpId="1" build="allAtOnce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3" grpId="1"/>
      <p:bldP spid="63" grpId="2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1" grpId="1"/>
      <p:bldP spid="71" grpId="2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 animBg="1"/>
      <p:bldP spid="135" grpId="0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610600" cy="10684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(x1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 v x2 v x3)</a:t>
            </a:r>
            <a:r>
              <a:rPr lang="en-US" altLang="ja-JP" sz="24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Satisfying assignment x1=0, x2=0, x3=1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581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6294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62600" y="636746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72000" y="636746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5433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5146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859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57200" y="63674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t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6581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6294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562600" y="60293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572000" y="60293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5433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5146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4859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57200" y="60293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76581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6294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562600" y="569118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572000" y="569118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35433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5146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4859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457200" y="56911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76581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66294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5562600" y="535305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4572000" y="535305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35433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25146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14859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457200" y="53530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76581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66294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5562600" y="501491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4572000" y="50149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35433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25146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14859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457200" y="50149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76581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66294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5562600" y="467677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47" name="Rectangle 48"/>
          <p:cNvSpPr>
            <a:spLocks noChangeArrowheads="1"/>
          </p:cNvSpPr>
          <p:nvPr/>
        </p:nvSpPr>
        <p:spPr bwMode="auto">
          <a:xfrm>
            <a:off x="4572000" y="467677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35433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9" name="Rectangle 50"/>
          <p:cNvSpPr>
            <a:spLocks noChangeArrowheads="1"/>
          </p:cNvSpPr>
          <p:nvPr/>
        </p:nvSpPr>
        <p:spPr bwMode="auto">
          <a:xfrm>
            <a:off x="25146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14859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>
            <a:off x="457200" y="467677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" name="Rectangle 53"/>
          <p:cNvSpPr>
            <a:spLocks noChangeArrowheads="1"/>
          </p:cNvSpPr>
          <p:nvPr/>
        </p:nvSpPr>
        <p:spPr bwMode="auto">
          <a:xfrm>
            <a:off x="76581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66294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5562600" y="433863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4572000" y="433863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35433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7" name="Rectangle 58"/>
          <p:cNvSpPr>
            <a:spLocks noChangeArrowheads="1"/>
          </p:cNvSpPr>
          <p:nvPr/>
        </p:nvSpPr>
        <p:spPr bwMode="auto">
          <a:xfrm>
            <a:off x="25146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14859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457200" y="43386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7658100" y="40005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6629400" y="40005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5562600" y="4000500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4572000" y="4000500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3543300" y="40005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2514600" y="40005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1485900" y="40005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7" name="Rectangle 68"/>
          <p:cNvSpPr>
            <a:spLocks noChangeArrowheads="1"/>
          </p:cNvSpPr>
          <p:nvPr/>
        </p:nvSpPr>
        <p:spPr bwMode="auto">
          <a:xfrm>
            <a:off x="457200" y="40005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8" name="Rectangle 69"/>
          <p:cNvSpPr>
            <a:spLocks noChangeArrowheads="1"/>
          </p:cNvSpPr>
          <p:nvPr/>
        </p:nvSpPr>
        <p:spPr bwMode="auto">
          <a:xfrm>
            <a:off x="7658100" y="36623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6629400" y="36623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5562600" y="3662363"/>
            <a:ext cx="10668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1" name="Rectangle 72"/>
          <p:cNvSpPr>
            <a:spLocks noChangeArrowheads="1"/>
          </p:cNvSpPr>
          <p:nvPr/>
        </p:nvSpPr>
        <p:spPr bwMode="auto">
          <a:xfrm>
            <a:off x="4572000" y="3662363"/>
            <a:ext cx="9906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2" name="Rectangle 73"/>
          <p:cNvSpPr>
            <a:spLocks noChangeArrowheads="1"/>
          </p:cNvSpPr>
          <p:nvPr/>
        </p:nvSpPr>
        <p:spPr bwMode="auto">
          <a:xfrm>
            <a:off x="3543300" y="36623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2514600" y="36623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4" name="Rectangle 75"/>
          <p:cNvSpPr>
            <a:spLocks noChangeArrowheads="1"/>
          </p:cNvSpPr>
          <p:nvPr/>
        </p:nvSpPr>
        <p:spPr bwMode="auto">
          <a:xfrm>
            <a:off x="1485900" y="36623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5" name="Rectangle 76"/>
          <p:cNvSpPr>
            <a:spLocks noChangeArrowheads="1"/>
          </p:cNvSpPr>
          <p:nvPr/>
        </p:nvSpPr>
        <p:spPr bwMode="auto">
          <a:xfrm>
            <a:off x="457200" y="36623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76" name="Rectangle 77"/>
          <p:cNvSpPr>
            <a:spLocks noChangeArrowheads="1"/>
          </p:cNvSpPr>
          <p:nvPr/>
        </p:nvSpPr>
        <p:spPr bwMode="auto">
          <a:xfrm>
            <a:off x="76581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66294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8" name="Rectangle 79"/>
          <p:cNvSpPr>
            <a:spLocks noChangeArrowheads="1"/>
          </p:cNvSpPr>
          <p:nvPr/>
        </p:nvSpPr>
        <p:spPr bwMode="auto">
          <a:xfrm>
            <a:off x="5562600" y="33242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9" name="Rectangle 80"/>
          <p:cNvSpPr>
            <a:spLocks noChangeArrowheads="1"/>
          </p:cNvSpPr>
          <p:nvPr/>
        </p:nvSpPr>
        <p:spPr bwMode="auto">
          <a:xfrm>
            <a:off x="4572000" y="33242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0" name="Rectangle 81"/>
          <p:cNvSpPr>
            <a:spLocks noChangeArrowheads="1"/>
          </p:cNvSpPr>
          <p:nvPr/>
        </p:nvSpPr>
        <p:spPr bwMode="auto">
          <a:xfrm>
            <a:off x="35433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1" name="Rectangle 82"/>
          <p:cNvSpPr>
            <a:spLocks noChangeArrowheads="1"/>
          </p:cNvSpPr>
          <p:nvPr/>
        </p:nvSpPr>
        <p:spPr bwMode="auto">
          <a:xfrm>
            <a:off x="25146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14859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457200" y="33242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76581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66294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562600" y="2986088"/>
            <a:ext cx="10668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7" name="Rectangle 88"/>
          <p:cNvSpPr>
            <a:spLocks noChangeArrowheads="1"/>
          </p:cNvSpPr>
          <p:nvPr/>
        </p:nvSpPr>
        <p:spPr bwMode="auto">
          <a:xfrm>
            <a:off x="4572000" y="2986088"/>
            <a:ext cx="9906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8" name="Rectangle 89"/>
          <p:cNvSpPr>
            <a:spLocks noChangeArrowheads="1"/>
          </p:cNvSpPr>
          <p:nvPr/>
        </p:nvSpPr>
        <p:spPr bwMode="auto">
          <a:xfrm>
            <a:off x="35433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25146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0" name="Rectangle 91"/>
          <p:cNvSpPr>
            <a:spLocks noChangeArrowheads="1"/>
          </p:cNvSpPr>
          <p:nvPr/>
        </p:nvSpPr>
        <p:spPr bwMode="auto">
          <a:xfrm>
            <a:off x="14859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1" name="Rectangle 92"/>
          <p:cNvSpPr>
            <a:spLocks noChangeArrowheads="1"/>
          </p:cNvSpPr>
          <p:nvPr/>
        </p:nvSpPr>
        <p:spPr bwMode="auto">
          <a:xfrm>
            <a:off x="457200" y="29860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2" name="Rectangle 93"/>
          <p:cNvSpPr>
            <a:spLocks noChangeArrowheads="1"/>
          </p:cNvSpPr>
          <p:nvPr/>
        </p:nvSpPr>
        <p:spPr bwMode="auto">
          <a:xfrm>
            <a:off x="76581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3" name="Rectangle 94"/>
          <p:cNvSpPr>
            <a:spLocks noChangeArrowheads="1"/>
          </p:cNvSpPr>
          <p:nvPr/>
        </p:nvSpPr>
        <p:spPr bwMode="auto">
          <a:xfrm>
            <a:off x="66294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4" name="Rectangle 95"/>
          <p:cNvSpPr>
            <a:spLocks noChangeArrowheads="1"/>
          </p:cNvSpPr>
          <p:nvPr/>
        </p:nvSpPr>
        <p:spPr bwMode="auto">
          <a:xfrm>
            <a:off x="5562600" y="2647950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4572000" y="2647950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6" name="Rectangle 97"/>
          <p:cNvSpPr>
            <a:spLocks noChangeArrowheads="1"/>
          </p:cNvSpPr>
          <p:nvPr/>
        </p:nvSpPr>
        <p:spPr bwMode="auto">
          <a:xfrm>
            <a:off x="35433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7" name="Rectangle 98"/>
          <p:cNvSpPr>
            <a:spLocks noChangeArrowheads="1"/>
          </p:cNvSpPr>
          <p:nvPr/>
        </p:nvSpPr>
        <p:spPr bwMode="auto">
          <a:xfrm>
            <a:off x="25146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8" name="Rectangle 99"/>
          <p:cNvSpPr>
            <a:spLocks noChangeArrowheads="1"/>
          </p:cNvSpPr>
          <p:nvPr/>
        </p:nvSpPr>
        <p:spPr bwMode="auto">
          <a:xfrm>
            <a:off x="14859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9" name="Rectangle 100"/>
          <p:cNvSpPr>
            <a:spLocks noChangeArrowheads="1"/>
          </p:cNvSpPr>
          <p:nvPr/>
        </p:nvSpPr>
        <p:spPr bwMode="auto">
          <a:xfrm>
            <a:off x="457200" y="26479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00" name="Rectangle 101"/>
          <p:cNvSpPr>
            <a:spLocks noChangeArrowheads="1"/>
          </p:cNvSpPr>
          <p:nvPr/>
        </p:nvSpPr>
        <p:spPr bwMode="auto">
          <a:xfrm>
            <a:off x="76581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1" name="Rectangle 102"/>
          <p:cNvSpPr>
            <a:spLocks noChangeArrowheads="1"/>
          </p:cNvSpPr>
          <p:nvPr/>
        </p:nvSpPr>
        <p:spPr bwMode="auto">
          <a:xfrm>
            <a:off x="66294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2" name="Rectangle 103"/>
          <p:cNvSpPr>
            <a:spLocks noChangeArrowheads="1"/>
          </p:cNvSpPr>
          <p:nvPr/>
        </p:nvSpPr>
        <p:spPr bwMode="auto">
          <a:xfrm>
            <a:off x="5562600" y="230981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3" name="Rectangle 104"/>
          <p:cNvSpPr>
            <a:spLocks noChangeArrowheads="1"/>
          </p:cNvSpPr>
          <p:nvPr/>
        </p:nvSpPr>
        <p:spPr bwMode="auto">
          <a:xfrm>
            <a:off x="4572000" y="23098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4" name="Rectangle 105"/>
          <p:cNvSpPr>
            <a:spLocks noChangeArrowheads="1"/>
          </p:cNvSpPr>
          <p:nvPr/>
        </p:nvSpPr>
        <p:spPr bwMode="auto">
          <a:xfrm>
            <a:off x="35433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5" name="Rectangle 106"/>
          <p:cNvSpPr>
            <a:spLocks noChangeArrowheads="1"/>
          </p:cNvSpPr>
          <p:nvPr/>
        </p:nvSpPr>
        <p:spPr bwMode="auto">
          <a:xfrm>
            <a:off x="25146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6" name="Rectangle 107"/>
          <p:cNvSpPr>
            <a:spLocks noChangeArrowheads="1"/>
          </p:cNvSpPr>
          <p:nvPr/>
        </p:nvSpPr>
        <p:spPr bwMode="auto">
          <a:xfrm>
            <a:off x="14859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7" name="Rectangle 108"/>
          <p:cNvSpPr>
            <a:spLocks noChangeArrowheads="1"/>
          </p:cNvSpPr>
          <p:nvPr/>
        </p:nvSpPr>
        <p:spPr bwMode="auto">
          <a:xfrm>
            <a:off x="457200" y="23098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grpSp>
        <p:nvGrpSpPr>
          <p:cNvPr id="108" name="Group 109"/>
          <p:cNvGrpSpPr>
            <a:grpSpLocks/>
          </p:cNvGrpSpPr>
          <p:nvPr/>
        </p:nvGrpSpPr>
        <p:grpSpPr bwMode="auto">
          <a:xfrm>
            <a:off x="457200" y="1971675"/>
            <a:ext cx="8229600" cy="338138"/>
            <a:chOff x="288" y="1242"/>
            <a:chExt cx="5184" cy="213"/>
          </a:xfrm>
        </p:grpSpPr>
        <p:sp>
          <p:nvSpPr>
            <p:cNvPr id="109" name="Rectangle 110"/>
            <p:cNvSpPr>
              <a:spLocks noChangeArrowheads="1"/>
            </p:cNvSpPr>
            <p:nvPr/>
          </p:nvSpPr>
          <p:spPr bwMode="auto">
            <a:xfrm>
              <a:off x="482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 0</a:t>
              </a:r>
            </a:p>
          </p:txBody>
        </p:sp>
        <p:sp>
          <p:nvSpPr>
            <p:cNvPr id="110" name="Rectangle 111"/>
            <p:cNvSpPr>
              <a:spLocks noChangeArrowheads="1"/>
            </p:cNvSpPr>
            <p:nvPr/>
          </p:nvSpPr>
          <p:spPr bwMode="auto">
            <a:xfrm>
              <a:off x="417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1" name="Rectangle 112"/>
            <p:cNvSpPr>
              <a:spLocks noChangeArrowheads="1"/>
            </p:cNvSpPr>
            <p:nvPr/>
          </p:nvSpPr>
          <p:spPr bwMode="auto">
            <a:xfrm>
              <a:off x="3504" y="1242"/>
              <a:ext cx="672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2" name="Rectangle 113"/>
            <p:cNvSpPr>
              <a:spLocks noChangeArrowheads="1"/>
            </p:cNvSpPr>
            <p:nvPr/>
          </p:nvSpPr>
          <p:spPr bwMode="auto">
            <a:xfrm>
              <a:off x="2880" y="1242"/>
              <a:ext cx="624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3" name="Rectangle 114"/>
            <p:cNvSpPr>
              <a:spLocks noChangeArrowheads="1"/>
            </p:cNvSpPr>
            <p:nvPr/>
          </p:nvSpPr>
          <p:spPr bwMode="auto">
            <a:xfrm>
              <a:off x="2232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4" name="Rectangle 115"/>
            <p:cNvSpPr>
              <a:spLocks noChangeArrowheads="1"/>
            </p:cNvSpPr>
            <p:nvPr/>
          </p:nvSpPr>
          <p:spPr bwMode="auto">
            <a:xfrm>
              <a:off x="158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5" name="Rectangle 116"/>
            <p:cNvSpPr>
              <a:spLocks noChangeArrowheads="1"/>
            </p:cNvSpPr>
            <p:nvPr/>
          </p:nvSpPr>
          <p:spPr bwMode="auto">
            <a:xfrm>
              <a:off x="93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6" name="Rectangle 117"/>
            <p:cNvSpPr>
              <a:spLocks noChangeArrowheads="1"/>
            </p:cNvSpPr>
            <p:nvPr/>
          </p:nvSpPr>
          <p:spPr bwMode="auto">
            <a:xfrm>
              <a:off x="288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V1'</a:t>
              </a:r>
              <a:endPara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117" name="Rectangle 118"/>
          <p:cNvSpPr>
            <a:spLocks noChangeArrowheads="1"/>
          </p:cNvSpPr>
          <p:nvPr/>
        </p:nvSpPr>
        <p:spPr bwMode="auto">
          <a:xfrm>
            <a:off x="76581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18" name="Rectangle 119"/>
          <p:cNvSpPr>
            <a:spLocks noChangeArrowheads="1"/>
          </p:cNvSpPr>
          <p:nvPr/>
        </p:nvSpPr>
        <p:spPr bwMode="auto">
          <a:xfrm>
            <a:off x="66294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19" name="Rectangle 120"/>
          <p:cNvSpPr>
            <a:spLocks noChangeArrowheads="1"/>
          </p:cNvSpPr>
          <p:nvPr/>
        </p:nvSpPr>
        <p:spPr bwMode="auto">
          <a:xfrm>
            <a:off x="5562600" y="163353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0" name="Rectangle 121"/>
          <p:cNvSpPr>
            <a:spLocks noChangeArrowheads="1"/>
          </p:cNvSpPr>
          <p:nvPr/>
        </p:nvSpPr>
        <p:spPr bwMode="auto">
          <a:xfrm>
            <a:off x="4572000" y="163353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1" name="Rectangle 122"/>
          <p:cNvSpPr>
            <a:spLocks noChangeArrowheads="1"/>
          </p:cNvSpPr>
          <p:nvPr/>
        </p:nvSpPr>
        <p:spPr bwMode="auto">
          <a:xfrm>
            <a:off x="35433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25146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3" name="Rectangle 124"/>
          <p:cNvSpPr>
            <a:spLocks noChangeArrowheads="1"/>
          </p:cNvSpPr>
          <p:nvPr/>
        </p:nvSpPr>
        <p:spPr bwMode="auto">
          <a:xfrm>
            <a:off x="14859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4" name="Rectangle 125"/>
          <p:cNvSpPr>
            <a:spLocks noChangeArrowheads="1"/>
          </p:cNvSpPr>
          <p:nvPr/>
        </p:nvSpPr>
        <p:spPr bwMode="auto">
          <a:xfrm>
            <a:off x="457200" y="16335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V1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25" name="Rectangle 126"/>
          <p:cNvSpPr>
            <a:spLocks noChangeArrowheads="1"/>
          </p:cNvSpPr>
          <p:nvPr/>
        </p:nvSpPr>
        <p:spPr bwMode="auto">
          <a:xfrm>
            <a:off x="76581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C4</a:t>
            </a:r>
          </a:p>
        </p:txBody>
      </p:sp>
      <p:sp>
        <p:nvSpPr>
          <p:cNvPr id="126" name="Rectangle 127"/>
          <p:cNvSpPr>
            <a:spLocks noChangeArrowheads="1"/>
          </p:cNvSpPr>
          <p:nvPr/>
        </p:nvSpPr>
        <p:spPr bwMode="auto">
          <a:xfrm>
            <a:off x="66294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C3</a:t>
            </a:r>
          </a:p>
        </p:txBody>
      </p:sp>
      <p:sp>
        <p:nvSpPr>
          <p:cNvPr id="127" name="Rectangle 128"/>
          <p:cNvSpPr>
            <a:spLocks noChangeArrowheads="1"/>
          </p:cNvSpPr>
          <p:nvPr/>
        </p:nvSpPr>
        <p:spPr bwMode="auto">
          <a:xfrm>
            <a:off x="5562600" y="12954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C2</a:t>
            </a:r>
          </a:p>
        </p:txBody>
      </p:sp>
      <p:sp>
        <p:nvSpPr>
          <p:cNvPr id="128" name="Rectangle 129"/>
          <p:cNvSpPr>
            <a:spLocks noChangeArrowheads="1"/>
          </p:cNvSpPr>
          <p:nvPr/>
        </p:nvSpPr>
        <p:spPr bwMode="auto">
          <a:xfrm>
            <a:off x="4572000" y="12954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C1</a:t>
            </a:r>
          </a:p>
        </p:txBody>
      </p:sp>
      <p:sp>
        <p:nvSpPr>
          <p:cNvPr id="129" name="Rectangle 130"/>
          <p:cNvSpPr>
            <a:spLocks noChangeArrowheads="1"/>
          </p:cNvSpPr>
          <p:nvPr/>
        </p:nvSpPr>
        <p:spPr bwMode="auto">
          <a:xfrm>
            <a:off x="35433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X3</a:t>
            </a:r>
          </a:p>
        </p:txBody>
      </p:sp>
      <p:sp>
        <p:nvSpPr>
          <p:cNvPr id="130" name="Rectangle 131"/>
          <p:cNvSpPr>
            <a:spLocks noChangeArrowheads="1"/>
          </p:cNvSpPr>
          <p:nvPr/>
        </p:nvSpPr>
        <p:spPr bwMode="auto">
          <a:xfrm>
            <a:off x="25146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X2</a:t>
            </a:r>
          </a:p>
        </p:txBody>
      </p:sp>
      <p:sp>
        <p:nvSpPr>
          <p:cNvPr id="131" name="Rectangle 132"/>
          <p:cNvSpPr>
            <a:spLocks noChangeArrowheads="1"/>
          </p:cNvSpPr>
          <p:nvPr/>
        </p:nvSpPr>
        <p:spPr bwMode="auto">
          <a:xfrm>
            <a:off x="14859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X1</a:t>
            </a:r>
          </a:p>
        </p:txBody>
      </p:sp>
      <p:sp>
        <p:nvSpPr>
          <p:cNvPr id="132" name="Rectangle 133"/>
          <p:cNvSpPr>
            <a:spLocks noChangeArrowheads="1"/>
          </p:cNvSpPr>
          <p:nvPr/>
        </p:nvSpPr>
        <p:spPr bwMode="auto">
          <a:xfrm>
            <a:off x="457200" y="12954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 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33" name="Line 134"/>
          <p:cNvSpPr>
            <a:spLocks noChangeShapeType="1"/>
          </p:cNvSpPr>
          <p:nvPr/>
        </p:nvSpPr>
        <p:spPr bwMode="auto">
          <a:xfrm>
            <a:off x="457200" y="1295400"/>
            <a:ext cx="10287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4" name="Line 135"/>
          <p:cNvSpPr>
            <a:spLocks noChangeShapeType="1"/>
          </p:cNvSpPr>
          <p:nvPr/>
        </p:nvSpPr>
        <p:spPr bwMode="auto">
          <a:xfrm>
            <a:off x="457200" y="67056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5" name="Line 136"/>
          <p:cNvSpPr>
            <a:spLocks noChangeShapeType="1"/>
          </p:cNvSpPr>
          <p:nvPr/>
        </p:nvSpPr>
        <p:spPr bwMode="auto">
          <a:xfrm>
            <a:off x="457200" y="1295400"/>
            <a:ext cx="0" cy="3381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6" name="Line 137"/>
          <p:cNvSpPr>
            <a:spLocks noChangeShapeType="1"/>
          </p:cNvSpPr>
          <p:nvPr/>
        </p:nvSpPr>
        <p:spPr bwMode="auto">
          <a:xfrm>
            <a:off x="86868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7" name="Line 138"/>
          <p:cNvSpPr>
            <a:spLocks noChangeShapeType="1"/>
          </p:cNvSpPr>
          <p:nvPr/>
        </p:nvSpPr>
        <p:spPr bwMode="auto">
          <a:xfrm>
            <a:off x="457200" y="16335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8" name="Line 139"/>
          <p:cNvSpPr>
            <a:spLocks noChangeShapeType="1"/>
          </p:cNvSpPr>
          <p:nvPr/>
        </p:nvSpPr>
        <p:spPr bwMode="auto">
          <a:xfrm>
            <a:off x="14859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9" name="Line 140"/>
          <p:cNvSpPr>
            <a:spLocks noChangeShapeType="1"/>
          </p:cNvSpPr>
          <p:nvPr/>
        </p:nvSpPr>
        <p:spPr bwMode="auto">
          <a:xfrm>
            <a:off x="1485900" y="1295400"/>
            <a:ext cx="72009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0" name="Line 141"/>
          <p:cNvSpPr>
            <a:spLocks noChangeShapeType="1"/>
          </p:cNvSpPr>
          <p:nvPr/>
        </p:nvSpPr>
        <p:spPr bwMode="auto">
          <a:xfrm>
            <a:off x="25146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1" name="Line 142"/>
          <p:cNvSpPr>
            <a:spLocks noChangeShapeType="1"/>
          </p:cNvSpPr>
          <p:nvPr/>
        </p:nvSpPr>
        <p:spPr bwMode="auto">
          <a:xfrm>
            <a:off x="35433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2" name="Line 143"/>
          <p:cNvSpPr>
            <a:spLocks noChangeShapeType="1"/>
          </p:cNvSpPr>
          <p:nvPr/>
        </p:nvSpPr>
        <p:spPr bwMode="auto">
          <a:xfrm>
            <a:off x="45720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3" name="Line 144"/>
          <p:cNvSpPr>
            <a:spLocks noChangeShapeType="1"/>
          </p:cNvSpPr>
          <p:nvPr/>
        </p:nvSpPr>
        <p:spPr bwMode="auto">
          <a:xfrm>
            <a:off x="55626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4" name="Line 145"/>
          <p:cNvSpPr>
            <a:spLocks noChangeShapeType="1"/>
          </p:cNvSpPr>
          <p:nvPr/>
        </p:nvSpPr>
        <p:spPr bwMode="auto">
          <a:xfrm>
            <a:off x="66294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5" name="Line 146"/>
          <p:cNvSpPr>
            <a:spLocks noChangeShapeType="1"/>
          </p:cNvSpPr>
          <p:nvPr/>
        </p:nvSpPr>
        <p:spPr bwMode="auto">
          <a:xfrm>
            <a:off x="7658100" y="12954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6" name="Line 147"/>
          <p:cNvSpPr>
            <a:spLocks noChangeShapeType="1"/>
          </p:cNvSpPr>
          <p:nvPr/>
        </p:nvSpPr>
        <p:spPr bwMode="auto">
          <a:xfrm>
            <a:off x="457200" y="19716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7" name="Line 148"/>
          <p:cNvSpPr>
            <a:spLocks noChangeShapeType="1"/>
          </p:cNvSpPr>
          <p:nvPr/>
        </p:nvSpPr>
        <p:spPr bwMode="auto">
          <a:xfrm>
            <a:off x="457200" y="1633538"/>
            <a:ext cx="0" cy="507206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8" name="Line 149"/>
          <p:cNvSpPr>
            <a:spLocks noChangeShapeType="1"/>
          </p:cNvSpPr>
          <p:nvPr/>
        </p:nvSpPr>
        <p:spPr bwMode="auto">
          <a:xfrm>
            <a:off x="457200" y="23098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9" name="Line 150"/>
          <p:cNvSpPr>
            <a:spLocks noChangeShapeType="1"/>
          </p:cNvSpPr>
          <p:nvPr/>
        </p:nvSpPr>
        <p:spPr bwMode="auto">
          <a:xfrm>
            <a:off x="457200" y="26479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0" name="Line 151"/>
          <p:cNvSpPr>
            <a:spLocks noChangeShapeType="1"/>
          </p:cNvSpPr>
          <p:nvPr/>
        </p:nvSpPr>
        <p:spPr bwMode="auto">
          <a:xfrm>
            <a:off x="457200" y="29860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1" name="Line 152"/>
          <p:cNvSpPr>
            <a:spLocks noChangeShapeType="1"/>
          </p:cNvSpPr>
          <p:nvPr/>
        </p:nvSpPr>
        <p:spPr bwMode="auto">
          <a:xfrm>
            <a:off x="457200" y="33242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2" name="Line 153"/>
          <p:cNvSpPr>
            <a:spLocks noChangeShapeType="1"/>
          </p:cNvSpPr>
          <p:nvPr/>
        </p:nvSpPr>
        <p:spPr bwMode="auto">
          <a:xfrm>
            <a:off x="457200" y="36623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3" name="Line 154"/>
          <p:cNvSpPr>
            <a:spLocks noChangeShapeType="1"/>
          </p:cNvSpPr>
          <p:nvPr/>
        </p:nvSpPr>
        <p:spPr bwMode="auto">
          <a:xfrm>
            <a:off x="457200" y="40005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4" name="Line 155"/>
          <p:cNvSpPr>
            <a:spLocks noChangeShapeType="1"/>
          </p:cNvSpPr>
          <p:nvPr/>
        </p:nvSpPr>
        <p:spPr bwMode="auto">
          <a:xfrm>
            <a:off x="457200" y="43386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5" name="Line 156"/>
          <p:cNvSpPr>
            <a:spLocks noChangeShapeType="1"/>
          </p:cNvSpPr>
          <p:nvPr/>
        </p:nvSpPr>
        <p:spPr bwMode="auto">
          <a:xfrm>
            <a:off x="457200" y="46767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6" name="Line 157"/>
          <p:cNvSpPr>
            <a:spLocks noChangeShapeType="1"/>
          </p:cNvSpPr>
          <p:nvPr/>
        </p:nvSpPr>
        <p:spPr bwMode="auto">
          <a:xfrm>
            <a:off x="457200" y="50149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7" name="Line 158"/>
          <p:cNvSpPr>
            <a:spLocks noChangeShapeType="1"/>
          </p:cNvSpPr>
          <p:nvPr/>
        </p:nvSpPr>
        <p:spPr bwMode="auto">
          <a:xfrm>
            <a:off x="457200" y="53530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8" name="Line 159"/>
          <p:cNvSpPr>
            <a:spLocks noChangeShapeType="1"/>
          </p:cNvSpPr>
          <p:nvPr/>
        </p:nvSpPr>
        <p:spPr bwMode="auto">
          <a:xfrm>
            <a:off x="457200" y="56911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9" name="Line 160"/>
          <p:cNvSpPr>
            <a:spLocks noChangeShapeType="1"/>
          </p:cNvSpPr>
          <p:nvPr/>
        </p:nvSpPr>
        <p:spPr bwMode="auto">
          <a:xfrm>
            <a:off x="457200" y="60293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60" name="Line 161"/>
          <p:cNvSpPr>
            <a:spLocks noChangeShapeType="1"/>
          </p:cNvSpPr>
          <p:nvPr/>
        </p:nvSpPr>
        <p:spPr bwMode="auto">
          <a:xfrm>
            <a:off x="457200" y="63674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61" name="Slide Number Placeholder 2"/>
          <p:cNvSpPr txBox="1">
            <a:spLocks/>
          </p:cNvSpPr>
          <p:nvPr/>
        </p:nvSpPr>
        <p:spPr>
          <a:xfrm>
            <a:off x="7462838" y="6245225"/>
            <a:ext cx="31115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9pPr>
          </a:lstStyle>
          <a:p>
            <a:pPr>
              <a:defRPr/>
            </a:pPr>
            <a:fld id="{D06F4351-E052-0443-89E6-12CE505F52D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0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0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5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4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2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5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6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3" presetID="3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 build="allAtOnce"/>
      <p:bldP spid="6" grpId="1" build="allAtOnce"/>
      <p:bldP spid="7" grpId="0" build="allAtOnce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build="allAtOnce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build="allAtOnce"/>
      <p:bldP spid="55" grpId="0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 animBg="1"/>
      <p:bldP spid="135" grpId="0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458200" cy="1068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(x1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 v x2 v x3)</a:t>
            </a:r>
            <a:r>
              <a:rPr lang="en-US" altLang="ja-JP" sz="24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Satisfying assignment x1=0, x2=0, x3=1</a:t>
            </a:r>
          </a:p>
        </p:txBody>
      </p:sp>
      <p:sp>
        <p:nvSpPr>
          <p:cNvPr id="4" name="Rectangle 162"/>
          <p:cNvSpPr>
            <a:spLocks noChangeArrowheads="1"/>
          </p:cNvSpPr>
          <p:nvPr/>
        </p:nvSpPr>
        <p:spPr bwMode="auto">
          <a:xfrm>
            <a:off x="76581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5" name="Rectangle 163"/>
          <p:cNvSpPr>
            <a:spLocks noChangeArrowheads="1"/>
          </p:cNvSpPr>
          <p:nvPr/>
        </p:nvSpPr>
        <p:spPr bwMode="auto">
          <a:xfrm>
            <a:off x="66294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6" name="Rectangle 164"/>
          <p:cNvSpPr>
            <a:spLocks noChangeArrowheads="1"/>
          </p:cNvSpPr>
          <p:nvPr/>
        </p:nvSpPr>
        <p:spPr bwMode="auto">
          <a:xfrm>
            <a:off x="5562600" y="629126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7" name="Rectangle 165"/>
          <p:cNvSpPr>
            <a:spLocks noChangeArrowheads="1"/>
          </p:cNvSpPr>
          <p:nvPr/>
        </p:nvSpPr>
        <p:spPr bwMode="auto">
          <a:xfrm>
            <a:off x="4572000" y="629126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8" name="Rectangle 166"/>
          <p:cNvSpPr>
            <a:spLocks noChangeArrowheads="1"/>
          </p:cNvSpPr>
          <p:nvPr/>
        </p:nvSpPr>
        <p:spPr bwMode="auto">
          <a:xfrm>
            <a:off x="35433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" name="Rectangle 167"/>
          <p:cNvSpPr>
            <a:spLocks noChangeArrowheads="1"/>
          </p:cNvSpPr>
          <p:nvPr/>
        </p:nvSpPr>
        <p:spPr bwMode="auto">
          <a:xfrm>
            <a:off x="25146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" name="Rectangle 168"/>
          <p:cNvSpPr>
            <a:spLocks noChangeArrowheads="1"/>
          </p:cNvSpPr>
          <p:nvPr/>
        </p:nvSpPr>
        <p:spPr bwMode="auto">
          <a:xfrm>
            <a:off x="14859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1" name="Rectangle 169"/>
          <p:cNvSpPr>
            <a:spLocks noChangeArrowheads="1"/>
          </p:cNvSpPr>
          <p:nvPr/>
        </p:nvSpPr>
        <p:spPr bwMode="auto">
          <a:xfrm>
            <a:off x="4572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t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2" name="Rectangle 170"/>
          <p:cNvSpPr>
            <a:spLocks noChangeArrowheads="1"/>
          </p:cNvSpPr>
          <p:nvPr/>
        </p:nvSpPr>
        <p:spPr bwMode="auto">
          <a:xfrm>
            <a:off x="76581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13" name="Rectangle 171"/>
          <p:cNvSpPr>
            <a:spLocks noChangeArrowheads="1"/>
          </p:cNvSpPr>
          <p:nvPr/>
        </p:nvSpPr>
        <p:spPr bwMode="auto">
          <a:xfrm>
            <a:off x="66294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4" name="Rectangle 172"/>
          <p:cNvSpPr>
            <a:spLocks noChangeArrowheads="1"/>
          </p:cNvSpPr>
          <p:nvPr/>
        </p:nvSpPr>
        <p:spPr bwMode="auto">
          <a:xfrm>
            <a:off x="5562600" y="59531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5" name="Rectangle 173"/>
          <p:cNvSpPr>
            <a:spLocks noChangeArrowheads="1"/>
          </p:cNvSpPr>
          <p:nvPr/>
        </p:nvSpPr>
        <p:spPr bwMode="auto">
          <a:xfrm>
            <a:off x="4572000" y="59531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6" name="Rectangle 174"/>
          <p:cNvSpPr>
            <a:spLocks noChangeArrowheads="1"/>
          </p:cNvSpPr>
          <p:nvPr/>
        </p:nvSpPr>
        <p:spPr bwMode="auto">
          <a:xfrm>
            <a:off x="35433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7" name="Rectangle 175"/>
          <p:cNvSpPr>
            <a:spLocks noChangeArrowheads="1"/>
          </p:cNvSpPr>
          <p:nvPr/>
        </p:nvSpPr>
        <p:spPr bwMode="auto">
          <a:xfrm>
            <a:off x="25146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8" name="Rectangle 176"/>
          <p:cNvSpPr>
            <a:spLocks noChangeArrowheads="1"/>
          </p:cNvSpPr>
          <p:nvPr/>
        </p:nvSpPr>
        <p:spPr bwMode="auto">
          <a:xfrm>
            <a:off x="14859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9" name="Rectangle 177"/>
          <p:cNvSpPr>
            <a:spLocks noChangeArrowheads="1"/>
          </p:cNvSpPr>
          <p:nvPr/>
        </p:nvSpPr>
        <p:spPr bwMode="auto">
          <a:xfrm>
            <a:off x="4572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0" name="Rectangle 178"/>
          <p:cNvSpPr>
            <a:spLocks noChangeArrowheads="1"/>
          </p:cNvSpPr>
          <p:nvPr/>
        </p:nvSpPr>
        <p:spPr bwMode="auto">
          <a:xfrm>
            <a:off x="76581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21" name="Rectangle 179"/>
          <p:cNvSpPr>
            <a:spLocks noChangeArrowheads="1"/>
          </p:cNvSpPr>
          <p:nvPr/>
        </p:nvSpPr>
        <p:spPr bwMode="auto">
          <a:xfrm>
            <a:off x="66294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2" name="Rectangle 180"/>
          <p:cNvSpPr>
            <a:spLocks noChangeArrowheads="1"/>
          </p:cNvSpPr>
          <p:nvPr/>
        </p:nvSpPr>
        <p:spPr bwMode="auto">
          <a:xfrm>
            <a:off x="5562600" y="561498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3" name="Rectangle 181"/>
          <p:cNvSpPr>
            <a:spLocks noChangeArrowheads="1"/>
          </p:cNvSpPr>
          <p:nvPr/>
        </p:nvSpPr>
        <p:spPr bwMode="auto">
          <a:xfrm>
            <a:off x="4572000" y="561498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4" name="Rectangle 182"/>
          <p:cNvSpPr>
            <a:spLocks noChangeArrowheads="1"/>
          </p:cNvSpPr>
          <p:nvPr/>
        </p:nvSpPr>
        <p:spPr bwMode="auto">
          <a:xfrm>
            <a:off x="35433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5" name="Rectangle 183"/>
          <p:cNvSpPr>
            <a:spLocks noChangeArrowheads="1"/>
          </p:cNvSpPr>
          <p:nvPr/>
        </p:nvSpPr>
        <p:spPr bwMode="auto">
          <a:xfrm>
            <a:off x="25146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6" name="Rectangle 184"/>
          <p:cNvSpPr>
            <a:spLocks noChangeArrowheads="1"/>
          </p:cNvSpPr>
          <p:nvPr/>
        </p:nvSpPr>
        <p:spPr bwMode="auto">
          <a:xfrm>
            <a:off x="14859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7" name="Rectangle 185"/>
          <p:cNvSpPr>
            <a:spLocks noChangeArrowheads="1"/>
          </p:cNvSpPr>
          <p:nvPr/>
        </p:nvSpPr>
        <p:spPr bwMode="auto">
          <a:xfrm>
            <a:off x="4572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8" name="Rectangle 186"/>
          <p:cNvSpPr>
            <a:spLocks noChangeArrowheads="1"/>
          </p:cNvSpPr>
          <p:nvPr/>
        </p:nvSpPr>
        <p:spPr bwMode="auto">
          <a:xfrm>
            <a:off x="76581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9" name="Rectangle 187"/>
          <p:cNvSpPr>
            <a:spLocks noChangeArrowheads="1"/>
          </p:cNvSpPr>
          <p:nvPr/>
        </p:nvSpPr>
        <p:spPr bwMode="auto">
          <a:xfrm>
            <a:off x="66294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30" name="Rectangle 188"/>
          <p:cNvSpPr>
            <a:spLocks noChangeArrowheads="1"/>
          </p:cNvSpPr>
          <p:nvPr/>
        </p:nvSpPr>
        <p:spPr bwMode="auto">
          <a:xfrm>
            <a:off x="5562600" y="527685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1" name="Rectangle 189"/>
          <p:cNvSpPr>
            <a:spLocks noChangeArrowheads="1"/>
          </p:cNvSpPr>
          <p:nvPr/>
        </p:nvSpPr>
        <p:spPr bwMode="auto">
          <a:xfrm>
            <a:off x="4572000" y="527685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2" name="Rectangle 190"/>
          <p:cNvSpPr>
            <a:spLocks noChangeArrowheads="1"/>
          </p:cNvSpPr>
          <p:nvPr/>
        </p:nvSpPr>
        <p:spPr bwMode="auto">
          <a:xfrm>
            <a:off x="35433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3" name="Rectangle 191"/>
          <p:cNvSpPr>
            <a:spLocks noChangeArrowheads="1"/>
          </p:cNvSpPr>
          <p:nvPr/>
        </p:nvSpPr>
        <p:spPr bwMode="auto">
          <a:xfrm>
            <a:off x="25146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4" name="Rectangle 192"/>
          <p:cNvSpPr>
            <a:spLocks noChangeArrowheads="1"/>
          </p:cNvSpPr>
          <p:nvPr/>
        </p:nvSpPr>
        <p:spPr bwMode="auto">
          <a:xfrm>
            <a:off x="14859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5" name="Rectangle 193"/>
          <p:cNvSpPr>
            <a:spLocks noChangeArrowheads="1"/>
          </p:cNvSpPr>
          <p:nvPr/>
        </p:nvSpPr>
        <p:spPr bwMode="auto">
          <a:xfrm>
            <a:off x="4572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6" name="Rectangle 194"/>
          <p:cNvSpPr>
            <a:spLocks noChangeArrowheads="1"/>
          </p:cNvSpPr>
          <p:nvPr/>
        </p:nvSpPr>
        <p:spPr bwMode="auto">
          <a:xfrm>
            <a:off x="7658100" y="49387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7" name="Rectangle 195"/>
          <p:cNvSpPr>
            <a:spLocks noChangeArrowheads="1"/>
          </p:cNvSpPr>
          <p:nvPr/>
        </p:nvSpPr>
        <p:spPr bwMode="auto">
          <a:xfrm>
            <a:off x="6629400" y="49387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38" name="Rectangle 196"/>
          <p:cNvSpPr>
            <a:spLocks noChangeArrowheads="1"/>
          </p:cNvSpPr>
          <p:nvPr/>
        </p:nvSpPr>
        <p:spPr bwMode="auto">
          <a:xfrm>
            <a:off x="5562600" y="493871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9" name="Rectangle 197"/>
          <p:cNvSpPr>
            <a:spLocks noChangeArrowheads="1"/>
          </p:cNvSpPr>
          <p:nvPr/>
        </p:nvSpPr>
        <p:spPr bwMode="auto">
          <a:xfrm>
            <a:off x="4572000" y="49387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0" name="Rectangle 198"/>
          <p:cNvSpPr>
            <a:spLocks noChangeArrowheads="1"/>
          </p:cNvSpPr>
          <p:nvPr/>
        </p:nvSpPr>
        <p:spPr bwMode="auto">
          <a:xfrm>
            <a:off x="3543300" y="49387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1" name="Rectangle 199"/>
          <p:cNvSpPr>
            <a:spLocks noChangeArrowheads="1"/>
          </p:cNvSpPr>
          <p:nvPr/>
        </p:nvSpPr>
        <p:spPr bwMode="auto">
          <a:xfrm>
            <a:off x="2514600" y="49387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2" name="Rectangle 200"/>
          <p:cNvSpPr>
            <a:spLocks noChangeArrowheads="1"/>
          </p:cNvSpPr>
          <p:nvPr/>
        </p:nvSpPr>
        <p:spPr bwMode="auto">
          <a:xfrm>
            <a:off x="1485900" y="49387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3" name="Rectangle 201"/>
          <p:cNvSpPr>
            <a:spLocks noChangeArrowheads="1"/>
          </p:cNvSpPr>
          <p:nvPr/>
        </p:nvSpPr>
        <p:spPr bwMode="auto">
          <a:xfrm>
            <a:off x="457200" y="49387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4" name="Rectangle 202"/>
          <p:cNvSpPr>
            <a:spLocks noChangeArrowheads="1"/>
          </p:cNvSpPr>
          <p:nvPr/>
        </p:nvSpPr>
        <p:spPr bwMode="auto">
          <a:xfrm>
            <a:off x="76581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5" name="Rectangle 203"/>
          <p:cNvSpPr>
            <a:spLocks noChangeArrowheads="1"/>
          </p:cNvSpPr>
          <p:nvPr/>
        </p:nvSpPr>
        <p:spPr bwMode="auto">
          <a:xfrm>
            <a:off x="66294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6" name="Rectangle 204"/>
          <p:cNvSpPr>
            <a:spLocks noChangeArrowheads="1"/>
          </p:cNvSpPr>
          <p:nvPr/>
        </p:nvSpPr>
        <p:spPr bwMode="auto">
          <a:xfrm>
            <a:off x="5562600" y="4600575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47" name="Rectangle 205"/>
          <p:cNvSpPr>
            <a:spLocks noChangeArrowheads="1"/>
          </p:cNvSpPr>
          <p:nvPr/>
        </p:nvSpPr>
        <p:spPr bwMode="auto">
          <a:xfrm>
            <a:off x="4572000" y="4600575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8" name="Rectangle 206"/>
          <p:cNvSpPr>
            <a:spLocks noChangeArrowheads="1"/>
          </p:cNvSpPr>
          <p:nvPr/>
        </p:nvSpPr>
        <p:spPr bwMode="auto">
          <a:xfrm>
            <a:off x="35433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9" name="Rectangle 207"/>
          <p:cNvSpPr>
            <a:spLocks noChangeArrowheads="1"/>
          </p:cNvSpPr>
          <p:nvPr/>
        </p:nvSpPr>
        <p:spPr bwMode="auto">
          <a:xfrm>
            <a:off x="25146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0" name="Rectangle 208"/>
          <p:cNvSpPr>
            <a:spLocks noChangeArrowheads="1"/>
          </p:cNvSpPr>
          <p:nvPr/>
        </p:nvSpPr>
        <p:spPr bwMode="auto">
          <a:xfrm>
            <a:off x="14859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1" name="Rectangle 209"/>
          <p:cNvSpPr>
            <a:spLocks noChangeArrowheads="1"/>
          </p:cNvSpPr>
          <p:nvPr/>
        </p:nvSpPr>
        <p:spPr bwMode="auto">
          <a:xfrm>
            <a:off x="4572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" name="Rectangle 210"/>
          <p:cNvSpPr>
            <a:spLocks noChangeArrowheads="1"/>
          </p:cNvSpPr>
          <p:nvPr/>
        </p:nvSpPr>
        <p:spPr bwMode="auto">
          <a:xfrm>
            <a:off x="76581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3" name="Rectangle 211"/>
          <p:cNvSpPr>
            <a:spLocks noChangeArrowheads="1"/>
          </p:cNvSpPr>
          <p:nvPr/>
        </p:nvSpPr>
        <p:spPr bwMode="auto">
          <a:xfrm>
            <a:off x="66294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4" name="Rectangle 212"/>
          <p:cNvSpPr>
            <a:spLocks noChangeArrowheads="1"/>
          </p:cNvSpPr>
          <p:nvPr/>
        </p:nvSpPr>
        <p:spPr bwMode="auto">
          <a:xfrm>
            <a:off x="5562600" y="4262438"/>
            <a:ext cx="1066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55" name="Rectangle 213"/>
          <p:cNvSpPr>
            <a:spLocks noChangeArrowheads="1"/>
          </p:cNvSpPr>
          <p:nvPr/>
        </p:nvSpPr>
        <p:spPr bwMode="auto">
          <a:xfrm>
            <a:off x="4572000" y="4262438"/>
            <a:ext cx="990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6" name="Rectangle 214"/>
          <p:cNvSpPr>
            <a:spLocks noChangeArrowheads="1"/>
          </p:cNvSpPr>
          <p:nvPr/>
        </p:nvSpPr>
        <p:spPr bwMode="auto">
          <a:xfrm>
            <a:off x="35433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7" name="Rectangle 215"/>
          <p:cNvSpPr>
            <a:spLocks noChangeArrowheads="1"/>
          </p:cNvSpPr>
          <p:nvPr/>
        </p:nvSpPr>
        <p:spPr bwMode="auto">
          <a:xfrm>
            <a:off x="25146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8" name="Rectangle 216"/>
          <p:cNvSpPr>
            <a:spLocks noChangeArrowheads="1"/>
          </p:cNvSpPr>
          <p:nvPr/>
        </p:nvSpPr>
        <p:spPr bwMode="auto">
          <a:xfrm>
            <a:off x="14859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9" name="Rectangle 217"/>
          <p:cNvSpPr>
            <a:spLocks noChangeArrowheads="1"/>
          </p:cNvSpPr>
          <p:nvPr/>
        </p:nvSpPr>
        <p:spPr bwMode="auto">
          <a:xfrm>
            <a:off x="4572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0" name="Rectangle 218"/>
          <p:cNvSpPr>
            <a:spLocks noChangeArrowheads="1"/>
          </p:cNvSpPr>
          <p:nvPr/>
        </p:nvSpPr>
        <p:spPr bwMode="auto">
          <a:xfrm>
            <a:off x="76581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1" name="Rectangle 219"/>
          <p:cNvSpPr>
            <a:spLocks noChangeArrowheads="1"/>
          </p:cNvSpPr>
          <p:nvPr/>
        </p:nvSpPr>
        <p:spPr bwMode="auto">
          <a:xfrm>
            <a:off x="66294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2" name="Rectangle 220"/>
          <p:cNvSpPr>
            <a:spLocks noChangeArrowheads="1"/>
          </p:cNvSpPr>
          <p:nvPr/>
        </p:nvSpPr>
        <p:spPr bwMode="auto">
          <a:xfrm>
            <a:off x="5562600" y="3924300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3" name="Rectangle 221"/>
          <p:cNvSpPr>
            <a:spLocks noChangeArrowheads="1"/>
          </p:cNvSpPr>
          <p:nvPr/>
        </p:nvSpPr>
        <p:spPr bwMode="auto">
          <a:xfrm>
            <a:off x="4572000" y="3924300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64" name="Rectangle 222"/>
          <p:cNvSpPr>
            <a:spLocks noChangeArrowheads="1"/>
          </p:cNvSpPr>
          <p:nvPr/>
        </p:nvSpPr>
        <p:spPr bwMode="auto">
          <a:xfrm>
            <a:off x="35433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5" name="Rectangle 223"/>
          <p:cNvSpPr>
            <a:spLocks noChangeArrowheads="1"/>
          </p:cNvSpPr>
          <p:nvPr/>
        </p:nvSpPr>
        <p:spPr bwMode="auto">
          <a:xfrm>
            <a:off x="25146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6" name="Rectangle 224"/>
          <p:cNvSpPr>
            <a:spLocks noChangeArrowheads="1"/>
          </p:cNvSpPr>
          <p:nvPr/>
        </p:nvSpPr>
        <p:spPr bwMode="auto">
          <a:xfrm>
            <a:off x="14859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7" name="Rectangle 225"/>
          <p:cNvSpPr>
            <a:spLocks noChangeArrowheads="1"/>
          </p:cNvSpPr>
          <p:nvPr/>
        </p:nvSpPr>
        <p:spPr bwMode="auto">
          <a:xfrm>
            <a:off x="4572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8" name="Rectangle 226"/>
          <p:cNvSpPr>
            <a:spLocks noChangeArrowheads="1"/>
          </p:cNvSpPr>
          <p:nvPr/>
        </p:nvSpPr>
        <p:spPr bwMode="auto">
          <a:xfrm>
            <a:off x="76581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9" name="Rectangle 227"/>
          <p:cNvSpPr>
            <a:spLocks noChangeArrowheads="1"/>
          </p:cNvSpPr>
          <p:nvPr/>
        </p:nvSpPr>
        <p:spPr bwMode="auto">
          <a:xfrm>
            <a:off x="66294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0" name="Rectangle 228"/>
          <p:cNvSpPr>
            <a:spLocks noChangeArrowheads="1"/>
          </p:cNvSpPr>
          <p:nvPr/>
        </p:nvSpPr>
        <p:spPr bwMode="auto">
          <a:xfrm>
            <a:off x="5562600" y="3586163"/>
            <a:ext cx="10668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1" name="Rectangle 229"/>
          <p:cNvSpPr>
            <a:spLocks noChangeArrowheads="1"/>
          </p:cNvSpPr>
          <p:nvPr/>
        </p:nvSpPr>
        <p:spPr bwMode="auto">
          <a:xfrm>
            <a:off x="4572000" y="3586163"/>
            <a:ext cx="9906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2" name="Rectangle 230"/>
          <p:cNvSpPr>
            <a:spLocks noChangeArrowheads="1"/>
          </p:cNvSpPr>
          <p:nvPr/>
        </p:nvSpPr>
        <p:spPr bwMode="auto">
          <a:xfrm>
            <a:off x="35433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3" name="Rectangle 231"/>
          <p:cNvSpPr>
            <a:spLocks noChangeArrowheads="1"/>
          </p:cNvSpPr>
          <p:nvPr/>
        </p:nvSpPr>
        <p:spPr bwMode="auto">
          <a:xfrm>
            <a:off x="25146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4" name="Rectangle 232"/>
          <p:cNvSpPr>
            <a:spLocks noChangeArrowheads="1"/>
          </p:cNvSpPr>
          <p:nvPr/>
        </p:nvSpPr>
        <p:spPr bwMode="auto">
          <a:xfrm>
            <a:off x="14859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5" name="Rectangle 233"/>
          <p:cNvSpPr>
            <a:spLocks noChangeArrowheads="1"/>
          </p:cNvSpPr>
          <p:nvPr/>
        </p:nvSpPr>
        <p:spPr bwMode="auto">
          <a:xfrm>
            <a:off x="4572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 dirty="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</a:t>
            </a:r>
            <a:endParaRPr lang="en-GB" sz="1400" dirty="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76" name="Rectangle 234"/>
          <p:cNvSpPr>
            <a:spLocks noChangeArrowheads="1"/>
          </p:cNvSpPr>
          <p:nvPr/>
        </p:nvSpPr>
        <p:spPr bwMode="auto">
          <a:xfrm>
            <a:off x="76581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7" name="Rectangle 235"/>
          <p:cNvSpPr>
            <a:spLocks noChangeArrowheads="1"/>
          </p:cNvSpPr>
          <p:nvPr/>
        </p:nvSpPr>
        <p:spPr bwMode="auto">
          <a:xfrm>
            <a:off x="66294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8" name="Rectangle 236"/>
          <p:cNvSpPr>
            <a:spLocks noChangeArrowheads="1"/>
          </p:cNvSpPr>
          <p:nvPr/>
        </p:nvSpPr>
        <p:spPr bwMode="auto">
          <a:xfrm>
            <a:off x="5562600" y="32480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9" name="Rectangle 237"/>
          <p:cNvSpPr>
            <a:spLocks noChangeArrowheads="1"/>
          </p:cNvSpPr>
          <p:nvPr/>
        </p:nvSpPr>
        <p:spPr bwMode="auto">
          <a:xfrm>
            <a:off x="4572000" y="32480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0" name="Rectangle 238"/>
          <p:cNvSpPr>
            <a:spLocks noChangeArrowheads="1"/>
          </p:cNvSpPr>
          <p:nvPr/>
        </p:nvSpPr>
        <p:spPr bwMode="auto">
          <a:xfrm>
            <a:off x="35433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1" name="Rectangle 239"/>
          <p:cNvSpPr>
            <a:spLocks noChangeArrowheads="1"/>
          </p:cNvSpPr>
          <p:nvPr/>
        </p:nvSpPr>
        <p:spPr bwMode="auto">
          <a:xfrm>
            <a:off x="25146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2" name="Rectangle 240"/>
          <p:cNvSpPr>
            <a:spLocks noChangeArrowheads="1"/>
          </p:cNvSpPr>
          <p:nvPr/>
        </p:nvSpPr>
        <p:spPr bwMode="auto">
          <a:xfrm>
            <a:off x="14859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3" name="Rectangle 241"/>
          <p:cNvSpPr>
            <a:spLocks noChangeArrowheads="1"/>
          </p:cNvSpPr>
          <p:nvPr/>
        </p:nvSpPr>
        <p:spPr bwMode="auto">
          <a:xfrm>
            <a:off x="4572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4" name="Rectangle 242"/>
          <p:cNvSpPr>
            <a:spLocks noChangeArrowheads="1"/>
          </p:cNvSpPr>
          <p:nvPr/>
        </p:nvSpPr>
        <p:spPr bwMode="auto">
          <a:xfrm>
            <a:off x="76581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5" name="Rectangle 243"/>
          <p:cNvSpPr>
            <a:spLocks noChangeArrowheads="1"/>
          </p:cNvSpPr>
          <p:nvPr/>
        </p:nvSpPr>
        <p:spPr bwMode="auto">
          <a:xfrm>
            <a:off x="66294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6" name="Rectangle 244"/>
          <p:cNvSpPr>
            <a:spLocks noChangeArrowheads="1"/>
          </p:cNvSpPr>
          <p:nvPr/>
        </p:nvSpPr>
        <p:spPr bwMode="auto">
          <a:xfrm>
            <a:off x="5562600" y="2909888"/>
            <a:ext cx="10668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7" name="Rectangle 245"/>
          <p:cNvSpPr>
            <a:spLocks noChangeArrowheads="1"/>
          </p:cNvSpPr>
          <p:nvPr/>
        </p:nvSpPr>
        <p:spPr bwMode="auto">
          <a:xfrm>
            <a:off x="4572000" y="2909888"/>
            <a:ext cx="9906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8" name="Rectangle 246"/>
          <p:cNvSpPr>
            <a:spLocks noChangeArrowheads="1"/>
          </p:cNvSpPr>
          <p:nvPr/>
        </p:nvSpPr>
        <p:spPr bwMode="auto">
          <a:xfrm>
            <a:off x="35433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9" name="Rectangle 247"/>
          <p:cNvSpPr>
            <a:spLocks noChangeArrowheads="1"/>
          </p:cNvSpPr>
          <p:nvPr/>
        </p:nvSpPr>
        <p:spPr bwMode="auto">
          <a:xfrm>
            <a:off x="25146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0" name="Rectangle 248"/>
          <p:cNvSpPr>
            <a:spLocks noChangeArrowheads="1"/>
          </p:cNvSpPr>
          <p:nvPr/>
        </p:nvSpPr>
        <p:spPr bwMode="auto">
          <a:xfrm>
            <a:off x="14859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1" name="Rectangle 249"/>
          <p:cNvSpPr>
            <a:spLocks noChangeArrowheads="1"/>
          </p:cNvSpPr>
          <p:nvPr/>
        </p:nvSpPr>
        <p:spPr bwMode="auto">
          <a:xfrm>
            <a:off x="4572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2" name="Rectangle 250"/>
          <p:cNvSpPr>
            <a:spLocks noChangeArrowheads="1"/>
          </p:cNvSpPr>
          <p:nvPr/>
        </p:nvSpPr>
        <p:spPr bwMode="auto">
          <a:xfrm>
            <a:off x="76581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3" name="Rectangle 251"/>
          <p:cNvSpPr>
            <a:spLocks noChangeArrowheads="1"/>
          </p:cNvSpPr>
          <p:nvPr/>
        </p:nvSpPr>
        <p:spPr bwMode="auto">
          <a:xfrm>
            <a:off x="66294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4" name="Rectangle 252"/>
          <p:cNvSpPr>
            <a:spLocks noChangeArrowheads="1"/>
          </p:cNvSpPr>
          <p:nvPr/>
        </p:nvSpPr>
        <p:spPr bwMode="auto">
          <a:xfrm>
            <a:off x="5562600" y="2571750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5" name="Rectangle 253"/>
          <p:cNvSpPr>
            <a:spLocks noChangeArrowheads="1"/>
          </p:cNvSpPr>
          <p:nvPr/>
        </p:nvSpPr>
        <p:spPr bwMode="auto">
          <a:xfrm>
            <a:off x="4572000" y="2571750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6" name="Rectangle 254"/>
          <p:cNvSpPr>
            <a:spLocks noChangeArrowheads="1"/>
          </p:cNvSpPr>
          <p:nvPr/>
        </p:nvSpPr>
        <p:spPr bwMode="auto">
          <a:xfrm>
            <a:off x="35433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7" name="Rectangle 255"/>
          <p:cNvSpPr>
            <a:spLocks noChangeArrowheads="1"/>
          </p:cNvSpPr>
          <p:nvPr/>
        </p:nvSpPr>
        <p:spPr bwMode="auto">
          <a:xfrm>
            <a:off x="25146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8" name="Rectangle 256"/>
          <p:cNvSpPr>
            <a:spLocks noChangeArrowheads="1"/>
          </p:cNvSpPr>
          <p:nvPr/>
        </p:nvSpPr>
        <p:spPr bwMode="auto">
          <a:xfrm>
            <a:off x="14859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4572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00" name="Rectangle 258"/>
          <p:cNvSpPr>
            <a:spLocks noChangeArrowheads="1"/>
          </p:cNvSpPr>
          <p:nvPr/>
        </p:nvSpPr>
        <p:spPr bwMode="auto">
          <a:xfrm>
            <a:off x="76581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1" name="Rectangle 259"/>
          <p:cNvSpPr>
            <a:spLocks noChangeArrowheads="1"/>
          </p:cNvSpPr>
          <p:nvPr/>
        </p:nvSpPr>
        <p:spPr bwMode="auto">
          <a:xfrm>
            <a:off x="66294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2" name="Rectangle 260"/>
          <p:cNvSpPr>
            <a:spLocks noChangeArrowheads="1"/>
          </p:cNvSpPr>
          <p:nvPr/>
        </p:nvSpPr>
        <p:spPr bwMode="auto">
          <a:xfrm>
            <a:off x="5562600" y="223361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3" name="Rectangle 261"/>
          <p:cNvSpPr>
            <a:spLocks noChangeArrowheads="1"/>
          </p:cNvSpPr>
          <p:nvPr/>
        </p:nvSpPr>
        <p:spPr bwMode="auto">
          <a:xfrm>
            <a:off x="4572000" y="22336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4" name="Rectangle 262"/>
          <p:cNvSpPr>
            <a:spLocks noChangeArrowheads="1"/>
          </p:cNvSpPr>
          <p:nvPr/>
        </p:nvSpPr>
        <p:spPr bwMode="auto">
          <a:xfrm>
            <a:off x="35433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5" name="Rectangle 263"/>
          <p:cNvSpPr>
            <a:spLocks noChangeArrowheads="1"/>
          </p:cNvSpPr>
          <p:nvPr/>
        </p:nvSpPr>
        <p:spPr bwMode="auto">
          <a:xfrm>
            <a:off x="25146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6" name="Rectangle 264"/>
          <p:cNvSpPr>
            <a:spLocks noChangeArrowheads="1"/>
          </p:cNvSpPr>
          <p:nvPr/>
        </p:nvSpPr>
        <p:spPr bwMode="auto">
          <a:xfrm>
            <a:off x="14859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7" name="Rectangle 265"/>
          <p:cNvSpPr>
            <a:spLocks noChangeArrowheads="1"/>
          </p:cNvSpPr>
          <p:nvPr/>
        </p:nvSpPr>
        <p:spPr bwMode="auto">
          <a:xfrm>
            <a:off x="4572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grpSp>
        <p:nvGrpSpPr>
          <p:cNvPr id="108" name="Group 266"/>
          <p:cNvGrpSpPr>
            <a:grpSpLocks/>
          </p:cNvGrpSpPr>
          <p:nvPr/>
        </p:nvGrpSpPr>
        <p:grpSpPr bwMode="auto">
          <a:xfrm>
            <a:off x="457200" y="1895475"/>
            <a:ext cx="8229600" cy="338138"/>
            <a:chOff x="288" y="1242"/>
            <a:chExt cx="5184" cy="213"/>
          </a:xfrm>
        </p:grpSpPr>
        <p:sp>
          <p:nvSpPr>
            <p:cNvPr id="109" name="Rectangle 267"/>
            <p:cNvSpPr>
              <a:spLocks noChangeArrowheads="1"/>
            </p:cNvSpPr>
            <p:nvPr/>
          </p:nvSpPr>
          <p:spPr bwMode="auto">
            <a:xfrm>
              <a:off x="482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 0</a:t>
              </a:r>
            </a:p>
          </p:txBody>
        </p:sp>
        <p:sp>
          <p:nvSpPr>
            <p:cNvPr id="110" name="Rectangle 268"/>
            <p:cNvSpPr>
              <a:spLocks noChangeArrowheads="1"/>
            </p:cNvSpPr>
            <p:nvPr/>
          </p:nvSpPr>
          <p:spPr bwMode="auto">
            <a:xfrm>
              <a:off x="417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1" name="Rectangle 269"/>
            <p:cNvSpPr>
              <a:spLocks noChangeArrowheads="1"/>
            </p:cNvSpPr>
            <p:nvPr/>
          </p:nvSpPr>
          <p:spPr bwMode="auto">
            <a:xfrm>
              <a:off x="3504" y="1242"/>
              <a:ext cx="672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2" name="Rectangle 270"/>
            <p:cNvSpPr>
              <a:spLocks noChangeArrowheads="1"/>
            </p:cNvSpPr>
            <p:nvPr/>
          </p:nvSpPr>
          <p:spPr bwMode="auto">
            <a:xfrm>
              <a:off x="2880" y="1242"/>
              <a:ext cx="624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3" name="Rectangle 271"/>
            <p:cNvSpPr>
              <a:spLocks noChangeArrowheads="1"/>
            </p:cNvSpPr>
            <p:nvPr/>
          </p:nvSpPr>
          <p:spPr bwMode="auto">
            <a:xfrm>
              <a:off x="2232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4" name="Rectangle 272"/>
            <p:cNvSpPr>
              <a:spLocks noChangeArrowheads="1"/>
            </p:cNvSpPr>
            <p:nvPr/>
          </p:nvSpPr>
          <p:spPr bwMode="auto">
            <a:xfrm>
              <a:off x="158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5" name="Rectangle 273"/>
            <p:cNvSpPr>
              <a:spLocks noChangeArrowheads="1"/>
            </p:cNvSpPr>
            <p:nvPr/>
          </p:nvSpPr>
          <p:spPr bwMode="auto">
            <a:xfrm>
              <a:off x="93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6" name="Rectangle 274"/>
            <p:cNvSpPr>
              <a:spLocks noChangeArrowheads="1"/>
            </p:cNvSpPr>
            <p:nvPr/>
          </p:nvSpPr>
          <p:spPr bwMode="auto">
            <a:xfrm>
              <a:off x="288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V1'</a:t>
              </a:r>
              <a:endPara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117" name="Rectangle 275"/>
          <p:cNvSpPr>
            <a:spLocks noChangeArrowheads="1"/>
          </p:cNvSpPr>
          <p:nvPr/>
        </p:nvSpPr>
        <p:spPr bwMode="auto">
          <a:xfrm>
            <a:off x="76581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18" name="Rectangle 276"/>
          <p:cNvSpPr>
            <a:spLocks noChangeArrowheads="1"/>
          </p:cNvSpPr>
          <p:nvPr/>
        </p:nvSpPr>
        <p:spPr bwMode="auto">
          <a:xfrm>
            <a:off x="66294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19" name="Rectangle 277"/>
          <p:cNvSpPr>
            <a:spLocks noChangeArrowheads="1"/>
          </p:cNvSpPr>
          <p:nvPr/>
        </p:nvSpPr>
        <p:spPr bwMode="auto">
          <a:xfrm>
            <a:off x="5562600" y="155733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0" name="Rectangle 278"/>
          <p:cNvSpPr>
            <a:spLocks noChangeArrowheads="1"/>
          </p:cNvSpPr>
          <p:nvPr/>
        </p:nvSpPr>
        <p:spPr bwMode="auto">
          <a:xfrm>
            <a:off x="4572000" y="155733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1" name="Rectangle 279"/>
          <p:cNvSpPr>
            <a:spLocks noChangeArrowheads="1"/>
          </p:cNvSpPr>
          <p:nvPr/>
        </p:nvSpPr>
        <p:spPr bwMode="auto">
          <a:xfrm>
            <a:off x="35433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2" name="Rectangle 280"/>
          <p:cNvSpPr>
            <a:spLocks noChangeArrowheads="1"/>
          </p:cNvSpPr>
          <p:nvPr/>
        </p:nvSpPr>
        <p:spPr bwMode="auto">
          <a:xfrm>
            <a:off x="25146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3" name="Rectangle 281"/>
          <p:cNvSpPr>
            <a:spLocks noChangeArrowheads="1"/>
          </p:cNvSpPr>
          <p:nvPr/>
        </p:nvSpPr>
        <p:spPr bwMode="auto">
          <a:xfrm>
            <a:off x="14859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4" name="Rectangle 282"/>
          <p:cNvSpPr>
            <a:spLocks noChangeArrowheads="1"/>
          </p:cNvSpPr>
          <p:nvPr/>
        </p:nvSpPr>
        <p:spPr bwMode="auto">
          <a:xfrm>
            <a:off x="4572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V1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25" name="Rectangle 283"/>
          <p:cNvSpPr>
            <a:spLocks noChangeArrowheads="1"/>
          </p:cNvSpPr>
          <p:nvPr/>
        </p:nvSpPr>
        <p:spPr bwMode="auto">
          <a:xfrm>
            <a:off x="76581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C4</a:t>
            </a:r>
          </a:p>
        </p:txBody>
      </p:sp>
      <p:sp>
        <p:nvSpPr>
          <p:cNvPr id="126" name="Rectangle 284"/>
          <p:cNvSpPr>
            <a:spLocks noChangeArrowheads="1"/>
          </p:cNvSpPr>
          <p:nvPr/>
        </p:nvSpPr>
        <p:spPr bwMode="auto">
          <a:xfrm>
            <a:off x="66294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C3</a:t>
            </a:r>
          </a:p>
        </p:txBody>
      </p:sp>
      <p:sp>
        <p:nvSpPr>
          <p:cNvPr id="127" name="Rectangle 285"/>
          <p:cNvSpPr>
            <a:spLocks noChangeArrowheads="1"/>
          </p:cNvSpPr>
          <p:nvPr/>
        </p:nvSpPr>
        <p:spPr bwMode="auto">
          <a:xfrm>
            <a:off x="5562600" y="12192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C2</a:t>
            </a:r>
          </a:p>
        </p:txBody>
      </p:sp>
      <p:sp>
        <p:nvSpPr>
          <p:cNvPr id="128" name="Rectangle 286"/>
          <p:cNvSpPr>
            <a:spLocks noChangeArrowheads="1"/>
          </p:cNvSpPr>
          <p:nvPr/>
        </p:nvSpPr>
        <p:spPr bwMode="auto">
          <a:xfrm>
            <a:off x="4572000" y="12192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C1</a:t>
            </a:r>
          </a:p>
        </p:txBody>
      </p:sp>
      <p:sp>
        <p:nvSpPr>
          <p:cNvPr id="129" name="Rectangle 287"/>
          <p:cNvSpPr>
            <a:spLocks noChangeArrowheads="1"/>
          </p:cNvSpPr>
          <p:nvPr/>
        </p:nvSpPr>
        <p:spPr bwMode="auto">
          <a:xfrm>
            <a:off x="35433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X3</a:t>
            </a:r>
          </a:p>
        </p:txBody>
      </p:sp>
      <p:sp>
        <p:nvSpPr>
          <p:cNvPr id="130" name="Rectangle 288"/>
          <p:cNvSpPr>
            <a:spLocks noChangeArrowheads="1"/>
          </p:cNvSpPr>
          <p:nvPr/>
        </p:nvSpPr>
        <p:spPr bwMode="auto">
          <a:xfrm>
            <a:off x="25146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X2</a:t>
            </a:r>
          </a:p>
        </p:txBody>
      </p:sp>
      <p:sp>
        <p:nvSpPr>
          <p:cNvPr id="131" name="Rectangle 289"/>
          <p:cNvSpPr>
            <a:spLocks noChangeArrowheads="1"/>
          </p:cNvSpPr>
          <p:nvPr/>
        </p:nvSpPr>
        <p:spPr bwMode="auto">
          <a:xfrm>
            <a:off x="14859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X1</a:t>
            </a:r>
          </a:p>
        </p:txBody>
      </p:sp>
      <p:sp>
        <p:nvSpPr>
          <p:cNvPr id="132" name="Rectangle 290"/>
          <p:cNvSpPr>
            <a:spLocks noChangeArrowheads="1"/>
          </p:cNvSpPr>
          <p:nvPr/>
        </p:nvSpPr>
        <p:spPr bwMode="auto">
          <a:xfrm>
            <a:off x="4572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 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33" name="Line 291"/>
          <p:cNvSpPr>
            <a:spLocks noChangeShapeType="1"/>
          </p:cNvSpPr>
          <p:nvPr/>
        </p:nvSpPr>
        <p:spPr bwMode="auto">
          <a:xfrm>
            <a:off x="457200" y="1219200"/>
            <a:ext cx="10287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4" name="Line 292"/>
          <p:cNvSpPr>
            <a:spLocks noChangeShapeType="1"/>
          </p:cNvSpPr>
          <p:nvPr/>
        </p:nvSpPr>
        <p:spPr bwMode="auto">
          <a:xfrm>
            <a:off x="457200" y="66294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5" name="Line 293"/>
          <p:cNvSpPr>
            <a:spLocks noChangeShapeType="1"/>
          </p:cNvSpPr>
          <p:nvPr/>
        </p:nvSpPr>
        <p:spPr bwMode="auto">
          <a:xfrm>
            <a:off x="457200" y="1219200"/>
            <a:ext cx="0" cy="3381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6" name="Line 294"/>
          <p:cNvSpPr>
            <a:spLocks noChangeShapeType="1"/>
          </p:cNvSpPr>
          <p:nvPr/>
        </p:nvSpPr>
        <p:spPr bwMode="auto">
          <a:xfrm>
            <a:off x="86868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7" name="Line 295"/>
          <p:cNvSpPr>
            <a:spLocks noChangeShapeType="1"/>
          </p:cNvSpPr>
          <p:nvPr/>
        </p:nvSpPr>
        <p:spPr bwMode="auto">
          <a:xfrm>
            <a:off x="457200" y="15573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8" name="Line 296"/>
          <p:cNvSpPr>
            <a:spLocks noChangeShapeType="1"/>
          </p:cNvSpPr>
          <p:nvPr/>
        </p:nvSpPr>
        <p:spPr bwMode="auto">
          <a:xfrm>
            <a:off x="14859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9" name="Line 297"/>
          <p:cNvSpPr>
            <a:spLocks noChangeShapeType="1"/>
          </p:cNvSpPr>
          <p:nvPr/>
        </p:nvSpPr>
        <p:spPr bwMode="auto">
          <a:xfrm>
            <a:off x="1485900" y="1219200"/>
            <a:ext cx="72009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0" name="Line 298"/>
          <p:cNvSpPr>
            <a:spLocks noChangeShapeType="1"/>
          </p:cNvSpPr>
          <p:nvPr/>
        </p:nvSpPr>
        <p:spPr bwMode="auto">
          <a:xfrm>
            <a:off x="25146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1" name="Line 299"/>
          <p:cNvSpPr>
            <a:spLocks noChangeShapeType="1"/>
          </p:cNvSpPr>
          <p:nvPr/>
        </p:nvSpPr>
        <p:spPr bwMode="auto">
          <a:xfrm>
            <a:off x="35433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2" name="Line 300"/>
          <p:cNvSpPr>
            <a:spLocks noChangeShapeType="1"/>
          </p:cNvSpPr>
          <p:nvPr/>
        </p:nvSpPr>
        <p:spPr bwMode="auto">
          <a:xfrm>
            <a:off x="45720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3" name="Line 301"/>
          <p:cNvSpPr>
            <a:spLocks noChangeShapeType="1"/>
          </p:cNvSpPr>
          <p:nvPr/>
        </p:nvSpPr>
        <p:spPr bwMode="auto">
          <a:xfrm>
            <a:off x="55626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4" name="Line 302"/>
          <p:cNvSpPr>
            <a:spLocks noChangeShapeType="1"/>
          </p:cNvSpPr>
          <p:nvPr/>
        </p:nvSpPr>
        <p:spPr bwMode="auto">
          <a:xfrm>
            <a:off x="66294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5" name="Line 303"/>
          <p:cNvSpPr>
            <a:spLocks noChangeShapeType="1"/>
          </p:cNvSpPr>
          <p:nvPr/>
        </p:nvSpPr>
        <p:spPr bwMode="auto">
          <a:xfrm>
            <a:off x="76581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6" name="Line 304"/>
          <p:cNvSpPr>
            <a:spLocks noChangeShapeType="1"/>
          </p:cNvSpPr>
          <p:nvPr/>
        </p:nvSpPr>
        <p:spPr bwMode="auto">
          <a:xfrm>
            <a:off x="457200" y="18954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7" name="Line 305"/>
          <p:cNvSpPr>
            <a:spLocks noChangeShapeType="1"/>
          </p:cNvSpPr>
          <p:nvPr/>
        </p:nvSpPr>
        <p:spPr bwMode="auto">
          <a:xfrm>
            <a:off x="457200" y="1557338"/>
            <a:ext cx="0" cy="507206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8" name="Line 306"/>
          <p:cNvSpPr>
            <a:spLocks noChangeShapeType="1"/>
          </p:cNvSpPr>
          <p:nvPr/>
        </p:nvSpPr>
        <p:spPr bwMode="auto">
          <a:xfrm>
            <a:off x="457200" y="22336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9" name="Line 307"/>
          <p:cNvSpPr>
            <a:spLocks noChangeShapeType="1"/>
          </p:cNvSpPr>
          <p:nvPr/>
        </p:nvSpPr>
        <p:spPr bwMode="auto">
          <a:xfrm>
            <a:off x="457200" y="25717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0" name="Line 308"/>
          <p:cNvSpPr>
            <a:spLocks noChangeShapeType="1"/>
          </p:cNvSpPr>
          <p:nvPr/>
        </p:nvSpPr>
        <p:spPr bwMode="auto">
          <a:xfrm>
            <a:off x="457200" y="29098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1" name="Line 309"/>
          <p:cNvSpPr>
            <a:spLocks noChangeShapeType="1"/>
          </p:cNvSpPr>
          <p:nvPr/>
        </p:nvSpPr>
        <p:spPr bwMode="auto">
          <a:xfrm>
            <a:off x="457200" y="32480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2" name="Line 310"/>
          <p:cNvSpPr>
            <a:spLocks noChangeShapeType="1"/>
          </p:cNvSpPr>
          <p:nvPr/>
        </p:nvSpPr>
        <p:spPr bwMode="auto">
          <a:xfrm>
            <a:off x="457200" y="35861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3" name="Line 311"/>
          <p:cNvSpPr>
            <a:spLocks noChangeShapeType="1"/>
          </p:cNvSpPr>
          <p:nvPr/>
        </p:nvSpPr>
        <p:spPr bwMode="auto">
          <a:xfrm>
            <a:off x="457200" y="39243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4" name="Line 312"/>
          <p:cNvSpPr>
            <a:spLocks noChangeShapeType="1"/>
          </p:cNvSpPr>
          <p:nvPr/>
        </p:nvSpPr>
        <p:spPr bwMode="auto">
          <a:xfrm>
            <a:off x="457200" y="42624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5" name="Line 313"/>
          <p:cNvSpPr>
            <a:spLocks noChangeShapeType="1"/>
          </p:cNvSpPr>
          <p:nvPr/>
        </p:nvSpPr>
        <p:spPr bwMode="auto">
          <a:xfrm>
            <a:off x="457200" y="46005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6" name="Line 314"/>
          <p:cNvSpPr>
            <a:spLocks noChangeShapeType="1"/>
          </p:cNvSpPr>
          <p:nvPr/>
        </p:nvSpPr>
        <p:spPr bwMode="auto">
          <a:xfrm>
            <a:off x="457200" y="49387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7" name="Line 315"/>
          <p:cNvSpPr>
            <a:spLocks noChangeShapeType="1"/>
          </p:cNvSpPr>
          <p:nvPr/>
        </p:nvSpPr>
        <p:spPr bwMode="auto">
          <a:xfrm>
            <a:off x="457200" y="52768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8" name="Line 316"/>
          <p:cNvSpPr>
            <a:spLocks noChangeShapeType="1"/>
          </p:cNvSpPr>
          <p:nvPr/>
        </p:nvSpPr>
        <p:spPr bwMode="auto">
          <a:xfrm>
            <a:off x="457200" y="56149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9" name="Line 317"/>
          <p:cNvSpPr>
            <a:spLocks noChangeShapeType="1"/>
          </p:cNvSpPr>
          <p:nvPr/>
        </p:nvSpPr>
        <p:spPr bwMode="auto">
          <a:xfrm>
            <a:off x="457200" y="59531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60" name="Line 318"/>
          <p:cNvSpPr>
            <a:spLocks noChangeShapeType="1"/>
          </p:cNvSpPr>
          <p:nvPr/>
        </p:nvSpPr>
        <p:spPr bwMode="auto">
          <a:xfrm>
            <a:off x="457200" y="62912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61" name="Slide Number Placeholder 2"/>
          <p:cNvSpPr txBox="1">
            <a:spLocks/>
          </p:cNvSpPr>
          <p:nvPr/>
        </p:nvSpPr>
        <p:spPr>
          <a:xfrm>
            <a:off x="7462838" y="6245225"/>
            <a:ext cx="31115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9pPr>
          </a:lstStyle>
          <a:p>
            <a:pPr>
              <a:defRPr/>
            </a:pPr>
            <a:fld id="{D06F4351-E052-0443-89E6-12CE505F52D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2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0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1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2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5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5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6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allAtOnce"/>
      <p:bldP spid="5" grpId="1" build="allAtOnce"/>
      <p:bldP spid="5" grpId="2" build="allAtOnce"/>
      <p:bldP spid="5" grpId="3" build="allAtOnce"/>
      <p:bldP spid="6" grpId="0"/>
      <p:bldP spid="7" grpId="0" build="allAtOnce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build="allAtOnce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build="allAtOnce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 animBg="1"/>
      <p:bldP spid="135" grpId="0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458200" cy="10718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(x1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x2</a:t>
            </a:r>
            <a:r>
              <a:rPr lang="ja-JP" altLang="en-US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’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v x3) </a:t>
            </a:r>
            <a:r>
              <a:rPr lang="el-GR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Λ</a:t>
            </a:r>
            <a:r>
              <a:rPr lang="en-US" altLang="ja-JP" sz="2400" b="1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(x1 v x2 v x3)</a:t>
            </a:r>
            <a:r>
              <a:rPr lang="en-US" altLang="ja-JP" sz="24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400" dirty="0">
                <a:solidFill>
                  <a:srgbClr val="5F5F5F"/>
                </a:solidFill>
                <a:latin typeface="Comic Sans MS" pitchFamily="66" charset="0"/>
                <a:sym typeface="Arial" charset="0"/>
              </a:rPr>
              <a:t>Satisfying assignment x1=0, x2=0, x3=1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581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6294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62600" y="629126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72000" y="629126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5433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5146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859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57200" y="629126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t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6581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6294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562600" y="59531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572000" y="59531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5433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5146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4859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57200" y="59531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76581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6294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562600" y="561498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572000" y="561498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35433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5146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4859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457200" y="561498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S4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76581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66294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5562600" y="527685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4572000" y="527685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35433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25146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14859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457200" y="527685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7658100" y="493871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6629400" y="493871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5562600" y="4938713"/>
            <a:ext cx="10668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4572000" y="4938713"/>
            <a:ext cx="9906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3543300" y="493871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2514600" y="493871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1485900" y="493871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457200" y="493871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76581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66294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5562600" y="4600575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47" name="Rectangle 48"/>
          <p:cNvSpPr>
            <a:spLocks noChangeArrowheads="1"/>
          </p:cNvSpPr>
          <p:nvPr/>
        </p:nvSpPr>
        <p:spPr bwMode="auto">
          <a:xfrm>
            <a:off x="4572000" y="4600575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35433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49" name="Rectangle 50"/>
          <p:cNvSpPr>
            <a:spLocks noChangeArrowheads="1"/>
          </p:cNvSpPr>
          <p:nvPr/>
        </p:nvSpPr>
        <p:spPr bwMode="auto">
          <a:xfrm>
            <a:off x="25146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14859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>
            <a:off x="457200" y="4600575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2" name="Rectangle 53"/>
          <p:cNvSpPr>
            <a:spLocks noChangeArrowheads="1"/>
          </p:cNvSpPr>
          <p:nvPr/>
        </p:nvSpPr>
        <p:spPr bwMode="auto">
          <a:xfrm>
            <a:off x="76581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66294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5562600" y="4262438"/>
            <a:ext cx="1066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4572000" y="4262438"/>
            <a:ext cx="990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35433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7" name="Rectangle 58"/>
          <p:cNvSpPr>
            <a:spLocks noChangeArrowheads="1"/>
          </p:cNvSpPr>
          <p:nvPr/>
        </p:nvSpPr>
        <p:spPr bwMode="auto">
          <a:xfrm>
            <a:off x="25146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14859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457200" y="4262438"/>
            <a:ext cx="10287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76581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66294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2" name="Rectangle 63"/>
          <p:cNvSpPr>
            <a:spLocks noChangeArrowheads="1"/>
          </p:cNvSpPr>
          <p:nvPr/>
        </p:nvSpPr>
        <p:spPr bwMode="auto">
          <a:xfrm>
            <a:off x="5562600" y="3924300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4572000" y="3924300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2</a:t>
            </a:r>
          </a:p>
        </p:txBody>
      </p:sp>
      <p:sp>
        <p:nvSpPr>
          <p:cNvPr id="64" name="Rectangle 65"/>
          <p:cNvSpPr>
            <a:spLocks noChangeArrowheads="1"/>
          </p:cNvSpPr>
          <p:nvPr/>
        </p:nvSpPr>
        <p:spPr bwMode="auto">
          <a:xfrm>
            <a:off x="35433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25146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14859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7" name="Rectangle 68"/>
          <p:cNvSpPr>
            <a:spLocks noChangeArrowheads="1"/>
          </p:cNvSpPr>
          <p:nvPr/>
        </p:nvSpPr>
        <p:spPr bwMode="auto">
          <a:xfrm>
            <a:off x="457200" y="392430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68" name="Rectangle 69"/>
          <p:cNvSpPr>
            <a:spLocks noChangeArrowheads="1"/>
          </p:cNvSpPr>
          <p:nvPr/>
        </p:nvSpPr>
        <p:spPr bwMode="auto">
          <a:xfrm>
            <a:off x="76581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66294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5562600" y="3586163"/>
            <a:ext cx="10668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1" name="Rectangle 72"/>
          <p:cNvSpPr>
            <a:spLocks noChangeArrowheads="1"/>
          </p:cNvSpPr>
          <p:nvPr/>
        </p:nvSpPr>
        <p:spPr bwMode="auto">
          <a:xfrm>
            <a:off x="4572000" y="3586163"/>
            <a:ext cx="9906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2" name="Rectangle 73"/>
          <p:cNvSpPr>
            <a:spLocks noChangeArrowheads="1"/>
          </p:cNvSpPr>
          <p:nvPr/>
        </p:nvSpPr>
        <p:spPr bwMode="auto">
          <a:xfrm>
            <a:off x="35433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25146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4" name="Rectangle 75"/>
          <p:cNvSpPr>
            <a:spLocks noChangeArrowheads="1"/>
          </p:cNvSpPr>
          <p:nvPr/>
        </p:nvSpPr>
        <p:spPr bwMode="auto">
          <a:xfrm>
            <a:off x="14859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5" name="Rectangle 76"/>
          <p:cNvSpPr>
            <a:spLocks noChangeArrowheads="1"/>
          </p:cNvSpPr>
          <p:nvPr/>
        </p:nvSpPr>
        <p:spPr bwMode="auto">
          <a:xfrm>
            <a:off x="457200" y="3586163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S1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76" name="Rectangle 77"/>
          <p:cNvSpPr>
            <a:spLocks noChangeArrowheads="1"/>
          </p:cNvSpPr>
          <p:nvPr/>
        </p:nvSpPr>
        <p:spPr bwMode="auto">
          <a:xfrm>
            <a:off x="76581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66294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78" name="Rectangle 79"/>
          <p:cNvSpPr>
            <a:spLocks noChangeArrowheads="1"/>
          </p:cNvSpPr>
          <p:nvPr/>
        </p:nvSpPr>
        <p:spPr bwMode="auto">
          <a:xfrm>
            <a:off x="5562600" y="3248025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79" name="Rectangle 80"/>
          <p:cNvSpPr>
            <a:spLocks noChangeArrowheads="1"/>
          </p:cNvSpPr>
          <p:nvPr/>
        </p:nvSpPr>
        <p:spPr bwMode="auto">
          <a:xfrm>
            <a:off x="4572000" y="3248025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0" name="Rectangle 81"/>
          <p:cNvSpPr>
            <a:spLocks noChangeArrowheads="1"/>
          </p:cNvSpPr>
          <p:nvPr/>
        </p:nvSpPr>
        <p:spPr bwMode="auto">
          <a:xfrm>
            <a:off x="35433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1" name="Rectangle 82"/>
          <p:cNvSpPr>
            <a:spLocks noChangeArrowheads="1"/>
          </p:cNvSpPr>
          <p:nvPr/>
        </p:nvSpPr>
        <p:spPr bwMode="auto">
          <a:xfrm>
            <a:off x="25146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14859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457200" y="3248025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76581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66294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562600" y="2909888"/>
            <a:ext cx="10668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7" name="Rectangle 88"/>
          <p:cNvSpPr>
            <a:spLocks noChangeArrowheads="1"/>
          </p:cNvSpPr>
          <p:nvPr/>
        </p:nvSpPr>
        <p:spPr bwMode="auto">
          <a:xfrm>
            <a:off x="4572000" y="2909888"/>
            <a:ext cx="9906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88" name="Rectangle 89"/>
          <p:cNvSpPr>
            <a:spLocks noChangeArrowheads="1"/>
          </p:cNvSpPr>
          <p:nvPr/>
        </p:nvSpPr>
        <p:spPr bwMode="auto">
          <a:xfrm>
            <a:off x="35433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25146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0" name="Rectangle 91"/>
          <p:cNvSpPr>
            <a:spLocks noChangeArrowheads="1"/>
          </p:cNvSpPr>
          <p:nvPr/>
        </p:nvSpPr>
        <p:spPr bwMode="auto">
          <a:xfrm>
            <a:off x="14859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1" name="Rectangle 92"/>
          <p:cNvSpPr>
            <a:spLocks noChangeArrowheads="1"/>
          </p:cNvSpPr>
          <p:nvPr/>
        </p:nvSpPr>
        <p:spPr bwMode="auto">
          <a:xfrm>
            <a:off x="457200" y="2909888"/>
            <a:ext cx="1028700" cy="338137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V3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2" name="Rectangle 93"/>
          <p:cNvSpPr>
            <a:spLocks noChangeArrowheads="1"/>
          </p:cNvSpPr>
          <p:nvPr/>
        </p:nvSpPr>
        <p:spPr bwMode="auto">
          <a:xfrm>
            <a:off x="76581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3" name="Rectangle 94"/>
          <p:cNvSpPr>
            <a:spLocks noChangeArrowheads="1"/>
          </p:cNvSpPr>
          <p:nvPr/>
        </p:nvSpPr>
        <p:spPr bwMode="auto">
          <a:xfrm>
            <a:off x="66294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4" name="Rectangle 95"/>
          <p:cNvSpPr>
            <a:spLocks noChangeArrowheads="1"/>
          </p:cNvSpPr>
          <p:nvPr/>
        </p:nvSpPr>
        <p:spPr bwMode="auto">
          <a:xfrm>
            <a:off x="5562600" y="2571750"/>
            <a:ext cx="10668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4572000" y="2571750"/>
            <a:ext cx="9906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6" name="Rectangle 97"/>
          <p:cNvSpPr>
            <a:spLocks noChangeArrowheads="1"/>
          </p:cNvSpPr>
          <p:nvPr/>
        </p:nvSpPr>
        <p:spPr bwMode="auto">
          <a:xfrm>
            <a:off x="35433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7" name="Rectangle 98"/>
          <p:cNvSpPr>
            <a:spLocks noChangeArrowheads="1"/>
          </p:cNvSpPr>
          <p:nvPr/>
        </p:nvSpPr>
        <p:spPr bwMode="auto">
          <a:xfrm>
            <a:off x="25146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98" name="Rectangle 99"/>
          <p:cNvSpPr>
            <a:spLocks noChangeArrowheads="1"/>
          </p:cNvSpPr>
          <p:nvPr/>
        </p:nvSpPr>
        <p:spPr bwMode="auto">
          <a:xfrm>
            <a:off x="14859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99" name="Rectangle 100"/>
          <p:cNvSpPr>
            <a:spLocks noChangeArrowheads="1"/>
          </p:cNvSpPr>
          <p:nvPr/>
        </p:nvSpPr>
        <p:spPr bwMode="auto">
          <a:xfrm>
            <a:off x="457200" y="2571750"/>
            <a:ext cx="1028700" cy="338138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V2'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00" name="Rectangle 101"/>
          <p:cNvSpPr>
            <a:spLocks noChangeArrowheads="1"/>
          </p:cNvSpPr>
          <p:nvPr/>
        </p:nvSpPr>
        <p:spPr bwMode="auto">
          <a:xfrm>
            <a:off x="76581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1" name="Rectangle 102"/>
          <p:cNvSpPr>
            <a:spLocks noChangeArrowheads="1"/>
          </p:cNvSpPr>
          <p:nvPr/>
        </p:nvSpPr>
        <p:spPr bwMode="auto">
          <a:xfrm>
            <a:off x="66294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2" name="Rectangle 103"/>
          <p:cNvSpPr>
            <a:spLocks noChangeArrowheads="1"/>
          </p:cNvSpPr>
          <p:nvPr/>
        </p:nvSpPr>
        <p:spPr bwMode="auto">
          <a:xfrm>
            <a:off x="5562600" y="2233613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3" name="Rectangle 104"/>
          <p:cNvSpPr>
            <a:spLocks noChangeArrowheads="1"/>
          </p:cNvSpPr>
          <p:nvPr/>
        </p:nvSpPr>
        <p:spPr bwMode="auto">
          <a:xfrm>
            <a:off x="4572000" y="22336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4" name="Rectangle 105"/>
          <p:cNvSpPr>
            <a:spLocks noChangeArrowheads="1"/>
          </p:cNvSpPr>
          <p:nvPr/>
        </p:nvSpPr>
        <p:spPr bwMode="auto">
          <a:xfrm>
            <a:off x="35433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5" name="Rectangle 106"/>
          <p:cNvSpPr>
            <a:spLocks noChangeArrowheads="1"/>
          </p:cNvSpPr>
          <p:nvPr/>
        </p:nvSpPr>
        <p:spPr bwMode="auto">
          <a:xfrm>
            <a:off x="25146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06" name="Rectangle 107"/>
          <p:cNvSpPr>
            <a:spLocks noChangeArrowheads="1"/>
          </p:cNvSpPr>
          <p:nvPr/>
        </p:nvSpPr>
        <p:spPr bwMode="auto">
          <a:xfrm>
            <a:off x="14859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07" name="Rectangle 108"/>
          <p:cNvSpPr>
            <a:spLocks noChangeArrowheads="1"/>
          </p:cNvSpPr>
          <p:nvPr/>
        </p:nvSpPr>
        <p:spPr bwMode="auto">
          <a:xfrm>
            <a:off x="457200" y="22336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V2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grpSp>
        <p:nvGrpSpPr>
          <p:cNvPr id="108" name="Group 109"/>
          <p:cNvGrpSpPr>
            <a:grpSpLocks/>
          </p:cNvGrpSpPr>
          <p:nvPr/>
        </p:nvGrpSpPr>
        <p:grpSpPr bwMode="auto">
          <a:xfrm>
            <a:off x="457200" y="1895475"/>
            <a:ext cx="8229600" cy="338138"/>
            <a:chOff x="288" y="1242"/>
            <a:chExt cx="5184" cy="213"/>
          </a:xfrm>
        </p:grpSpPr>
        <p:sp>
          <p:nvSpPr>
            <p:cNvPr id="109" name="Rectangle 110"/>
            <p:cNvSpPr>
              <a:spLocks noChangeArrowheads="1"/>
            </p:cNvSpPr>
            <p:nvPr/>
          </p:nvSpPr>
          <p:spPr bwMode="auto">
            <a:xfrm>
              <a:off x="482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 0</a:t>
              </a:r>
            </a:p>
          </p:txBody>
        </p:sp>
        <p:sp>
          <p:nvSpPr>
            <p:cNvPr id="110" name="Rectangle 111"/>
            <p:cNvSpPr>
              <a:spLocks noChangeArrowheads="1"/>
            </p:cNvSpPr>
            <p:nvPr/>
          </p:nvSpPr>
          <p:spPr bwMode="auto">
            <a:xfrm>
              <a:off x="417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1" name="Rectangle 112"/>
            <p:cNvSpPr>
              <a:spLocks noChangeArrowheads="1"/>
            </p:cNvSpPr>
            <p:nvPr/>
          </p:nvSpPr>
          <p:spPr bwMode="auto">
            <a:xfrm>
              <a:off x="3504" y="1242"/>
              <a:ext cx="672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2" name="Rectangle 113"/>
            <p:cNvSpPr>
              <a:spLocks noChangeArrowheads="1"/>
            </p:cNvSpPr>
            <p:nvPr/>
          </p:nvSpPr>
          <p:spPr bwMode="auto">
            <a:xfrm>
              <a:off x="2880" y="1242"/>
              <a:ext cx="624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3" name="Rectangle 114"/>
            <p:cNvSpPr>
              <a:spLocks noChangeArrowheads="1"/>
            </p:cNvSpPr>
            <p:nvPr/>
          </p:nvSpPr>
          <p:spPr bwMode="auto">
            <a:xfrm>
              <a:off x="2232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4" name="Rectangle 115"/>
            <p:cNvSpPr>
              <a:spLocks noChangeArrowheads="1"/>
            </p:cNvSpPr>
            <p:nvPr/>
          </p:nvSpPr>
          <p:spPr bwMode="auto">
            <a:xfrm>
              <a:off x="1584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0</a:t>
              </a:r>
            </a:p>
          </p:txBody>
        </p:sp>
        <p:sp>
          <p:nvSpPr>
            <p:cNvPr id="115" name="Rectangle 116"/>
            <p:cNvSpPr>
              <a:spLocks noChangeArrowheads="1"/>
            </p:cNvSpPr>
            <p:nvPr/>
          </p:nvSpPr>
          <p:spPr bwMode="auto">
            <a:xfrm>
              <a:off x="936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1</a:t>
              </a:r>
            </a:p>
          </p:txBody>
        </p:sp>
        <p:sp>
          <p:nvSpPr>
            <p:cNvPr id="116" name="Rectangle 117"/>
            <p:cNvSpPr>
              <a:spLocks noChangeArrowheads="1"/>
            </p:cNvSpPr>
            <p:nvPr/>
          </p:nvSpPr>
          <p:spPr bwMode="auto">
            <a:xfrm>
              <a:off x="288" y="1242"/>
              <a:ext cx="648" cy="213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 fontAlgn="b"/>
              <a:r>
                <a:rPr lang="en-GB" sz="1400" b="1">
                  <a:solidFill>
                    <a:srgbClr val="5F5F5F"/>
                  </a:solidFill>
                  <a:latin typeface="Comic Sans MS" pitchFamily="66" charset="0"/>
                  <a:cs typeface="Arial" charset="0"/>
                </a:rPr>
                <a:t>V1'</a:t>
              </a:r>
              <a:endPara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117" name="Rectangle 118"/>
          <p:cNvSpPr>
            <a:spLocks noChangeArrowheads="1"/>
          </p:cNvSpPr>
          <p:nvPr/>
        </p:nvSpPr>
        <p:spPr bwMode="auto">
          <a:xfrm>
            <a:off x="76581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18" name="Rectangle 119"/>
          <p:cNvSpPr>
            <a:spLocks noChangeArrowheads="1"/>
          </p:cNvSpPr>
          <p:nvPr/>
        </p:nvSpPr>
        <p:spPr bwMode="auto">
          <a:xfrm>
            <a:off x="66294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19" name="Rectangle 120"/>
          <p:cNvSpPr>
            <a:spLocks noChangeArrowheads="1"/>
          </p:cNvSpPr>
          <p:nvPr/>
        </p:nvSpPr>
        <p:spPr bwMode="auto">
          <a:xfrm>
            <a:off x="5562600" y="1557338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0" name="Rectangle 121"/>
          <p:cNvSpPr>
            <a:spLocks noChangeArrowheads="1"/>
          </p:cNvSpPr>
          <p:nvPr/>
        </p:nvSpPr>
        <p:spPr bwMode="auto">
          <a:xfrm>
            <a:off x="4572000" y="1557338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1" name="Rectangle 122"/>
          <p:cNvSpPr>
            <a:spLocks noChangeArrowheads="1"/>
          </p:cNvSpPr>
          <p:nvPr/>
        </p:nvSpPr>
        <p:spPr bwMode="auto">
          <a:xfrm>
            <a:off x="35433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25146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0</a:t>
            </a:r>
          </a:p>
        </p:txBody>
      </p:sp>
      <p:sp>
        <p:nvSpPr>
          <p:cNvPr id="123" name="Rectangle 124"/>
          <p:cNvSpPr>
            <a:spLocks noChangeArrowheads="1"/>
          </p:cNvSpPr>
          <p:nvPr/>
        </p:nvSpPr>
        <p:spPr bwMode="auto">
          <a:xfrm>
            <a:off x="14859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1</a:t>
            </a:r>
          </a:p>
        </p:txBody>
      </p:sp>
      <p:sp>
        <p:nvSpPr>
          <p:cNvPr id="124" name="Rectangle 125"/>
          <p:cNvSpPr>
            <a:spLocks noChangeArrowheads="1"/>
          </p:cNvSpPr>
          <p:nvPr/>
        </p:nvSpPr>
        <p:spPr bwMode="auto">
          <a:xfrm>
            <a:off x="457200" y="1557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V1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25" name="Rectangle 126"/>
          <p:cNvSpPr>
            <a:spLocks noChangeArrowheads="1"/>
          </p:cNvSpPr>
          <p:nvPr/>
        </p:nvSpPr>
        <p:spPr bwMode="auto">
          <a:xfrm>
            <a:off x="76581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C4</a:t>
            </a:r>
          </a:p>
        </p:txBody>
      </p:sp>
      <p:sp>
        <p:nvSpPr>
          <p:cNvPr id="126" name="Rectangle 127"/>
          <p:cNvSpPr>
            <a:spLocks noChangeArrowheads="1"/>
          </p:cNvSpPr>
          <p:nvPr/>
        </p:nvSpPr>
        <p:spPr bwMode="auto">
          <a:xfrm>
            <a:off x="66294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C3</a:t>
            </a:r>
          </a:p>
        </p:txBody>
      </p:sp>
      <p:sp>
        <p:nvSpPr>
          <p:cNvPr id="127" name="Rectangle 128"/>
          <p:cNvSpPr>
            <a:spLocks noChangeArrowheads="1"/>
          </p:cNvSpPr>
          <p:nvPr/>
        </p:nvSpPr>
        <p:spPr bwMode="auto">
          <a:xfrm>
            <a:off x="5562600" y="1219200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C2</a:t>
            </a:r>
          </a:p>
        </p:txBody>
      </p:sp>
      <p:sp>
        <p:nvSpPr>
          <p:cNvPr id="128" name="Rectangle 129"/>
          <p:cNvSpPr>
            <a:spLocks noChangeArrowheads="1"/>
          </p:cNvSpPr>
          <p:nvPr/>
        </p:nvSpPr>
        <p:spPr bwMode="auto">
          <a:xfrm>
            <a:off x="4572000" y="1219200"/>
            <a:ext cx="990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US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C1</a:t>
            </a:r>
          </a:p>
        </p:txBody>
      </p:sp>
      <p:sp>
        <p:nvSpPr>
          <p:cNvPr id="129" name="Rectangle 130"/>
          <p:cNvSpPr>
            <a:spLocks noChangeArrowheads="1"/>
          </p:cNvSpPr>
          <p:nvPr/>
        </p:nvSpPr>
        <p:spPr bwMode="auto">
          <a:xfrm>
            <a:off x="35433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X3</a:t>
            </a:r>
          </a:p>
        </p:txBody>
      </p:sp>
      <p:sp>
        <p:nvSpPr>
          <p:cNvPr id="130" name="Rectangle 131"/>
          <p:cNvSpPr>
            <a:spLocks noChangeArrowheads="1"/>
          </p:cNvSpPr>
          <p:nvPr/>
        </p:nvSpPr>
        <p:spPr bwMode="auto">
          <a:xfrm>
            <a:off x="25146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X2</a:t>
            </a:r>
          </a:p>
        </p:txBody>
      </p:sp>
      <p:sp>
        <p:nvSpPr>
          <p:cNvPr id="131" name="Rectangle 132"/>
          <p:cNvSpPr>
            <a:spLocks noChangeArrowheads="1"/>
          </p:cNvSpPr>
          <p:nvPr/>
        </p:nvSpPr>
        <p:spPr bwMode="auto">
          <a:xfrm>
            <a:off x="14859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X1</a:t>
            </a:r>
          </a:p>
        </p:txBody>
      </p:sp>
      <p:sp>
        <p:nvSpPr>
          <p:cNvPr id="132" name="Rectangle 133"/>
          <p:cNvSpPr>
            <a:spLocks noChangeArrowheads="1"/>
          </p:cNvSpPr>
          <p:nvPr/>
        </p:nvSpPr>
        <p:spPr bwMode="auto">
          <a:xfrm>
            <a:off x="457200" y="1219200"/>
            <a:ext cx="1028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b"/>
            <a:r>
              <a:rPr lang="en-GB" sz="1400" b="1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 </a:t>
            </a:r>
            <a:endParaRPr lang="en-GB" sz="1400">
              <a:solidFill>
                <a:srgbClr val="5F5F5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33" name="Line 134"/>
          <p:cNvSpPr>
            <a:spLocks noChangeShapeType="1"/>
          </p:cNvSpPr>
          <p:nvPr/>
        </p:nvSpPr>
        <p:spPr bwMode="auto">
          <a:xfrm>
            <a:off x="457200" y="1219200"/>
            <a:ext cx="10287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4" name="Line 135"/>
          <p:cNvSpPr>
            <a:spLocks noChangeShapeType="1"/>
          </p:cNvSpPr>
          <p:nvPr/>
        </p:nvSpPr>
        <p:spPr bwMode="auto">
          <a:xfrm>
            <a:off x="457200" y="66294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5" name="Line 136"/>
          <p:cNvSpPr>
            <a:spLocks noChangeShapeType="1"/>
          </p:cNvSpPr>
          <p:nvPr/>
        </p:nvSpPr>
        <p:spPr bwMode="auto">
          <a:xfrm>
            <a:off x="457200" y="1219200"/>
            <a:ext cx="0" cy="3381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6" name="Line 137"/>
          <p:cNvSpPr>
            <a:spLocks noChangeShapeType="1"/>
          </p:cNvSpPr>
          <p:nvPr/>
        </p:nvSpPr>
        <p:spPr bwMode="auto">
          <a:xfrm>
            <a:off x="86868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7" name="Line 138"/>
          <p:cNvSpPr>
            <a:spLocks noChangeShapeType="1"/>
          </p:cNvSpPr>
          <p:nvPr/>
        </p:nvSpPr>
        <p:spPr bwMode="auto">
          <a:xfrm>
            <a:off x="457200" y="15573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8" name="Line 139"/>
          <p:cNvSpPr>
            <a:spLocks noChangeShapeType="1"/>
          </p:cNvSpPr>
          <p:nvPr/>
        </p:nvSpPr>
        <p:spPr bwMode="auto">
          <a:xfrm>
            <a:off x="14859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39" name="Line 140"/>
          <p:cNvSpPr>
            <a:spLocks noChangeShapeType="1"/>
          </p:cNvSpPr>
          <p:nvPr/>
        </p:nvSpPr>
        <p:spPr bwMode="auto">
          <a:xfrm>
            <a:off x="1485900" y="1219200"/>
            <a:ext cx="72009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0" name="Line 141"/>
          <p:cNvSpPr>
            <a:spLocks noChangeShapeType="1"/>
          </p:cNvSpPr>
          <p:nvPr/>
        </p:nvSpPr>
        <p:spPr bwMode="auto">
          <a:xfrm>
            <a:off x="25146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1" name="Line 142"/>
          <p:cNvSpPr>
            <a:spLocks noChangeShapeType="1"/>
          </p:cNvSpPr>
          <p:nvPr/>
        </p:nvSpPr>
        <p:spPr bwMode="auto">
          <a:xfrm>
            <a:off x="35433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2" name="Line 143"/>
          <p:cNvSpPr>
            <a:spLocks noChangeShapeType="1"/>
          </p:cNvSpPr>
          <p:nvPr/>
        </p:nvSpPr>
        <p:spPr bwMode="auto">
          <a:xfrm>
            <a:off x="45720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3" name="Line 144"/>
          <p:cNvSpPr>
            <a:spLocks noChangeShapeType="1"/>
          </p:cNvSpPr>
          <p:nvPr/>
        </p:nvSpPr>
        <p:spPr bwMode="auto">
          <a:xfrm>
            <a:off x="55626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4" name="Line 145"/>
          <p:cNvSpPr>
            <a:spLocks noChangeShapeType="1"/>
          </p:cNvSpPr>
          <p:nvPr/>
        </p:nvSpPr>
        <p:spPr bwMode="auto">
          <a:xfrm>
            <a:off x="66294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5" name="Line 146"/>
          <p:cNvSpPr>
            <a:spLocks noChangeShapeType="1"/>
          </p:cNvSpPr>
          <p:nvPr/>
        </p:nvSpPr>
        <p:spPr bwMode="auto">
          <a:xfrm>
            <a:off x="7658100" y="1219200"/>
            <a:ext cx="0" cy="5410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6" name="Line 147"/>
          <p:cNvSpPr>
            <a:spLocks noChangeShapeType="1"/>
          </p:cNvSpPr>
          <p:nvPr/>
        </p:nvSpPr>
        <p:spPr bwMode="auto">
          <a:xfrm>
            <a:off x="457200" y="18954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7" name="Line 148"/>
          <p:cNvSpPr>
            <a:spLocks noChangeShapeType="1"/>
          </p:cNvSpPr>
          <p:nvPr/>
        </p:nvSpPr>
        <p:spPr bwMode="auto">
          <a:xfrm>
            <a:off x="457200" y="1557338"/>
            <a:ext cx="0" cy="507206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8" name="Line 149"/>
          <p:cNvSpPr>
            <a:spLocks noChangeShapeType="1"/>
          </p:cNvSpPr>
          <p:nvPr/>
        </p:nvSpPr>
        <p:spPr bwMode="auto">
          <a:xfrm>
            <a:off x="457200" y="22336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49" name="Line 150"/>
          <p:cNvSpPr>
            <a:spLocks noChangeShapeType="1"/>
          </p:cNvSpPr>
          <p:nvPr/>
        </p:nvSpPr>
        <p:spPr bwMode="auto">
          <a:xfrm>
            <a:off x="457200" y="25717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0" name="Line 151"/>
          <p:cNvSpPr>
            <a:spLocks noChangeShapeType="1"/>
          </p:cNvSpPr>
          <p:nvPr/>
        </p:nvSpPr>
        <p:spPr bwMode="auto">
          <a:xfrm>
            <a:off x="457200" y="29098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1" name="Line 152"/>
          <p:cNvSpPr>
            <a:spLocks noChangeShapeType="1"/>
          </p:cNvSpPr>
          <p:nvPr/>
        </p:nvSpPr>
        <p:spPr bwMode="auto">
          <a:xfrm>
            <a:off x="457200" y="32480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2" name="Line 153"/>
          <p:cNvSpPr>
            <a:spLocks noChangeShapeType="1"/>
          </p:cNvSpPr>
          <p:nvPr/>
        </p:nvSpPr>
        <p:spPr bwMode="auto">
          <a:xfrm>
            <a:off x="457200" y="35861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3" name="Line 154"/>
          <p:cNvSpPr>
            <a:spLocks noChangeShapeType="1"/>
          </p:cNvSpPr>
          <p:nvPr/>
        </p:nvSpPr>
        <p:spPr bwMode="auto">
          <a:xfrm>
            <a:off x="457200" y="392430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4" name="Line 155"/>
          <p:cNvSpPr>
            <a:spLocks noChangeShapeType="1"/>
          </p:cNvSpPr>
          <p:nvPr/>
        </p:nvSpPr>
        <p:spPr bwMode="auto">
          <a:xfrm>
            <a:off x="457200" y="426243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5" name="Line 156"/>
          <p:cNvSpPr>
            <a:spLocks noChangeShapeType="1"/>
          </p:cNvSpPr>
          <p:nvPr/>
        </p:nvSpPr>
        <p:spPr bwMode="auto">
          <a:xfrm>
            <a:off x="457200" y="460057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6" name="Line 157"/>
          <p:cNvSpPr>
            <a:spLocks noChangeShapeType="1"/>
          </p:cNvSpPr>
          <p:nvPr/>
        </p:nvSpPr>
        <p:spPr bwMode="auto">
          <a:xfrm>
            <a:off x="457200" y="493871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7" name="Line 158"/>
          <p:cNvSpPr>
            <a:spLocks noChangeShapeType="1"/>
          </p:cNvSpPr>
          <p:nvPr/>
        </p:nvSpPr>
        <p:spPr bwMode="auto">
          <a:xfrm>
            <a:off x="457200" y="5276850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8" name="Line 159"/>
          <p:cNvSpPr>
            <a:spLocks noChangeShapeType="1"/>
          </p:cNvSpPr>
          <p:nvPr/>
        </p:nvSpPr>
        <p:spPr bwMode="auto">
          <a:xfrm>
            <a:off x="457200" y="5614988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59" name="Line 160"/>
          <p:cNvSpPr>
            <a:spLocks noChangeShapeType="1"/>
          </p:cNvSpPr>
          <p:nvPr/>
        </p:nvSpPr>
        <p:spPr bwMode="auto">
          <a:xfrm>
            <a:off x="457200" y="5953125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60" name="Line 161"/>
          <p:cNvSpPr>
            <a:spLocks noChangeShapeType="1"/>
          </p:cNvSpPr>
          <p:nvPr/>
        </p:nvSpPr>
        <p:spPr bwMode="auto">
          <a:xfrm>
            <a:off x="457200" y="6291263"/>
            <a:ext cx="82296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61" name="Slide Number Placeholder 2"/>
          <p:cNvSpPr txBox="1">
            <a:spLocks/>
          </p:cNvSpPr>
          <p:nvPr/>
        </p:nvSpPr>
        <p:spPr>
          <a:xfrm>
            <a:off x="7462838" y="6245225"/>
            <a:ext cx="31115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9pPr>
          </a:lstStyle>
          <a:p>
            <a:pPr>
              <a:defRPr/>
            </a:pPr>
            <a:fld id="{D06F4351-E052-0443-89E6-12CE505F52D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5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1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3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CC"/>
                                      </p:to>
                                    </p:animClr>
                                    <p:set>
                                      <p:cBhvr>
                                        <p:cTn id="3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9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9" presetID="35" presetClass="emph" presetSubtype="0" repeatCount="5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4" grpId="4"/>
      <p:bldP spid="5" grpId="0" build="allAtOnce"/>
      <p:bldP spid="6" grpId="0"/>
      <p:bldP spid="7" grpId="0" build="allAtOnce"/>
      <p:bldP spid="8" grpId="0"/>
      <p:bldP spid="9" grpId="0"/>
      <p:bldP spid="10" grpId="0"/>
      <p:bldP spid="11" grpId="0"/>
      <p:bldP spid="12" grpId="0"/>
      <p:bldP spid="12" grpId="1"/>
      <p:bldP spid="12" grpId="2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 build="allAtOnce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build="allAtOnce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 animBg="1"/>
      <p:bldP spid="135" grpId="0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042275" cy="4495800"/>
          </a:xfrm>
        </p:spPr>
        <p:txBody>
          <a:bodyPr rIns="81279"/>
          <a:lstStyle/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Construct S and t as follows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: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 has a 1 in each digit labeled by a variable and 4 in each clause-digit.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For each x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, there exist 2 integers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,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in S. Both v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i 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and v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have 1 corresponding to digit x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. 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If x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appears in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, the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-digit in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= 1</a:t>
            </a: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	If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appears in </a:t>
            </a:r>
            <a:r>
              <a:rPr lang="en-US" altLang="ja-JP" sz="2600" dirty="0" err="1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altLang="ja-JP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the </a:t>
            </a:r>
            <a:r>
              <a:rPr lang="en-US" altLang="ja-JP" sz="2600" dirty="0" err="1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altLang="ja-JP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-digit in v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= 1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All other digits are zero.</a:t>
            </a:r>
          </a:p>
        </p:txBody>
      </p:sp>
    </p:spTree>
    <p:extLst>
      <p:ext uri="{BB962C8B-B14F-4D97-AF65-F5344CB8AC3E}">
        <p14:creationId xmlns:p14="http://schemas.microsoft.com/office/powerpoint/2010/main" val="39925557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Claim: All v</a:t>
            </a:r>
            <a:r>
              <a:rPr lang="en-US" sz="2600" baseline="-12000" dirty="0" smtClean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i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 and v</a:t>
            </a:r>
            <a:r>
              <a:rPr lang="en-US" sz="2600" baseline="-12000" dirty="0" smtClean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i</a:t>
            </a:r>
            <a:r>
              <a:rPr lang="ja-JP" altLang="en-US" sz="2600" dirty="0" smtClean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’</a:t>
            </a:r>
            <a:r>
              <a:rPr lang="en-US" altLang="ja-JP" sz="2600" dirty="0" smtClean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 in S are unique</a:t>
            </a:r>
            <a:endParaRPr lang="en-US" altLang="ja-JP" sz="2600" dirty="0" smtClean="0">
              <a:solidFill>
                <a:srgbClr val="5F5F5F"/>
              </a:solidFill>
              <a:latin typeface="Comic Sans MS" pitchFamily="66" charset="0"/>
              <a:sym typeface="Arial Bold" charset="0"/>
            </a:endParaRPr>
          </a:p>
          <a:p>
            <a:pPr algn="just" eaLnBrk="1" hangingPunct="1"/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v</a:t>
            </a:r>
            <a:r>
              <a:rPr lang="en-US" sz="2600" baseline="-12000" dirty="0" smtClean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 (v</a:t>
            </a:r>
            <a:r>
              <a:rPr lang="en-US" sz="2600" baseline="-12000" dirty="0" smtClean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 smtClean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 smtClean="0">
                <a:solidFill>
                  <a:srgbClr val="5F5F5F"/>
                </a:solidFill>
                <a:latin typeface="Comic Sans MS" pitchFamily="66" charset="0"/>
              </a:rPr>
              <a:t>) and </a:t>
            </a:r>
            <a:r>
              <a:rPr lang="en-US" altLang="ja-JP" sz="2600" dirty="0" err="1" smtClean="0">
                <a:solidFill>
                  <a:srgbClr val="5F5F5F"/>
                </a:solidFill>
                <a:latin typeface="Comic Sans MS" pitchFamily="66" charset="0"/>
              </a:rPr>
              <a:t>v</a:t>
            </a:r>
            <a:r>
              <a:rPr lang="en-US" altLang="ja-JP" sz="2600" baseline="-12000" dirty="0" err="1" smtClean="0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altLang="ja-JP" sz="2600" dirty="0" smtClean="0">
                <a:solidFill>
                  <a:srgbClr val="5F5F5F"/>
                </a:solidFill>
                <a:latin typeface="Comic Sans MS" pitchFamily="66" charset="0"/>
              </a:rPr>
              <a:t> (</a:t>
            </a:r>
            <a:r>
              <a:rPr lang="en-US" altLang="ja-JP" sz="2600" dirty="0" err="1" smtClean="0">
                <a:solidFill>
                  <a:srgbClr val="5F5F5F"/>
                </a:solidFill>
                <a:latin typeface="Comic Sans MS" pitchFamily="66" charset="0"/>
              </a:rPr>
              <a:t>v</a:t>
            </a:r>
            <a:r>
              <a:rPr lang="en-US" altLang="ja-JP" sz="2600" baseline="-12000" dirty="0" err="1" smtClean="0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ja-JP" altLang="en-US" sz="2600" dirty="0" smtClean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 smtClean="0">
                <a:solidFill>
                  <a:srgbClr val="5F5F5F"/>
                </a:solidFill>
                <a:latin typeface="Comic Sans MS" pitchFamily="66" charset="0"/>
              </a:rPr>
              <a:t> ) will be different in most significant positions.</a:t>
            </a:r>
          </a:p>
          <a:p>
            <a:pPr algn="just" eaLnBrk="1" hangingPunct="1"/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v</a:t>
            </a:r>
            <a:r>
              <a:rPr lang="en-US" sz="2600" baseline="-12000" dirty="0" smtClean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 and v</a:t>
            </a:r>
            <a:r>
              <a:rPr lang="en-US" sz="2600" baseline="-12000" dirty="0" smtClean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 smtClean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 smtClean="0">
                <a:solidFill>
                  <a:srgbClr val="5F5F5F"/>
                </a:solidFill>
                <a:latin typeface="Comic Sans MS" pitchFamily="66" charset="0"/>
              </a:rPr>
              <a:t> will be different in least significant positions. WHY?</a:t>
            </a:r>
          </a:p>
          <a:p>
            <a:pPr algn="just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  (both cannot belong to the same clause)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05513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itchFamily="66" charset="0"/>
              </a:rPr>
              <a:t>For  all </a:t>
            </a:r>
            <a:r>
              <a:rPr lang="en-US" sz="2600" dirty="0" err="1">
                <a:latin typeface="Comic Sans MS" pitchFamily="66" charset="0"/>
              </a:rPr>
              <a:t>C</a:t>
            </a:r>
            <a:r>
              <a:rPr lang="en-US" sz="2600" baseline="-12000" dirty="0" err="1">
                <a:latin typeface="Comic Sans MS" pitchFamily="66" charset="0"/>
              </a:rPr>
              <a:t>j</a:t>
            </a:r>
            <a:r>
              <a:rPr lang="en-US" sz="2600" dirty="0">
                <a:latin typeface="Comic Sans MS" pitchFamily="66" charset="0"/>
              </a:rPr>
              <a:t>, there exist </a:t>
            </a:r>
            <a:r>
              <a:rPr lang="en-US" sz="2600" dirty="0" err="1">
                <a:latin typeface="Comic Sans MS" pitchFamily="66" charset="0"/>
              </a:rPr>
              <a:t>s</a:t>
            </a:r>
            <a:r>
              <a:rPr lang="en-US" sz="2600" baseline="-12000" dirty="0" err="1">
                <a:latin typeface="Comic Sans MS" pitchFamily="66" charset="0"/>
              </a:rPr>
              <a:t>j</a:t>
            </a:r>
            <a:r>
              <a:rPr lang="en-US" sz="2600" dirty="0">
                <a:latin typeface="Comic Sans MS" pitchFamily="66" charset="0"/>
              </a:rPr>
              <a:t> and </a:t>
            </a:r>
            <a:r>
              <a:rPr lang="en-US" sz="2600" dirty="0" err="1">
                <a:latin typeface="Comic Sans MS" pitchFamily="66" charset="0"/>
              </a:rPr>
              <a:t>s</a:t>
            </a:r>
            <a:r>
              <a:rPr lang="en-US" sz="2600" baseline="-12000" dirty="0" err="1">
                <a:latin typeface="Comic Sans MS" pitchFamily="66" charset="0"/>
              </a:rPr>
              <a:t>j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integers in S. Both have 0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s in all digits other than the one labeled by </a:t>
            </a:r>
            <a:r>
              <a:rPr lang="en-US" altLang="ja-JP" sz="2600" dirty="0" err="1">
                <a:latin typeface="Comic Sans MS" pitchFamily="66" charset="0"/>
              </a:rPr>
              <a:t>C</a:t>
            </a:r>
            <a:r>
              <a:rPr lang="en-US" altLang="ja-JP" sz="2600" baseline="-12000" dirty="0" err="1">
                <a:latin typeface="Comic Sans MS" pitchFamily="66" charset="0"/>
              </a:rPr>
              <a:t>j</a:t>
            </a:r>
            <a:r>
              <a:rPr lang="en-US" altLang="ja-JP" sz="2600" dirty="0">
                <a:latin typeface="Comic Sans MS" pitchFamily="66" charset="0"/>
              </a:rPr>
              <a:t>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 err="1">
                <a:latin typeface="Comic Sans MS" pitchFamily="66" charset="0"/>
              </a:rPr>
              <a:t>s</a:t>
            </a:r>
            <a:r>
              <a:rPr lang="en-US" sz="2600" baseline="-12000" dirty="0" err="1">
                <a:latin typeface="Comic Sans MS" pitchFamily="66" charset="0"/>
              </a:rPr>
              <a:t>j</a:t>
            </a:r>
            <a:r>
              <a:rPr lang="en-US" sz="2600" baseline="-120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</a:rPr>
              <a:t>has a 1 corresponding to </a:t>
            </a:r>
            <a:r>
              <a:rPr lang="en-US" sz="2600" dirty="0" err="1">
                <a:latin typeface="Comic Sans MS" pitchFamily="66" charset="0"/>
              </a:rPr>
              <a:t>C</a:t>
            </a:r>
            <a:r>
              <a:rPr lang="en-US" sz="2600" baseline="-12000" dirty="0" err="1">
                <a:latin typeface="Comic Sans MS" pitchFamily="66" charset="0"/>
              </a:rPr>
              <a:t>j</a:t>
            </a:r>
            <a:r>
              <a:rPr lang="en-US" sz="2600" dirty="0">
                <a:latin typeface="Comic Sans MS" pitchFamily="66" charset="0"/>
              </a:rPr>
              <a:t>, and </a:t>
            </a:r>
            <a:r>
              <a:rPr lang="en-US" sz="2600" dirty="0" err="1">
                <a:latin typeface="Comic Sans MS" pitchFamily="66" charset="0"/>
              </a:rPr>
              <a:t>s</a:t>
            </a:r>
            <a:r>
              <a:rPr lang="en-US" sz="2600" baseline="-12000" dirty="0" err="1">
                <a:latin typeface="Comic Sans MS" pitchFamily="66" charset="0"/>
              </a:rPr>
              <a:t>j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has a 2 corresponding to </a:t>
            </a:r>
            <a:r>
              <a:rPr lang="en-US" altLang="ja-JP" sz="2600" dirty="0" err="1">
                <a:latin typeface="Comic Sans MS" pitchFamily="66" charset="0"/>
              </a:rPr>
              <a:t>C</a:t>
            </a:r>
            <a:r>
              <a:rPr lang="en-US" altLang="ja-JP" sz="2600" baseline="-12000" dirty="0" err="1">
                <a:latin typeface="Comic Sans MS" pitchFamily="66" charset="0"/>
              </a:rPr>
              <a:t>j</a:t>
            </a:r>
            <a:r>
              <a:rPr lang="en-US" altLang="ja-JP" sz="2600" dirty="0">
                <a:latin typeface="Comic Sans MS" pitchFamily="66" charset="0"/>
              </a:rPr>
              <a:t>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itchFamily="66" charset="0"/>
              </a:rPr>
              <a:t>These integers are slack variables, used to get clause labeled digit position to add to the target value of 4.</a:t>
            </a:r>
          </a:p>
        </p:txBody>
      </p:sp>
    </p:spTree>
    <p:extLst>
      <p:ext uri="{BB962C8B-B14F-4D97-AF65-F5344CB8AC3E}">
        <p14:creationId xmlns:p14="http://schemas.microsoft.com/office/powerpoint/2010/main" val="3123997789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042275" cy="4495800"/>
          </a:xfrm>
        </p:spPr>
        <p:txBody>
          <a:bodyPr rIns="81279"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Claim: All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s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j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 and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s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j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 in S are unique</a:t>
            </a:r>
            <a:endParaRPr lang="en-US" altLang="ja-JP" sz="2600" dirty="0">
              <a:solidFill>
                <a:srgbClr val="5F5F5F"/>
              </a:solidFill>
              <a:latin typeface="Comic Sans MS" pitchFamily="66" charset="0"/>
              <a:sym typeface="Arial Bold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(for reasons similar to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and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 smtClean="0">
                <a:solidFill>
                  <a:srgbClr val="5F5F5F"/>
                </a:solidFill>
                <a:latin typeface="Comic Sans MS" pitchFamily="66" charset="0"/>
              </a:rPr>
              <a:t>)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Observation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: The greatest sum of digits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in any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digit position is 6. This occurs in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clause-digits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(v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and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make a contribution of 3, </a:t>
            </a:r>
            <a:r>
              <a:rPr lang="en-US" altLang="ja-JP" sz="2600" dirty="0" err="1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altLang="ja-JP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and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make a contribution of 1 and 2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respectively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Conclusion: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Interpretation is in base 10, so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no carries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would be generated.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REDUCTION DONE !!</a:t>
            </a:r>
            <a:endParaRPr lang="en-US" sz="2600" dirty="0">
              <a:solidFill>
                <a:srgbClr val="5F5F5F"/>
              </a:solidFill>
              <a:latin typeface="Comic Sans MS" pitchFamily="66" charset="0"/>
              <a:sym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04157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Claim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: This reduction can be done in 		    polynomial time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.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 contains 2n+2k values.</a:t>
            </a:r>
          </a:p>
          <a:p>
            <a:pPr algn="just" eaLnBrk="1" hangingPunct="1">
              <a:lnSpc>
                <a:spcPct val="80000"/>
              </a:lnSpc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Each has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n+k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digits.</a:t>
            </a:r>
          </a:p>
          <a:p>
            <a:pPr algn="just" eaLnBrk="1" hangingPunct="1">
              <a:lnSpc>
                <a:spcPct val="80000"/>
              </a:lnSpc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Each digit takes time polynomial in (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n+k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) to be produced.</a:t>
            </a:r>
          </a:p>
          <a:p>
            <a:pPr algn="just" eaLnBrk="1" hangingPunct="1">
              <a:lnSpc>
                <a:spcPct val="80000"/>
              </a:lnSpc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 has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n+k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digits each being produced in constant time.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Hence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Proved !</a:t>
            </a:r>
            <a:endParaRPr lang="en-US" sz="2600" dirty="0">
              <a:solidFill>
                <a:srgbClr val="5F5F5F"/>
              </a:solidFill>
              <a:latin typeface="Comic Sans MS" pitchFamily="66" charset="0"/>
              <a:sym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30588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Arial" charset="0"/>
              <a:buNone/>
            </a:pPr>
            <a:r>
              <a:rPr lang="en-US" sz="2600" dirty="0">
                <a:latin typeface="Comic Sans MS" pitchFamily="66" charset="0"/>
                <a:cs typeface="Arial Bold" charset="0"/>
                <a:sym typeface="Arial Bold" charset="0"/>
              </a:rPr>
              <a:t>To Prove</a:t>
            </a:r>
            <a:r>
              <a:rPr lang="en-US" sz="2600" dirty="0">
                <a:latin typeface="Comic Sans MS" pitchFamily="66" charset="0"/>
              </a:rPr>
              <a:t>: 3-SAT Ф is satisfiable if and only </a:t>
            </a:r>
            <a:r>
              <a:rPr lang="en-US" sz="2600" dirty="0" smtClean="0">
                <a:latin typeface="Comic Sans MS" pitchFamily="66" charset="0"/>
              </a:rPr>
              <a:t>if there </a:t>
            </a:r>
            <a:r>
              <a:rPr lang="en-US" sz="2600" dirty="0">
                <a:latin typeface="Comic Sans MS" pitchFamily="66" charset="0"/>
              </a:rPr>
              <a:t>exists a subset S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of S whose </a:t>
            </a:r>
            <a:r>
              <a:rPr lang="en-US" sz="2600" dirty="0" smtClean="0">
                <a:latin typeface="Comic Sans MS" pitchFamily="66" charset="0"/>
              </a:rPr>
              <a:t>elements </a:t>
            </a:r>
            <a:r>
              <a:rPr lang="en-US" sz="2600" dirty="0">
                <a:latin typeface="Comic Sans MS" pitchFamily="66" charset="0"/>
              </a:rPr>
              <a:t>sum to </a:t>
            </a:r>
            <a:r>
              <a:rPr lang="ja-JP" altLang="en-US" sz="2600" dirty="0">
                <a:latin typeface="Comic Sans MS" pitchFamily="66" charset="0"/>
              </a:rPr>
              <a:t>‘</a:t>
            </a:r>
            <a:r>
              <a:rPr lang="en-US" altLang="ja-JP" sz="2600" dirty="0">
                <a:latin typeface="Comic Sans MS" pitchFamily="66" charset="0"/>
              </a:rPr>
              <a:t>t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.</a:t>
            </a:r>
          </a:p>
          <a:p>
            <a:pPr algn="just" eaLnBrk="1" hangingPunct="1">
              <a:buFont typeface="Arial" charset="0"/>
              <a:buNone/>
            </a:pPr>
            <a:endParaRPr lang="en-US" sz="2600" dirty="0">
              <a:latin typeface="Comic Sans MS" pitchFamily="66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latin typeface="Comic Sans MS" pitchFamily="66" charset="0"/>
                <a:cs typeface="Arial Bold" charset="0"/>
                <a:sym typeface="Arial Bold" charset="0"/>
              </a:rPr>
              <a:t>Proof</a:t>
            </a:r>
            <a:endParaRPr lang="en-US" sz="2600" dirty="0">
              <a:latin typeface="Comic Sans MS" pitchFamily="66" charset="0"/>
              <a:sym typeface="Arial Bold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latin typeface="Comic Sans MS" pitchFamily="66" charset="0"/>
              </a:rPr>
              <a:t>Part 1</a:t>
            </a: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latin typeface="Comic Sans MS" pitchFamily="66" charset="0"/>
              </a:rPr>
              <a:t>Given: Ф has a satisfying assignment.</a:t>
            </a:r>
          </a:p>
        </p:txBody>
      </p:sp>
    </p:spTree>
    <p:extLst>
      <p:ext uri="{BB962C8B-B14F-4D97-AF65-F5344CB8AC3E}">
        <p14:creationId xmlns:p14="http://schemas.microsoft.com/office/powerpoint/2010/main" val="3901780429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1201003" y="1919602"/>
            <a:ext cx="16002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2600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 flipH="1">
            <a:off x="3124200" y="2127617"/>
            <a:ext cx="1" cy="150813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2600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990600" y="3822510"/>
            <a:ext cx="16764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2600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57200" y="1664970"/>
            <a:ext cx="685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baseline="-25000">
                <a:solidFill>
                  <a:srgbClr val="5F5F5F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819398" y="3635752"/>
            <a:ext cx="1219201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Q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(Yes/No)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971800" y="1600704"/>
            <a:ext cx="5726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228600" y="3635752"/>
            <a:ext cx="1066800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P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(Yes/No)</a:t>
            </a: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1295400" y="1046384"/>
            <a:ext cx="1371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Poly. Time</a:t>
            </a:r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3429000" y="2743200"/>
            <a:ext cx="990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rgbClr val="5F5F5F"/>
                </a:solidFill>
                <a:latin typeface="Comic Sans MS" pitchFamily="66" charset="0"/>
              </a:rPr>
              <a:t>Poly. Time</a:t>
            </a:r>
          </a:p>
        </p:txBody>
      </p:sp>
      <p:sp>
        <p:nvSpPr>
          <p:cNvPr id="18444" name="Text Box 17"/>
          <p:cNvSpPr txBox="1">
            <a:spLocks noChangeArrowheads="1"/>
          </p:cNvSpPr>
          <p:nvPr/>
        </p:nvSpPr>
        <p:spPr bwMode="auto">
          <a:xfrm>
            <a:off x="4414820" y="1835259"/>
            <a:ext cx="465298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P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  : Instance of problem P</a:t>
            </a:r>
          </a:p>
          <a:p>
            <a:pPr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Q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  : Instance of problem Q </a:t>
            </a:r>
          </a:p>
          <a:p>
            <a:pPr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P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 : Solution of problem P </a:t>
            </a:r>
          </a:p>
          <a:p>
            <a:pPr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Q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 : Solution of problem Q</a:t>
            </a:r>
          </a:p>
          <a:p>
            <a:pPr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Do the following for i = 1……n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If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x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= 1 in the assignment, include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in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otherwise include v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. In the example, v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1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v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2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v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3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belong to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. </a:t>
            </a:r>
          </a:p>
          <a:p>
            <a:pPr algn="just" eaLnBrk="1" hangingPunct="1">
              <a:buFont typeface="Arial" charset="0"/>
              <a:buNone/>
            </a:pP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Note: For each variable digit, the sum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of values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of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must be 1 ( = those of target t)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19326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Each clause is satisfied, therefore has at least one positive literal. Thus, each clause digit has at least one 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‘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1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through a vi or vi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value in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. (the sum of clause digit may be 1 or 2 or 3).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Include appropriate non empty subset of slack variables {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,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} in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to achieve the target of 4 in each digit labeled by </a:t>
            </a:r>
            <a:r>
              <a:rPr lang="en-US" altLang="ja-JP" sz="2600" dirty="0" err="1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altLang="ja-JP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.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434462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Since we have matched all target digits of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the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sum, and there does not exist any carry,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therefore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the values of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sum to t.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33311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Part 2 of the proof</a:t>
            </a:r>
          </a:p>
          <a:p>
            <a:pPr algn="just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Given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: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Subset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of S sums to t.</a:t>
            </a: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Observe the following: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must include exactly one of v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and v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for all i. WHY?</a:t>
            </a: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	Because otherwise variable digits would not sum to 1</a:t>
            </a:r>
          </a:p>
        </p:txBody>
      </p:sp>
    </p:spTree>
    <p:extLst>
      <p:ext uri="{BB962C8B-B14F-4D97-AF65-F5344CB8AC3E}">
        <p14:creationId xmlns:p14="http://schemas.microsoft.com/office/powerpoint/2010/main" val="1004101685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042275" cy="4800600"/>
          </a:xfrm>
        </p:spPr>
        <p:txBody>
          <a:bodyPr rIns="81279"/>
          <a:lstStyle/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If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belongs to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set x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= 1.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If v</a:t>
            </a:r>
            <a:r>
              <a:rPr lang="en-US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belongs to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, set x</a:t>
            </a:r>
            <a:r>
              <a:rPr lang="en-US" altLang="ja-JP" sz="2600" baseline="-120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= 0</a:t>
            </a:r>
            <a:r>
              <a:rPr lang="en-US" altLang="ja-JP" sz="2600" dirty="0" smtClean="0">
                <a:solidFill>
                  <a:srgbClr val="5F5F5F"/>
                </a:solidFill>
                <a:latin typeface="Comic Sans MS" pitchFamily="66" charset="0"/>
              </a:rPr>
              <a:t>.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Claim: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Every clause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C</a:t>
            </a:r>
            <a:r>
              <a:rPr lang="en-US" sz="2600" baseline="-12000" dirty="0" err="1">
                <a:solidFill>
                  <a:srgbClr val="5F5F5F"/>
                </a:solidFill>
                <a:latin typeface="Comic Sans MS" pitchFamily="66" charset="0"/>
              </a:rPr>
              <a:t>j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is satisfied by this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assignment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cs typeface="Arial Bold" charset="0"/>
                <a:sym typeface="Arial Bold" charset="0"/>
              </a:rPr>
              <a:t>Proof: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Note that in order to achieve a sum of in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digits corresponding to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Cj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, the subset S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must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include at least one vi or vi</a:t>
            </a:r>
            <a:r>
              <a:rPr lang="ja-JP" altLang="en-US" sz="2600" dirty="0">
                <a:solidFill>
                  <a:srgbClr val="5F5F5F"/>
                </a:solidFill>
                <a:latin typeface="Comic Sans MS" pitchFamily="66" charset="0"/>
              </a:rPr>
              <a:t>’</a:t>
            </a:r>
            <a:r>
              <a:rPr lang="en-US" altLang="ja-JP" sz="2600" dirty="0">
                <a:solidFill>
                  <a:srgbClr val="5F5F5F"/>
                </a:solidFill>
                <a:latin typeface="Comic Sans MS" pitchFamily="66" charset="0"/>
              </a:rPr>
              <a:t> value that has a value 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1 in the digit labeled by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Cj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3446320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Subset Sum Problem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81279"/>
          <a:lstStyle/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itchFamily="66" charset="0"/>
              </a:rPr>
              <a:t>Since we have xi =1 if vi belongs to S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, clause </a:t>
            </a:r>
            <a:r>
              <a:rPr lang="en-US" altLang="ja-JP" sz="2600" dirty="0" err="1">
                <a:latin typeface="Comic Sans MS" pitchFamily="66" charset="0"/>
              </a:rPr>
              <a:t>Cj</a:t>
            </a:r>
            <a:r>
              <a:rPr lang="en-US" altLang="ja-JP" sz="2600" dirty="0">
                <a:latin typeface="Comic Sans MS" pitchFamily="66" charset="0"/>
              </a:rPr>
              <a:t> is satisfied.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itchFamily="66" charset="0"/>
              </a:rPr>
              <a:t>And since xi =0 if vi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 belongs to S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, again clause </a:t>
            </a:r>
            <a:r>
              <a:rPr lang="en-US" altLang="ja-JP" sz="2600" dirty="0" err="1">
                <a:latin typeface="Comic Sans MS" pitchFamily="66" charset="0"/>
              </a:rPr>
              <a:t>Cj</a:t>
            </a:r>
            <a:r>
              <a:rPr lang="en-US" altLang="ja-JP" sz="2600" dirty="0">
                <a:latin typeface="Comic Sans MS" pitchFamily="66" charset="0"/>
              </a:rPr>
              <a:t> is satisfied.</a:t>
            </a:r>
          </a:p>
          <a:p>
            <a:pPr algn="just" eaLnBrk="1" hangingPunct="1">
              <a:buFont typeface="Wingdings" charset="0"/>
              <a:buChar char="Ø"/>
            </a:pPr>
            <a:r>
              <a:rPr lang="en-US" sz="2600" dirty="0">
                <a:latin typeface="Comic Sans MS" pitchFamily="66" charset="0"/>
              </a:rPr>
              <a:t>Therefore, all clauses are satisfied.</a:t>
            </a:r>
          </a:p>
          <a:p>
            <a:pPr algn="just" eaLnBrk="1" hangingPunct="1">
              <a:buFont typeface="Arial" charset="0"/>
              <a:buNone/>
            </a:pPr>
            <a:endParaRPr lang="en-US" sz="2600" dirty="0">
              <a:latin typeface="Comic Sans MS" pitchFamily="66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dirty="0">
                <a:latin typeface="Comic Sans MS" pitchFamily="66" charset="0"/>
              </a:rPr>
              <a:t>Hence Proved !</a:t>
            </a:r>
          </a:p>
        </p:txBody>
      </p:sp>
    </p:spTree>
    <p:extLst>
      <p:ext uri="{BB962C8B-B14F-4D97-AF65-F5344CB8AC3E}">
        <p14:creationId xmlns:p14="http://schemas.microsoft.com/office/powerpoint/2010/main" val="2738961111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mic Sans MS" pitchFamily="66" charset="0"/>
              </a:rPr>
              <a:t>Set Cover Problem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2600" b="1" u="sng" dirty="0" smtClean="0">
                <a:solidFill>
                  <a:srgbClr val="5F5F5F"/>
                </a:solidFill>
                <a:latin typeface="Comic Sans MS" pitchFamily="66" charset="0"/>
              </a:rPr>
              <a:t>Problem Statement</a:t>
            </a:r>
          </a:p>
          <a:p>
            <a:pPr marL="609600" indent="-609600" eaLnBrk="1" hangingPunct="1">
              <a:buFontTx/>
              <a:buNone/>
            </a:pPr>
            <a:r>
              <a:rPr lang="en-US" sz="2600" b="1" dirty="0" smtClean="0">
                <a:solidFill>
                  <a:srgbClr val="5F5F5F"/>
                </a:solidFill>
                <a:latin typeface="Comic Sans MS" pitchFamily="66" charset="0"/>
              </a:rPr>
              <a:t>Given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  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A set U of n elements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A collection S</a:t>
            </a:r>
            <a:r>
              <a:rPr lang="en-US" sz="2600" baseline="-12000" dirty="0" smtClean="0">
                <a:solidFill>
                  <a:srgbClr val="5F5F5F"/>
                </a:solidFill>
                <a:latin typeface="Comic Sans MS" pitchFamily="66" charset="0"/>
              </a:rPr>
              <a:t>1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, S</a:t>
            </a:r>
            <a:r>
              <a:rPr lang="en-US" sz="2600" baseline="-12000" dirty="0" smtClean="0">
                <a:solidFill>
                  <a:srgbClr val="5F5F5F"/>
                </a:solidFill>
                <a:latin typeface="Comic Sans MS" pitchFamily="66" charset="0"/>
              </a:rPr>
              <a:t>2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,……., </a:t>
            </a:r>
            <a:r>
              <a:rPr lang="en-US" sz="2600" dirty="0" err="1" smtClean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12000" dirty="0" err="1" smtClean="0">
                <a:solidFill>
                  <a:srgbClr val="5F5F5F"/>
                </a:solidFill>
                <a:latin typeface="Comic Sans MS" pitchFamily="66" charset="0"/>
              </a:rPr>
              <a:t>m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 of subsets of U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A number k</a:t>
            </a:r>
          </a:p>
          <a:p>
            <a:pPr marL="609600" indent="-609600" eaLnBrk="1" hangingPunct="1">
              <a:buFontTx/>
              <a:buNone/>
            </a:pPr>
            <a:r>
              <a:rPr lang="en-US" sz="2600" b="1" dirty="0" smtClean="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To Find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cs typeface="Arial" charset="0"/>
              </a:rPr>
              <a:t> If there exists a collection of at most k of these sets whose union equals all of U.</a:t>
            </a:r>
          </a:p>
          <a:p>
            <a:pPr marL="609600" indent="-609600" eaLnBrk="1" hangingPunct="1">
              <a:buFontTx/>
              <a:buNone/>
            </a:pP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1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1"/>
            <a:ext cx="8042275" cy="1111250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itchFamily="66" charset="0"/>
              </a:rPr>
              <a:t>Set Cover Problem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295400"/>
            <a:ext cx="8042275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600" u="sng" dirty="0">
                <a:latin typeface="Comic Sans MS" pitchFamily="66" charset="0"/>
              </a:rPr>
              <a:t>An Application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 smtClean="0">
                <a:latin typeface="Comic Sans MS" pitchFamily="66" charset="0"/>
              </a:rPr>
              <a:t>Suppose </a:t>
            </a:r>
            <a:r>
              <a:rPr lang="en-US" sz="2600" dirty="0">
                <a:latin typeface="Comic Sans MS" pitchFamily="66" charset="0"/>
              </a:rPr>
              <a:t>we want to build a system with n functionalities using m available pieces of software.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latin typeface="Comic Sans MS" pitchFamily="66" charset="0"/>
              </a:rPr>
              <a:t>Each piece of software possesses some subset of functionalities. Let the set of functionalities possessed by the </a:t>
            </a:r>
            <a:r>
              <a:rPr lang="en-US" sz="2600" dirty="0" err="1">
                <a:latin typeface="Comic Sans MS" pitchFamily="66" charset="0"/>
              </a:rPr>
              <a:t>i</a:t>
            </a:r>
            <a:r>
              <a:rPr lang="en-US" sz="2600" baseline="30000" dirty="0" err="1">
                <a:latin typeface="Comic Sans MS" pitchFamily="66" charset="0"/>
              </a:rPr>
              <a:t>th</a:t>
            </a:r>
            <a:r>
              <a:rPr lang="en-US" sz="2600" dirty="0">
                <a:latin typeface="Comic Sans MS" pitchFamily="66" charset="0"/>
              </a:rPr>
              <a:t> piece of software be denoted by S</a:t>
            </a:r>
            <a:r>
              <a:rPr lang="en-US" sz="2600" baseline="-12000" dirty="0">
                <a:latin typeface="Comic Sans MS" pitchFamily="66" charset="0"/>
              </a:rPr>
              <a:t>i</a:t>
            </a:r>
            <a:r>
              <a:rPr lang="en-US" sz="2600" dirty="0">
                <a:latin typeface="Comic Sans MS" pitchFamily="66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en-US" sz="2600" dirty="0">
                <a:latin typeface="Comic Sans MS" pitchFamily="66" charset="0"/>
              </a:rPr>
              <a:t>Our goal, then, is to build a system that possesses all the n functionalities using a small number of pieces of software. </a:t>
            </a:r>
          </a:p>
        </p:txBody>
      </p:sp>
    </p:spTree>
    <p:extLst>
      <p:ext uri="{BB962C8B-B14F-4D97-AF65-F5344CB8AC3E}">
        <p14:creationId xmlns:p14="http://schemas.microsoft.com/office/powerpoint/2010/main" val="29920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mic Sans MS" pitchFamily="66" charset="0"/>
              </a:rPr>
              <a:t>Set Cover Problem</a:t>
            </a:r>
          </a:p>
        </p:txBody>
      </p:sp>
      <p:sp>
        <p:nvSpPr>
          <p:cNvPr id="73730" name="Rectangle 13"/>
          <p:cNvSpPr>
            <a:spLocks noGrp="1" noChangeArrowheads="1"/>
          </p:cNvSpPr>
          <p:nvPr>
            <p:ph sz="half" idx="2"/>
          </p:nvPr>
        </p:nvSpPr>
        <p:spPr>
          <a:xfrm>
            <a:off x="4648200" y="1905000"/>
            <a:ext cx="42672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The little blue dots are the elements of U</a:t>
            </a:r>
          </a:p>
          <a:p>
            <a:pPr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Black and Red figures represent sets. The dots that lie within a figure are the elements contained by that set.</a:t>
            </a:r>
          </a:p>
          <a:p>
            <a:pPr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The red figure form the set cover.</a:t>
            </a:r>
          </a:p>
        </p:txBody>
      </p:sp>
      <p:pic>
        <p:nvPicPr>
          <p:cNvPr id="73731" name="Picture 14" descr="setcov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828800"/>
            <a:ext cx="3810000" cy="4724400"/>
          </a:xfrm>
          <a:noFill/>
        </p:spPr>
      </p:pic>
      <p:sp>
        <p:nvSpPr>
          <p:cNvPr id="73732" name="Text Box 16"/>
          <p:cNvSpPr txBox="1">
            <a:spLocks noChangeArrowheads="1"/>
          </p:cNvSpPr>
          <p:nvPr/>
        </p:nvSpPr>
        <p:spPr bwMode="auto">
          <a:xfrm>
            <a:off x="4648200" y="1600200"/>
            <a:ext cx="403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3733" name="Text Box 17"/>
          <p:cNvSpPr txBox="1">
            <a:spLocks noChangeArrowheads="1"/>
          </p:cNvSpPr>
          <p:nvPr/>
        </p:nvSpPr>
        <p:spPr bwMode="auto">
          <a:xfrm>
            <a:off x="2971800" y="1219200"/>
            <a:ext cx="2743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b="1">
                <a:solidFill>
                  <a:srgbClr val="5F5F5F"/>
                </a:solidFill>
                <a:latin typeface="Comic Sans MS" pitchFamily="66" charset="0"/>
              </a:rPr>
              <a:t>An Instance</a:t>
            </a:r>
          </a:p>
        </p:txBody>
      </p:sp>
    </p:spTree>
    <p:extLst>
      <p:ext uri="{BB962C8B-B14F-4D97-AF65-F5344CB8AC3E}">
        <p14:creationId xmlns:p14="http://schemas.microsoft.com/office/powerpoint/2010/main" val="126794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873624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itchFamily="66" charset="0"/>
              </a:rPr>
              <a:t>Set Cover Problem is NP Complete</a:t>
            </a:r>
          </a:p>
        </p:txBody>
      </p:sp>
      <p:sp>
        <p:nvSpPr>
          <p:cNvPr id="74755" name="Content Placeholder 3"/>
          <p:cNvSpPr>
            <a:spLocks noGrp="1"/>
          </p:cNvSpPr>
          <p:nvPr>
            <p:ph sz="half" idx="2"/>
          </p:nvPr>
        </p:nvSpPr>
        <p:spPr>
          <a:xfrm flipH="1" flipV="1">
            <a:off x="8686800" y="6126163"/>
            <a:ext cx="46038" cy="46037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 bwMode="auto">
          <a:xfrm>
            <a:off x="800100" y="1676400"/>
            <a:ext cx="7543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  <a:sym typeface="Arial" charset="0"/>
              </a:defRPr>
            </a:lvl1pPr>
            <a:lvl2pPr marL="681038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charset="0"/>
              </a:defRPr>
            </a:lvl2pPr>
            <a:lvl3pPr marL="1081088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charset="0"/>
              </a:defRPr>
            </a:lvl3pPr>
            <a:lvl4pPr marL="1538288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charset="0"/>
              </a:defRPr>
            </a:lvl4pPr>
            <a:lvl5pPr marL="1995488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charset="0"/>
              </a:defRPr>
            </a:lvl5pPr>
            <a:lvl6pPr marL="24526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108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pitchFamily="-108" charset="0"/>
              </a:defRPr>
            </a:lvl6pPr>
            <a:lvl7pPr marL="29098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108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pitchFamily="-108" charset="0"/>
              </a:defRPr>
            </a:lvl7pPr>
            <a:lvl8pPr marL="33670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108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pitchFamily="-108" charset="0"/>
              </a:defRPr>
            </a:lvl8pPr>
            <a:lvl9pPr marL="38242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108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pitchFamily="-108" charset="0"/>
              </a:defRPr>
            </a:lvl9pPr>
          </a:lstStyle>
          <a:p>
            <a:pPr marL="39688" indent="0" eaLnBrk="1" hangingPunct="1">
              <a:buFont typeface="Arial" charset="0"/>
              <a:buNone/>
              <a:defRPr/>
            </a:pP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Prove that it is in NP</a:t>
            </a:r>
          </a:p>
          <a:p>
            <a:pPr eaLnBrk="1" hangingPunct="1">
              <a:defRPr/>
            </a:pPr>
            <a:endParaRPr lang="en-US" sz="2600" dirty="0" smtClean="0">
              <a:solidFill>
                <a:srgbClr val="5F5F5F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</a:rPr>
              <a:t>NP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– hardness follows from reduction from vertex cover.  HOW?......Assignment </a:t>
            </a:r>
          </a:p>
        </p:txBody>
      </p:sp>
    </p:spTree>
    <p:extLst>
      <p:ext uri="{BB962C8B-B14F-4D97-AF65-F5344CB8AC3E}">
        <p14:creationId xmlns:p14="http://schemas.microsoft.com/office/powerpoint/2010/main" val="251151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408113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  <a:ea typeface="ヒラギノ角ゴ Pro W3" charset="0"/>
                <a:cs typeface="ヒラギノ角ゴ Pro W3" charset="0"/>
              </a:rPr>
              <a:t>Transformation </a:t>
            </a:r>
            <a:r>
              <a:rPr lang="en-US" dirty="0" err="1">
                <a:latin typeface="Comic Sans MS" pitchFamily="66" charset="0"/>
                <a:ea typeface="ヒラギノ角ゴ Pro W3" charset="0"/>
                <a:cs typeface="ヒラギノ角ゴ Pro W3" charset="0"/>
              </a:rPr>
              <a:t>Characterstics</a:t>
            </a:r>
            <a:r>
              <a:rPr lang="en-US" dirty="0">
                <a:latin typeface="Comic Sans MS" pitchFamily="66" charset="0"/>
                <a:ea typeface="ヒラギノ角ゴ Pro W3" charset="0"/>
                <a:cs typeface="ヒラギノ角ゴ Pro W3" charset="0"/>
              </a:rPr>
              <a:t>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229600" cy="4906963"/>
          </a:xfrm>
        </p:spPr>
        <p:txBody>
          <a:bodyPr/>
          <a:lstStyle/>
          <a:p>
            <a:r>
              <a:rPr lang="en-US" sz="2600" dirty="0">
                <a:latin typeface="Comic Sans MS" pitchFamily="66" charset="0"/>
                <a:ea typeface="ヒラギノ角ゴ Pro W3" charset="0"/>
                <a:cs typeface="ヒラギノ角ゴ Pro W3" charset="0"/>
              </a:rPr>
              <a:t>If A(Q) is yes then A(P) is yes</a:t>
            </a:r>
          </a:p>
          <a:p>
            <a:r>
              <a:rPr lang="en-US" sz="2600" dirty="0">
                <a:latin typeface="Comic Sans MS" pitchFamily="66" charset="0"/>
                <a:ea typeface="ヒラギノ角ゴ Pro W3" charset="0"/>
                <a:cs typeface="ヒラギノ角ゴ Pro W3" charset="0"/>
              </a:rPr>
              <a:t>Vice versa</a:t>
            </a:r>
          </a:p>
          <a:p>
            <a:r>
              <a:rPr lang="en-US" sz="2600" dirty="0">
                <a:latin typeface="Comic Sans MS" pitchFamily="66" charset="0"/>
                <a:ea typeface="ヒラギノ角ゴ Pro W3" charset="0"/>
                <a:cs typeface="ヒラギノ角ゴ Pro W3" charset="0"/>
              </a:rPr>
              <a:t>It should be done in polynomial time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9275" y="107950"/>
            <a:ext cx="8042275" cy="1644650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pitchFamily="66" charset="0"/>
              </a:rPr>
              <a:t>(Metric) Traveling Salesman Problem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9275" y="1905000"/>
            <a:ext cx="8042275" cy="46482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600" b="1" u="sng" dirty="0">
                <a:latin typeface="Comic Sans MS" pitchFamily="66" charset="0"/>
              </a:rPr>
              <a:t>Problem Statement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600" b="1" dirty="0" smtClean="0">
                <a:latin typeface="Comic Sans MS" pitchFamily="66" charset="0"/>
              </a:rPr>
              <a:t>Given</a:t>
            </a:r>
            <a:r>
              <a:rPr lang="en-US" sz="2600" dirty="0" smtClean="0">
                <a:latin typeface="Comic Sans MS" pitchFamily="66" charset="0"/>
              </a:rPr>
              <a:t>   </a:t>
            </a:r>
            <a:r>
              <a:rPr lang="en-US" sz="2600" dirty="0">
                <a:latin typeface="Comic Sans MS" pitchFamily="66" charset="0"/>
              </a:rPr>
              <a:t>A complete graph G with non-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600" dirty="0">
                <a:latin typeface="Comic Sans MS" pitchFamily="66" charset="0"/>
              </a:rPr>
              <a:t>             negative edge costs ( that satisfy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600" dirty="0">
                <a:latin typeface="Comic Sans MS" pitchFamily="66" charset="0"/>
              </a:rPr>
              <a:t>             triangle inequality</a:t>
            </a:r>
            <a:r>
              <a:rPr lang="en-US" sz="2600" dirty="0" smtClean="0">
                <a:latin typeface="Comic Sans MS" pitchFamily="66" charset="0"/>
              </a:rPr>
              <a:t>)</a:t>
            </a:r>
            <a:endParaRPr lang="en-US" sz="2600" dirty="0">
              <a:latin typeface="Comic Sans MS" pitchFamily="66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600" b="1" dirty="0">
                <a:latin typeface="Comic Sans MS" pitchFamily="66" charset="0"/>
              </a:rPr>
              <a:t>To Find </a:t>
            </a:r>
            <a:r>
              <a:rPr lang="en-US" sz="2600" dirty="0">
                <a:latin typeface="Comic Sans MS" pitchFamily="66" charset="0"/>
              </a:rPr>
              <a:t> A minimum cost cycle visiting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600" dirty="0">
                <a:latin typeface="Comic Sans MS" pitchFamily="66" charset="0"/>
              </a:rPr>
              <a:t>              every vertex exactly once</a:t>
            </a:r>
            <a:r>
              <a:rPr lang="en-US" sz="2600" dirty="0" smtClean="0">
                <a:latin typeface="Comic Sans MS" pitchFamily="66" charset="0"/>
              </a:rPr>
              <a:t>.</a:t>
            </a:r>
            <a:endParaRPr lang="en-US" sz="2600" dirty="0">
              <a:latin typeface="Comic Sans MS" pitchFamily="66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600" dirty="0">
                <a:latin typeface="Comic Sans MS" pitchFamily="66" charset="0"/>
              </a:rPr>
              <a:t>Decision Version: Does there exist a TS tour of cost </a:t>
            </a:r>
            <a:r>
              <a:rPr lang="en-US" sz="2600" dirty="0" smtClean="0">
                <a:latin typeface="Comic Sans MS" pitchFamily="66" charset="0"/>
              </a:rPr>
              <a:t>&lt;=k</a:t>
            </a:r>
            <a:endParaRPr lang="en-US" sz="2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mic Sans MS" pitchFamily="66" charset="0"/>
              </a:rPr>
              <a:t>TSP is NP Complete</a:t>
            </a:r>
          </a:p>
        </p:txBody>
      </p:sp>
      <p:sp>
        <p:nvSpPr>
          <p:cNvPr id="76803" name="Content Placeholder 3"/>
          <p:cNvSpPr>
            <a:spLocks noGrp="1"/>
          </p:cNvSpPr>
          <p:nvPr>
            <p:ph sz="half" idx="2"/>
          </p:nvPr>
        </p:nvSpPr>
        <p:spPr>
          <a:xfrm flipH="1" flipV="1">
            <a:off x="8686800" y="6126163"/>
            <a:ext cx="46038" cy="46037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 bwMode="auto">
          <a:xfrm>
            <a:off x="800100" y="1570037"/>
            <a:ext cx="7543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>
            <a:lvl1pPr marL="382588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  <a:sym typeface="Arial" charset="0"/>
              </a:defRPr>
            </a:lvl1pPr>
            <a:lvl2pPr marL="681038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charset="0"/>
              </a:defRPr>
            </a:lvl2pPr>
            <a:lvl3pPr marL="1081088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charset="0"/>
              </a:defRPr>
            </a:lvl3pPr>
            <a:lvl4pPr marL="1538288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charset="0"/>
              </a:defRPr>
            </a:lvl4pPr>
            <a:lvl5pPr marL="1995488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charset="0"/>
              </a:defRPr>
            </a:lvl5pPr>
            <a:lvl6pPr marL="24526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108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pitchFamily="-108" charset="0"/>
              </a:defRPr>
            </a:lvl6pPr>
            <a:lvl7pPr marL="29098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108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pitchFamily="-108" charset="0"/>
              </a:defRPr>
            </a:lvl7pPr>
            <a:lvl8pPr marL="33670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108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pitchFamily="-108" charset="0"/>
              </a:defRPr>
            </a:lvl8pPr>
            <a:lvl9pPr marL="3824288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-108" charset="0"/>
              <a:buChar char="»"/>
              <a:defRPr sz="1800">
                <a:solidFill>
                  <a:schemeClr val="tx1"/>
                </a:solidFill>
                <a:latin typeface="+mn-lt"/>
                <a:ea typeface="ＭＳ Ｐゴシック" pitchFamily="-108" charset="-128"/>
                <a:sym typeface="Arial" pitchFamily="-108" charset="0"/>
              </a:defRPr>
            </a:lvl9pPr>
          </a:lstStyle>
          <a:p>
            <a:pPr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Prove that it is in NP</a:t>
            </a:r>
          </a:p>
          <a:p>
            <a:pPr algn="just"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NP – hardness follows from reduction from Hamiltonian Cycle.  HOW? Assignment.</a:t>
            </a:r>
          </a:p>
        </p:txBody>
      </p:sp>
    </p:spTree>
    <p:extLst>
      <p:ext uri="{BB962C8B-B14F-4D97-AF65-F5344CB8AC3E}">
        <p14:creationId xmlns:p14="http://schemas.microsoft.com/office/powerpoint/2010/main" val="107400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30479"/>
          <a:lstStyle/>
          <a:p>
            <a:pPr indent="0" eaLnBrk="1" hangingPunct="1"/>
            <a:r>
              <a:rPr lang="en-US" dirty="0">
                <a:latin typeface="Comic Sans MS" pitchFamily="66" charset="0"/>
              </a:rPr>
              <a:t>NP-Complete Problems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30479"/>
          <a:lstStyle/>
          <a:p>
            <a:pPr algn="just" eaLnBrk="1" hangingPunct="1"/>
            <a:r>
              <a:rPr lang="en-US" sz="2600" dirty="0">
                <a:latin typeface="Comic Sans MS" pitchFamily="66" charset="0"/>
              </a:rPr>
              <a:t>The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NP-Complete</a:t>
            </a:r>
            <a:r>
              <a:rPr lang="en-US" sz="2600" dirty="0">
                <a:latin typeface="Comic Sans MS" pitchFamily="66" charset="0"/>
              </a:rPr>
              <a:t> problems are an interesting class of problems whose status is unknown </a:t>
            </a:r>
          </a:p>
          <a:p>
            <a:pPr marL="782638" lvl="1" algn="just" eaLnBrk="1" hangingPunct="1"/>
            <a:r>
              <a:rPr lang="en-US" sz="2600" dirty="0">
                <a:latin typeface="Comic Sans MS" pitchFamily="66" charset="0"/>
              </a:rPr>
              <a:t>No polynomial-time algorithm has been discovered for an NP-Complete problem</a:t>
            </a:r>
          </a:p>
          <a:p>
            <a:pPr marL="782638" lvl="1" algn="just" eaLnBrk="1" hangingPunct="1"/>
            <a:r>
              <a:rPr lang="en-US" sz="2600" dirty="0">
                <a:latin typeface="Comic Sans MS" pitchFamily="66" charset="0"/>
              </a:rPr>
              <a:t>No supra-polynomial lower bound has been proved for any NP-Complete problem, either</a:t>
            </a:r>
          </a:p>
          <a:p>
            <a:pPr algn="just" eaLnBrk="1" hangingPunct="1"/>
            <a:r>
              <a:rPr lang="en-US" sz="2600" dirty="0">
                <a:latin typeface="Comic Sans MS" pitchFamily="66" charset="0"/>
              </a:rPr>
              <a:t>We call this the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P = NP question</a:t>
            </a:r>
            <a:endParaRPr lang="en-US" sz="2600" dirty="0">
              <a:latin typeface="Comic Sans MS" pitchFamily="66" charset="0"/>
              <a:sym typeface="Times New Roman Italic" charset="0"/>
            </a:endParaRPr>
          </a:p>
          <a:p>
            <a:pPr marL="782638" lvl="1" algn="just" eaLnBrk="1" hangingPunct="1"/>
            <a:r>
              <a:rPr lang="en-US" sz="2600" dirty="0">
                <a:latin typeface="Comic Sans MS" pitchFamily="66" charset="0"/>
              </a:rPr>
              <a:t>The biggest open problem in CS</a:t>
            </a:r>
          </a:p>
        </p:txBody>
      </p:sp>
    </p:spTree>
    <p:extLst>
      <p:ext uri="{BB962C8B-B14F-4D97-AF65-F5344CB8AC3E}">
        <p14:creationId xmlns:p14="http://schemas.microsoft.com/office/powerpoint/2010/main" val="423565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  <a:cs typeface="Arial Bold" charset="0"/>
                <a:sym typeface="Arial Bold" charset="0"/>
              </a:rPr>
              <a:t>NP-Completeness</a:t>
            </a:r>
            <a:endParaRPr lang="en-US" dirty="0">
              <a:latin typeface="Comic Sans MS" pitchFamily="66" charset="0"/>
              <a:sym typeface="Arial Bold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1" y="1600200"/>
            <a:ext cx="8991599" cy="4343400"/>
          </a:xfrm>
        </p:spPr>
        <p:txBody>
          <a:bodyPr rIns="81279"/>
          <a:lstStyle/>
          <a:p>
            <a:pPr marL="782638" lvl="1" algn="just" eaLnBrk="1" hangingPunct="1">
              <a:buFont typeface="Arial" charset="0"/>
              <a:buNone/>
            </a:pPr>
            <a:r>
              <a:rPr lang="en-US" sz="2600" dirty="0">
                <a:latin typeface="Comic Sans MS" pitchFamily="66" charset="0"/>
                <a:cs typeface="Arial Bold" charset="0"/>
                <a:sym typeface="Arial Bold" charset="0"/>
              </a:rPr>
              <a:t>The space NP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  <a:cs typeface="Arial Bold" charset="0"/>
                <a:sym typeface="Arial Bold" charset="0"/>
              </a:rPr>
              <a:t>of all search problems, assuming P ≠ NP</a:t>
            </a:r>
            <a:endParaRPr lang="en-US" sz="2600" dirty="0">
              <a:latin typeface="Comic Sans MS" pitchFamily="66" charset="0"/>
              <a:sym typeface="Arial Bold" charset="0"/>
            </a:endParaRPr>
          </a:p>
        </p:txBody>
      </p:sp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2819400" y="2819400"/>
            <a:ext cx="4000500" cy="2400300"/>
            <a:chOff x="0" y="0"/>
            <a:chExt cx="2520" cy="1512"/>
          </a:xfrm>
        </p:grpSpPr>
        <p:grpSp>
          <p:nvGrpSpPr>
            <p:cNvPr id="78857" name="Group 4"/>
            <p:cNvGrpSpPr>
              <a:grpSpLocks/>
            </p:cNvGrpSpPr>
            <p:nvPr/>
          </p:nvGrpSpPr>
          <p:grpSpPr bwMode="auto">
            <a:xfrm>
              <a:off x="0" y="0"/>
              <a:ext cx="2520" cy="1512"/>
              <a:chOff x="0" y="0"/>
              <a:chExt cx="2520" cy="1512"/>
            </a:xfrm>
          </p:grpSpPr>
          <p:sp>
            <p:nvSpPr>
              <p:cNvPr id="78860" name="Oval 5"/>
              <p:cNvSpPr>
                <a:spLocks/>
              </p:cNvSpPr>
              <p:nvPr/>
            </p:nvSpPr>
            <p:spPr bwMode="auto">
              <a:xfrm>
                <a:off x="0" y="0"/>
                <a:ext cx="2520" cy="151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78861" name="Rectangle 6"/>
              <p:cNvSpPr>
                <a:spLocks/>
              </p:cNvSpPr>
              <p:nvPr/>
            </p:nvSpPr>
            <p:spPr bwMode="auto">
              <a:xfrm>
                <a:off x="369" y="221"/>
                <a:ext cx="1784" cy="456"/>
              </a:xfrm>
              <a:prstGeom prst="rect">
                <a:avLst/>
              </a:prstGeom>
              <a:ln/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38100" tIns="38100" rIns="78049" bIns="38100"/>
              <a:lstStyle/>
              <a:p>
                <a:endPara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endParaRPr>
              </a:p>
              <a:p>
                <a:r>
                  <a:rPr lang="en-US" sz="2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P            </a:t>
                </a:r>
                <a:r>
                  <a:rPr lang="en-US" sz="24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         </a:t>
                </a:r>
                <a:r>
                  <a:rPr lang="en-US" sz="22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NPC</a:t>
                </a:r>
              </a:p>
            </p:txBody>
          </p:sp>
        </p:grpSp>
        <p:sp>
          <p:nvSpPr>
            <p:cNvPr id="78858" name="Line 7"/>
            <p:cNvSpPr>
              <a:spLocks noChangeShapeType="1"/>
            </p:cNvSpPr>
            <p:nvPr/>
          </p:nvSpPr>
          <p:spPr bwMode="auto">
            <a:xfrm flipH="1">
              <a:off x="1584" y="49"/>
              <a:ext cx="1" cy="143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8859" name="Line 8"/>
            <p:cNvSpPr>
              <a:spLocks noChangeShapeType="1"/>
            </p:cNvSpPr>
            <p:nvPr/>
          </p:nvSpPr>
          <p:spPr bwMode="auto">
            <a:xfrm flipH="1">
              <a:off x="719" y="71"/>
              <a:ext cx="2" cy="136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78852" name="Group 9"/>
          <p:cNvGrpSpPr>
            <a:grpSpLocks/>
          </p:cNvGrpSpPr>
          <p:nvPr/>
        </p:nvGrpSpPr>
        <p:grpSpPr bwMode="auto">
          <a:xfrm>
            <a:off x="2990850" y="5383212"/>
            <a:ext cx="3771900" cy="636588"/>
            <a:chOff x="36" y="-88"/>
            <a:chExt cx="2376" cy="401"/>
          </a:xfrm>
        </p:grpSpPr>
        <p:sp>
          <p:nvSpPr>
            <p:cNvPr id="78853" name="Line 10"/>
            <p:cNvSpPr>
              <a:spLocks noChangeShapeType="1"/>
            </p:cNvSpPr>
            <p:nvPr/>
          </p:nvSpPr>
          <p:spPr bwMode="auto">
            <a:xfrm>
              <a:off x="84" y="312"/>
              <a:ext cx="2232" cy="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8856" name="Rectangle 13"/>
            <p:cNvSpPr>
              <a:spLocks/>
            </p:cNvSpPr>
            <p:nvPr/>
          </p:nvSpPr>
          <p:spPr bwMode="auto">
            <a:xfrm>
              <a:off x="36" y="-88"/>
              <a:ext cx="2376" cy="262"/>
            </a:xfrm>
            <a:prstGeom prst="rect">
              <a:avLst/>
            </a:prstGeom>
            <a:ln/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40639" bIns="0"/>
            <a:lstStyle/>
            <a:p>
              <a:pPr marL="39688" algn="ctr"/>
              <a:r>
                <a:rPr lang="en-US" sz="2000" dirty="0">
                  <a:solidFill>
                    <a:srgbClr val="5F5F5F"/>
                  </a:solidFill>
                  <a:latin typeface="Comic Sans MS" pitchFamily="66" charset="0"/>
                  <a:cs typeface="Arial Bold" charset="0"/>
                  <a:sym typeface="Arial Bold" charset="0"/>
                </a:rPr>
                <a:t>INCREASING  DIFFICULTY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279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524000"/>
          </a:xfrm>
        </p:spPr>
        <p:txBody>
          <a:bodyPr rIns="81279"/>
          <a:lstStyle/>
          <a:p>
            <a:pPr indent="0" eaLnBrk="1" hangingPunct="1"/>
            <a:r>
              <a:rPr lang="en-US" dirty="0">
                <a:latin typeface="Comic Sans MS" pitchFamily="66" charset="0"/>
              </a:rPr>
              <a:t>Significance of NP-Completeness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66200" cy="5257800"/>
          </a:xfrm>
        </p:spPr>
        <p:txBody>
          <a:bodyPr rIns="81279"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>
                <a:solidFill>
                  <a:srgbClr val="5F5F5F"/>
                </a:solidFill>
                <a:latin typeface="Comic Sans MS" pitchFamily="66" charset="0"/>
              </a:rPr>
              <a:t>The interest surrounding the class of NP-complete problems can </a:t>
            </a:r>
            <a:r>
              <a:rPr lang="en-US" sz="2000" dirty="0" smtClean="0">
                <a:solidFill>
                  <a:srgbClr val="5F5F5F"/>
                </a:solidFill>
                <a:latin typeface="Comic Sans MS" pitchFamily="66" charset="0"/>
              </a:rPr>
              <a:t>be attributed </a:t>
            </a:r>
            <a:r>
              <a:rPr lang="en-US" sz="2000" dirty="0">
                <a:solidFill>
                  <a:srgbClr val="5F5F5F"/>
                </a:solidFill>
                <a:latin typeface="Comic Sans MS" pitchFamily="66" charset="0"/>
              </a:rPr>
              <a:t>to the following reasons.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000" dirty="0">
                <a:solidFill>
                  <a:srgbClr val="5F5F5F"/>
                </a:solidFill>
                <a:latin typeface="Comic Sans MS" pitchFamily="66" charset="0"/>
              </a:rPr>
              <a:t>No polynomial-time algorithm has yet been discovered for any NP-complete problem; at the same time no NP-complete problem has been shown to have a super polynomial-time (for example exponential time) lower bound.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000" dirty="0">
                <a:solidFill>
                  <a:srgbClr val="FF1218"/>
                </a:solidFill>
                <a:latin typeface="Comic Sans MS" pitchFamily="66" charset="0"/>
              </a:rPr>
              <a:t>If a polynomial-time algorithm is discovered for even one NP-complete problem, then all NP-complete problems will be solvable in polynomial-time.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000" dirty="0">
                <a:solidFill>
                  <a:srgbClr val="5F5F5F"/>
                </a:solidFill>
                <a:latin typeface="Comic Sans MS" pitchFamily="66" charset="0"/>
              </a:rPr>
              <a:t>It is believed (but so far no proof is available) that NP-complete problems do not have polynomial-time algorithms and therefore are intractable. The basis for this belief is the second fact above, namely that if any single NP-complete problem can be solved in polynomial time, then every NP-complete problem has a polynomial-time algorithm. </a:t>
            </a:r>
            <a:endParaRPr lang="en-US" sz="2000" dirty="0" smtClean="0">
              <a:solidFill>
                <a:srgbClr val="5F5F5F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Comic Sans MS" pitchFamily="66" charset="0"/>
              </a:rPr>
              <a:t>Given 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the wide range of NP-complete problems that have been discovered to date, it will be sensational if all of them could be solved in polynomial time.</a:t>
            </a:r>
          </a:p>
        </p:txBody>
      </p:sp>
    </p:spTree>
    <p:extLst>
      <p:ext uri="{BB962C8B-B14F-4D97-AF65-F5344CB8AC3E}">
        <p14:creationId xmlns:p14="http://schemas.microsoft.com/office/powerpoint/2010/main" val="2428919862"/>
      </p:ext>
    </p:extLst>
  </p:cSld>
  <p:clrMapOvr>
    <a:masterClrMapping/>
  </p:clrMapOvr>
  <p:transition xmlns:p14="http://schemas.microsoft.com/office/powerpoint/2010/main" spd="slow">
    <p:blind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797050"/>
          </a:xfrm>
        </p:spPr>
        <p:txBody>
          <a:bodyPr rIns="30479"/>
          <a:lstStyle/>
          <a:p>
            <a:pPr indent="0" eaLnBrk="1" hangingPunct="1"/>
            <a:r>
              <a:rPr lang="en-US" dirty="0">
                <a:latin typeface="Comic Sans MS" pitchFamily="66" charset="0"/>
              </a:rPr>
              <a:t>Why Prove NP-Completeness?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42275" cy="4343400"/>
          </a:xfrm>
        </p:spPr>
        <p:txBody>
          <a:bodyPr rIns="30479"/>
          <a:lstStyle/>
          <a:p>
            <a:pPr algn="just" eaLnBrk="1" hangingPunct="1"/>
            <a:r>
              <a:rPr lang="en-US" sz="2600" dirty="0">
                <a:latin typeface="Comic Sans MS" pitchFamily="66" charset="0"/>
              </a:rPr>
              <a:t>Though nobody has proved that </a:t>
            </a:r>
            <a:r>
              <a:rPr lang="en-US" sz="2600" dirty="0">
                <a:latin typeface="Comic Sans MS" pitchFamily="66" charset="0"/>
                <a:cs typeface="Times New Roman Bold" charset="0"/>
                <a:sym typeface="Times New Roman Bold" charset="0"/>
              </a:rPr>
              <a:t>P </a:t>
            </a:r>
            <a:r>
              <a:rPr lang="en-US" sz="2600" dirty="0">
                <a:latin typeface="Comic Sans MS" pitchFamily="66" charset="0"/>
              </a:rPr>
              <a:t>!=</a:t>
            </a:r>
            <a:r>
              <a:rPr lang="en-US" sz="2600" dirty="0">
                <a:latin typeface="Comic Sans MS" pitchFamily="66" charset="0"/>
                <a:cs typeface="Times New Roman Bold" charset="0"/>
                <a:sym typeface="Times New Roman Bold" charset="0"/>
              </a:rPr>
              <a:t> NP</a:t>
            </a:r>
            <a:r>
              <a:rPr lang="en-US" sz="2600" dirty="0">
                <a:latin typeface="Comic Sans MS" pitchFamily="66" charset="0"/>
              </a:rPr>
              <a:t>, if you prove a problem NP-Complete, most people accept that it is probably intractable</a:t>
            </a:r>
          </a:p>
          <a:p>
            <a:pPr algn="just" eaLnBrk="1" hangingPunct="1"/>
            <a:r>
              <a:rPr lang="en-US" sz="2600" dirty="0">
                <a:latin typeface="Comic Sans MS" pitchFamily="66" charset="0"/>
              </a:rPr>
              <a:t>Therefore it can be important to prove that a problem is NP-Complete</a:t>
            </a:r>
          </a:p>
          <a:p>
            <a:pPr marL="782638" lvl="1" algn="just" eaLnBrk="1" hangingPunct="1"/>
            <a:r>
              <a:rPr lang="en-US" sz="2600" dirty="0">
                <a:latin typeface="Comic Sans MS" pitchFamily="66" charset="0"/>
              </a:rPr>
              <a:t>Don</a:t>
            </a:r>
            <a:r>
              <a:rPr lang="ja-JP" altLang="en-US" sz="2600" dirty="0">
                <a:latin typeface="Comic Sans MS" pitchFamily="66" charset="0"/>
              </a:rPr>
              <a:t>’</a:t>
            </a:r>
            <a:r>
              <a:rPr lang="en-US" altLang="ja-JP" sz="2600" dirty="0">
                <a:latin typeface="Comic Sans MS" pitchFamily="66" charset="0"/>
              </a:rPr>
              <a:t>t need to come up with an efficient algorithm</a:t>
            </a:r>
          </a:p>
          <a:p>
            <a:pPr marL="782638" lvl="1" algn="just" eaLnBrk="1" hangingPunct="1"/>
            <a:r>
              <a:rPr lang="en-US" sz="2600" dirty="0">
                <a:latin typeface="Comic Sans MS" pitchFamily="66" charset="0"/>
              </a:rPr>
              <a:t>Can instead work on </a:t>
            </a:r>
            <a:r>
              <a:rPr lang="en-US" sz="2600" dirty="0">
                <a:latin typeface="Comic Sans MS" pitchFamily="66" charset="0"/>
                <a:cs typeface="Times New Roman Italic" charset="0"/>
                <a:sym typeface="Times New Roman Italic" charset="0"/>
              </a:rPr>
              <a:t>approximation algorithms</a:t>
            </a:r>
            <a:endParaRPr lang="en-US" sz="2600" dirty="0">
              <a:latin typeface="Comic Sans MS" pitchFamily="66" charset="0"/>
              <a:sym typeface="Times New Roman 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79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dirty="0">
                <a:latin typeface="Comic Sans MS" pitchFamily="66" charset="0"/>
              </a:rPr>
              <a:t>Acknowledgment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Shivam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Sharma</a:t>
            </a:r>
          </a:p>
          <a:p>
            <a:pPr eaLnBrk="1" hangingPunct="1"/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Sufyan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</a:rPr>
              <a:t>Haroon</a:t>
            </a:r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0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dirty="0">
                <a:latin typeface="Comic Sans MS" pitchFamily="66" charset="0"/>
              </a:rPr>
              <a:t>UP Next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en-US" dirty="0">
              <a:latin typeface="Arial" charset="0"/>
            </a:endParaRPr>
          </a:p>
          <a:p>
            <a:pPr algn="ctr" eaLnBrk="1" hangingPunct="1"/>
            <a:endParaRPr lang="en-US" dirty="0">
              <a:latin typeface="Arial" charset="0"/>
            </a:endParaRPr>
          </a:p>
          <a:p>
            <a:pPr algn="ctr" eaLnBrk="1" hangingPunct="1"/>
            <a:endParaRPr lang="en-US" dirty="0">
              <a:latin typeface="Arial" charset="0"/>
            </a:endParaRPr>
          </a:p>
          <a:p>
            <a:pPr marL="0" indent="0" algn="ctr" eaLnBrk="1" hangingPunct="1">
              <a:buNone/>
            </a:pPr>
            <a:r>
              <a:rPr lang="en-US" sz="2600" dirty="0">
                <a:latin typeface="Comic Sans MS" pitchFamily="66" charset="0"/>
              </a:rPr>
              <a:t>Approximation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1780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49275" y="152400"/>
            <a:ext cx="8042275" cy="955675"/>
          </a:xfrm>
        </p:spPr>
        <p:txBody>
          <a:bodyPr rIns="30479"/>
          <a:lstStyle/>
          <a:p>
            <a:r>
              <a:rPr lang="en-US" dirty="0">
                <a:latin typeface="Comic Sans MS" pitchFamily="66" charset="0"/>
              </a:rPr>
              <a:t>Reducibility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549275" y="1219200"/>
            <a:ext cx="8042275" cy="5029200"/>
          </a:xfrm>
        </p:spPr>
        <p:txBody>
          <a:bodyPr rIns="30479"/>
          <a:lstStyle/>
          <a:p>
            <a:pPr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An example:</a:t>
            </a:r>
          </a:p>
          <a:p>
            <a:pPr marL="782638" lvl="1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P: Given a set of Booleans, is at least one TRUE?</a:t>
            </a:r>
          </a:p>
          <a:p>
            <a:pPr marL="782638" lvl="1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Q: Given a set of integers, is their sum positive?</a:t>
            </a:r>
          </a:p>
          <a:p>
            <a:pPr marL="782638" lvl="1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Transformation: (x</a:t>
            </a:r>
            <a:r>
              <a:rPr lang="en-US" sz="2600" baseline="-25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, x</a:t>
            </a:r>
            <a:r>
              <a:rPr lang="en-US" sz="2600" baseline="-25000" dirty="0">
                <a:latin typeface="Comic Sans MS" pitchFamily="66" charset="0"/>
              </a:rPr>
              <a:t>2</a:t>
            </a:r>
            <a:r>
              <a:rPr lang="en-US" sz="2600" dirty="0">
                <a:latin typeface="Comic Sans MS" pitchFamily="66" charset="0"/>
              </a:rPr>
              <a:t>, …, </a:t>
            </a:r>
            <a:r>
              <a:rPr lang="en-US" sz="2600" dirty="0" err="1">
                <a:latin typeface="Comic Sans MS" pitchFamily="66" charset="0"/>
              </a:rPr>
              <a:t>x</a:t>
            </a:r>
            <a:r>
              <a:rPr lang="en-US" sz="2600" baseline="-25000" dirty="0" err="1">
                <a:latin typeface="Comic Sans MS" pitchFamily="66" charset="0"/>
                <a:cs typeface="Times New Roman Italic" charset="0"/>
                <a:sym typeface="Times New Roman Italic" charset="0"/>
              </a:rPr>
              <a:t>n</a:t>
            </a:r>
            <a:r>
              <a:rPr lang="en-US" sz="2600" dirty="0">
                <a:latin typeface="Comic Sans MS" pitchFamily="66" charset="0"/>
              </a:rPr>
              <a:t>) = (y</a:t>
            </a:r>
            <a:r>
              <a:rPr lang="en-US" sz="2600" baseline="-25000" dirty="0">
                <a:latin typeface="Comic Sans MS" pitchFamily="66" charset="0"/>
              </a:rPr>
              <a:t>1</a:t>
            </a:r>
            <a:r>
              <a:rPr lang="en-US" sz="2600" dirty="0">
                <a:latin typeface="Comic Sans MS" pitchFamily="66" charset="0"/>
              </a:rPr>
              <a:t>, y</a:t>
            </a:r>
            <a:r>
              <a:rPr lang="en-US" sz="2600" baseline="-25000" dirty="0">
                <a:latin typeface="Comic Sans MS" pitchFamily="66" charset="0"/>
              </a:rPr>
              <a:t>2</a:t>
            </a:r>
            <a:r>
              <a:rPr lang="en-US" sz="2600" dirty="0">
                <a:latin typeface="Comic Sans MS" pitchFamily="66" charset="0"/>
              </a:rPr>
              <a:t>, …, </a:t>
            </a:r>
            <a:r>
              <a:rPr lang="en-US" sz="2600" dirty="0" err="1">
                <a:latin typeface="Comic Sans MS" pitchFamily="66" charset="0"/>
              </a:rPr>
              <a:t>y</a:t>
            </a:r>
            <a:r>
              <a:rPr lang="en-US" sz="2600" baseline="-25000" dirty="0" err="1">
                <a:latin typeface="Comic Sans MS" pitchFamily="66" charset="0"/>
                <a:cs typeface="Times New Roman Italic" charset="0"/>
                <a:sym typeface="Times New Roman Italic" charset="0"/>
              </a:rPr>
              <a:t>n</a:t>
            </a:r>
            <a:r>
              <a:rPr lang="en-US" sz="2600" dirty="0">
                <a:latin typeface="Comic Sans MS" pitchFamily="66" charset="0"/>
              </a:rPr>
              <a:t>) where </a:t>
            </a:r>
            <a:r>
              <a:rPr lang="en-US" sz="2600" dirty="0" err="1">
                <a:latin typeface="Comic Sans MS" pitchFamily="66" charset="0"/>
              </a:rPr>
              <a:t>y</a:t>
            </a:r>
            <a:r>
              <a:rPr lang="en-US" sz="2600" baseline="-25000" dirty="0" err="1">
                <a:latin typeface="Comic Sans MS" pitchFamily="66" charset="0"/>
                <a:cs typeface="Times New Roman Italic" charset="0"/>
                <a:sym typeface="Times New Roman Italic" charset="0"/>
              </a:rPr>
              <a:t>i</a:t>
            </a:r>
            <a:r>
              <a:rPr lang="en-US" sz="2600" dirty="0">
                <a:latin typeface="Comic Sans MS" pitchFamily="66" charset="0"/>
              </a:rPr>
              <a:t> = 1 if x</a:t>
            </a:r>
            <a:r>
              <a:rPr lang="en-US" sz="2600" baseline="-25000" dirty="0">
                <a:latin typeface="Comic Sans MS" pitchFamily="66" charset="0"/>
                <a:cs typeface="Times New Roman Italic" charset="0"/>
                <a:sym typeface="Times New Roman Italic" charset="0"/>
              </a:rPr>
              <a:t>i</a:t>
            </a:r>
            <a:r>
              <a:rPr lang="en-US" sz="2600" dirty="0">
                <a:latin typeface="Comic Sans MS" pitchFamily="66" charset="0"/>
              </a:rPr>
              <a:t> = TRUE, </a:t>
            </a:r>
            <a:r>
              <a:rPr lang="en-US" sz="2600" dirty="0" err="1">
                <a:latin typeface="Comic Sans MS" pitchFamily="66" charset="0"/>
              </a:rPr>
              <a:t>y</a:t>
            </a:r>
            <a:r>
              <a:rPr lang="en-US" sz="2600" baseline="-25000" dirty="0" err="1">
                <a:latin typeface="Comic Sans MS" pitchFamily="66" charset="0"/>
                <a:cs typeface="Times New Roman Italic" charset="0"/>
                <a:sym typeface="Times New Roman Italic" charset="0"/>
              </a:rPr>
              <a:t>i</a:t>
            </a:r>
            <a:r>
              <a:rPr lang="en-US" sz="2600" dirty="0">
                <a:latin typeface="Comic Sans MS" pitchFamily="66" charset="0"/>
              </a:rPr>
              <a:t> = 0 if x</a:t>
            </a:r>
            <a:r>
              <a:rPr lang="en-US" sz="2600" baseline="-25000" dirty="0">
                <a:latin typeface="Comic Sans MS" pitchFamily="66" charset="0"/>
                <a:cs typeface="Times New Roman Italic" charset="0"/>
                <a:sym typeface="Times New Roman Italic" charset="0"/>
              </a:rPr>
              <a:t>i</a:t>
            </a:r>
            <a:r>
              <a:rPr lang="en-US" sz="2600" dirty="0">
                <a:latin typeface="Comic Sans MS" pitchFamily="66" charset="0"/>
              </a:rPr>
              <a:t> = FALSE</a:t>
            </a:r>
          </a:p>
          <a:p>
            <a:pPr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Another example: </a:t>
            </a:r>
          </a:p>
          <a:p>
            <a:pPr marL="782638" lvl="1" algn="just">
              <a:lnSpc>
                <a:spcPct val="90000"/>
              </a:lnSpc>
            </a:pPr>
            <a:r>
              <a:rPr lang="en-US" sz="2600" dirty="0">
                <a:latin typeface="Comic Sans MS" pitchFamily="66" charset="0"/>
              </a:rPr>
              <a:t>Solving linear equations is reducible to solving quadratic equations</a:t>
            </a:r>
          </a:p>
          <a:p>
            <a:pPr marL="1182688" lvl="2" algn="just">
              <a:lnSpc>
                <a:spcPct val="90000"/>
              </a:lnSpc>
              <a:buClr>
                <a:srgbClr val="00CC99"/>
              </a:buClr>
            </a:pPr>
            <a:r>
              <a:rPr lang="en-US" sz="2600" dirty="0">
                <a:solidFill>
                  <a:srgbClr val="FF0000"/>
                </a:solidFill>
                <a:latin typeface="Comic Sans MS" pitchFamily="66" charset="0"/>
                <a:cs typeface="Times New Roman Italic" charset="0"/>
                <a:sym typeface="Times New Roman Italic" charset="0"/>
              </a:rPr>
              <a:t>How can we easily use a quadratic-equation solver to solve linear equations?</a:t>
            </a:r>
            <a:endParaRPr lang="en-US" sz="2600" dirty="0">
              <a:solidFill>
                <a:srgbClr val="FF0000"/>
              </a:solidFill>
              <a:latin typeface="Comic Sans MS" pitchFamily="66" charset="0"/>
              <a:sym typeface="Times New Roman Italic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1201003" y="2887134"/>
            <a:ext cx="16002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2600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 flipH="1">
            <a:off x="3124200" y="3095149"/>
            <a:ext cx="1" cy="150813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2600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990600" y="4790042"/>
            <a:ext cx="16764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2600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57200" y="2632502"/>
            <a:ext cx="685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baseline="-25000">
                <a:solidFill>
                  <a:srgbClr val="5F5F5F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2819398" y="4603284"/>
            <a:ext cx="1219201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Q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(Yes/No)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971800" y="2568236"/>
            <a:ext cx="5726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Q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228600" y="4603284"/>
            <a:ext cx="1066800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P</a:t>
            </a:r>
          </a:p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(Yes/No)</a:t>
            </a: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1295400" y="2013916"/>
            <a:ext cx="1371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Poly. Time</a:t>
            </a:r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3429000" y="3710732"/>
            <a:ext cx="990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rgbClr val="5F5F5F"/>
                </a:solidFill>
                <a:latin typeface="Comic Sans MS" pitchFamily="66" charset="0"/>
              </a:rPr>
              <a:t>Poly. Time</a:t>
            </a:r>
          </a:p>
        </p:txBody>
      </p:sp>
      <p:sp>
        <p:nvSpPr>
          <p:cNvPr id="18444" name="Text Box 17"/>
          <p:cNvSpPr txBox="1">
            <a:spLocks noChangeArrowheads="1"/>
          </p:cNvSpPr>
          <p:nvPr/>
        </p:nvSpPr>
        <p:spPr bwMode="auto">
          <a:xfrm>
            <a:off x="4414820" y="2802791"/>
            <a:ext cx="465298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P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  : Instance of problem P</a:t>
            </a:r>
          </a:p>
          <a:p>
            <a:pPr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I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Q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  : Instance of problem Q </a:t>
            </a:r>
          </a:p>
          <a:p>
            <a:pPr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P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 : Solution of problem P </a:t>
            </a:r>
          </a:p>
          <a:p>
            <a:pPr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S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</a:rPr>
              <a:t>Q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</a:rPr>
              <a:t>  : Solution of problem Q</a:t>
            </a:r>
          </a:p>
          <a:p>
            <a:pPr eaLnBrk="1" hangingPunct="1"/>
            <a:endParaRPr lang="en-US" sz="2600" dirty="0">
              <a:solidFill>
                <a:srgbClr val="5F5F5F"/>
              </a:solidFill>
              <a:latin typeface="Comic Sans MS" pitchFamily="66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9144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  <a:ea typeface="ヒラギノ角ゴ Pro W3" charset="0"/>
                <a:cs typeface="ヒラギノ角ゴ Pro W3" charset="0"/>
              </a:rPr>
              <a:t>NP hard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0100" y="1201578"/>
            <a:ext cx="624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</a:rPr>
              <a:t>Q is </a:t>
            </a:r>
            <a:r>
              <a:rPr lang="en-US" sz="2600" dirty="0" err="1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</a:rPr>
              <a:t>s.t.b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</a:rPr>
              <a:t>. NP-hard if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Symbol" charset="0"/>
              </a:rPr>
              <a:t>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</a:rPr>
              <a:t> P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Symbol" charset="0"/>
              </a:rPr>
              <a:t> NP, P </a:t>
            </a:r>
            <a:r>
              <a:rPr lang="en-US" sz="2600" baseline="-25000" dirty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Symbol" charset="0"/>
              </a:rPr>
              <a:t>p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Symbol" charset="0"/>
              </a:rPr>
              <a:t>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Symbol" charset="0"/>
              </a:rPr>
              <a:t>Q</a:t>
            </a:r>
            <a:endParaRPr lang="en-US" sz="2600" dirty="0">
              <a:solidFill>
                <a:srgbClr val="5F5F5F"/>
              </a:solidFill>
              <a:latin typeface="Comic Sans MS" pitchFamily="66" charset="0"/>
              <a:ea typeface="ヒラギノ角ゴ Pro W3" charset="0"/>
              <a:cs typeface="ヒラギノ角ゴ Pro W3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8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111375"/>
            <a:ext cx="1752600" cy="3403600"/>
          </a:xfrm>
          <a:noFill/>
        </p:spPr>
      </p:pic>
      <p:sp>
        <p:nvSpPr>
          <p:cNvPr id="333829" name="Line 5"/>
          <p:cNvSpPr>
            <a:spLocks noChangeShapeType="1"/>
          </p:cNvSpPr>
          <p:nvPr/>
        </p:nvSpPr>
        <p:spPr bwMode="auto">
          <a:xfrm flipV="1">
            <a:off x="2286000" y="2057400"/>
            <a:ext cx="2590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0" name="Line 6"/>
          <p:cNvSpPr>
            <a:spLocks noChangeShapeType="1"/>
          </p:cNvSpPr>
          <p:nvPr/>
        </p:nvSpPr>
        <p:spPr bwMode="auto">
          <a:xfrm flipV="1">
            <a:off x="2286000" y="2362200"/>
            <a:ext cx="2362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1" name="Line 7"/>
          <p:cNvSpPr>
            <a:spLocks noChangeShapeType="1"/>
          </p:cNvSpPr>
          <p:nvPr/>
        </p:nvSpPr>
        <p:spPr bwMode="auto">
          <a:xfrm flipV="1">
            <a:off x="2209800" y="2438400"/>
            <a:ext cx="25908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2" name="Line 8"/>
          <p:cNvSpPr>
            <a:spLocks noChangeShapeType="1"/>
          </p:cNvSpPr>
          <p:nvPr/>
        </p:nvSpPr>
        <p:spPr bwMode="auto">
          <a:xfrm flipV="1">
            <a:off x="2209800" y="2438400"/>
            <a:ext cx="28194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834" name="Text Box 10"/>
          <p:cNvSpPr txBox="1">
            <a:spLocks noChangeArrowheads="1"/>
          </p:cNvSpPr>
          <p:nvPr/>
        </p:nvSpPr>
        <p:spPr bwMode="auto">
          <a:xfrm>
            <a:off x="569225" y="202493"/>
            <a:ext cx="77343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Times New Roman" charset="0"/>
              </a:rPr>
              <a:t>If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Times New Roman" charset="0"/>
              </a:rPr>
              <a:t>all problems R </a:t>
            </a:r>
            <a:r>
              <a:rPr lang="en-US" sz="2600" dirty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Symbol" charset="0"/>
              </a:rPr>
              <a:t> </a:t>
            </a:r>
            <a:r>
              <a:rPr lang="en-US" sz="2600" dirty="0" smtClean="0">
                <a:solidFill>
                  <a:srgbClr val="5F5F5F"/>
                </a:solidFill>
                <a:latin typeface="Comic Sans MS" pitchFamily="66" charset="0"/>
                <a:ea typeface="ヒラギノ角ゴ Pro W3" charset="0"/>
                <a:cs typeface="ヒラギノ角ゴ Pro W3" charset="0"/>
                <a:sym typeface="Times New Roman Bold" charset="0"/>
              </a:rPr>
              <a:t>NP </a:t>
            </a:r>
            <a:r>
              <a:rPr lang="en-US" sz="2800" dirty="0">
                <a:solidFill>
                  <a:srgbClr val="5F5F5F"/>
                </a:solidFill>
                <a:latin typeface="Bookman Old Style" charset="0"/>
                <a:ea typeface="ヒラギノ角ゴ Pro W3" charset="0"/>
                <a:cs typeface="ヒラギノ角ゴ Pro W3" charset="0"/>
                <a:sym typeface="Times New Roman" charset="0"/>
              </a:rPr>
              <a:t>are reducible to T, then T is </a:t>
            </a:r>
            <a:r>
              <a:rPr lang="en-US" sz="2800" dirty="0" smtClean="0">
                <a:solidFill>
                  <a:srgbClr val="5F5F5F"/>
                </a:solidFill>
                <a:latin typeface="Bookman Old Style" charset="0"/>
                <a:ea typeface="ヒラギノ角ゴ Pro W3" charset="0"/>
                <a:cs typeface="ヒラギノ角ゴ Pro W3" charset="0"/>
              </a:rPr>
              <a:t>NP-Hard</a:t>
            </a:r>
            <a:endParaRPr lang="en-US" sz="2800" dirty="0">
              <a:solidFill>
                <a:srgbClr val="5F5F5F"/>
              </a:solidFill>
              <a:latin typeface="Bookman Old Style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33835" name="Oval 11"/>
          <p:cNvSpPr>
            <a:spLocks noChangeArrowheads="1"/>
          </p:cNvSpPr>
          <p:nvPr/>
        </p:nvSpPr>
        <p:spPr bwMode="auto">
          <a:xfrm>
            <a:off x="2133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3836" name="Oval 12"/>
          <p:cNvSpPr>
            <a:spLocks noChangeArrowheads="1"/>
          </p:cNvSpPr>
          <p:nvPr/>
        </p:nvSpPr>
        <p:spPr bwMode="auto">
          <a:xfrm>
            <a:off x="2133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3837" name="Oval 13"/>
          <p:cNvSpPr>
            <a:spLocks noChangeArrowheads="1"/>
          </p:cNvSpPr>
          <p:nvPr/>
        </p:nvSpPr>
        <p:spPr bwMode="auto">
          <a:xfrm>
            <a:off x="21336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3838" name="Oval 14"/>
          <p:cNvSpPr>
            <a:spLocks noChangeArrowheads="1"/>
          </p:cNvSpPr>
          <p:nvPr/>
        </p:nvSpPr>
        <p:spPr bwMode="auto">
          <a:xfrm>
            <a:off x="21336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3840" name="Text Box 16"/>
          <p:cNvSpPr txBox="1">
            <a:spLocks noChangeArrowheads="1"/>
          </p:cNvSpPr>
          <p:nvPr/>
        </p:nvSpPr>
        <p:spPr bwMode="auto">
          <a:xfrm>
            <a:off x="4724400" y="18288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cs typeface="ＭＳ Ｐゴシック" charset="0"/>
                <a:sym typeface="Times New Roman Italic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 Italic" charset="0"/>
                <a:ea typeface="ＭＳ Ｐゴシック" charset="0"/>
                <a:sym typeface="Times New Roman Italic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Comic Sans MS"/>
                <a:ea typeface="ヒラギノ角ゴ Pro W3" charset="0"/>
                <a:cs typeface="Comic Sans MS"/>
              </a:rPr>
              <a:t>T</a:t>
            </a:r>
            <a:endParaRPr lang="en-US" sz="2400" dirty="0">
              <a:solidFill>
                <a:schemeClr val="tx1"/>
              </a:solidFill>
              <a:latin typeface="Comic Sans MS"/>
              <a:ea typeface="ヒラギノ角ゴ Pro W3" charset="0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1905000"/>
            <a:ext cx="1425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mic Sans MS"/>
                <a:ea typeface="ヒラギノ角ゴ Pro W3" charset="0"/>
                <a:cs typeface="Comic Sans MS"/>
              </a:rPr>
              <a:t>is NP hard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34719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3383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33383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33383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33383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9" grpId="0" animBg="1"/>
      <p:bldP spid="333830" grpId="0" animBg="1"/>
      <p:bldP spid="333831" grpId="0" animBg="1"/>
      <p:bldP spid="333832" grpId="0" animBg="1"/>
      <p:bldP spid="333834" grpId="0"/>
      <p:bldP spid="333835" grpId="0" animBg="1"/>
      <p:bldP spid="333836" grpId="0" animBg="1"/>
      <p:bldP spid="333837" grpId="0" animBg="1"/>
      <p:bldP spid="333838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Pages>0</Pages>
  <Words>4145</Words>
  <Characters>0</Characters>
  <Application>Microsoft Macintosh PowerPoint</Application>
  <PresentationFormat>On-screen Show (4:3)</PresentationFormat>
  <Lines>0</Lines>
  <Paragraphs>1024</Paragraphs>
  <Slides>68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Breeze</vt:lpstr>
      <vt:lpstr>NP Hard Problems</vt:lpstr>
      <vt:lpstr>Table of Contents</vt:lpstr>
      <vt:lpstr>NP - Hard</vt:lpstr>
      <vt:lpstr>Reduction</vt:lpstr>
      <vt:lpstr>PowerPoint Presentation</vt:lpstr>
      <vt:lpstr>Transformation Characterstics </vt:lpstr>
      <vt:lpstr>Reducibility</vt:lpstr>
      <vt:lpstr>NP hard</vt:lpstr>
      <vt:lpstr>PowerPoint Presentation</vt:lpstr>
      <vt:lpstr>PowerPoint Presentation</vt:lpstr>
      <vt:lpstr>Diagrammatically</vt:lpstr>
      <vt:lpstr>The SAT Problem</vt:lpstr>
      <vt:lpstr>Conjunctive Normal Form</vt:lpstr>
      <vt:lpstr>The 3-CNF Problem</vt:lpstr>
      <vt:lpstr>CLIQUE is NP Hard</vt:lpstr>
      <vt:lpstr>3-CNF → Clique</vt:lpstr>
      <vt:lpstr>3-CNF → Clique</vt:lpstr>
      <vt:lpstr>PowerPoint Presentation</vt:lpstr>
      <vt:lpstr>Clique thus formed:</vt:lpstr>
      <vt:lpstr>3-CNF → Clique</vt:lpstr>
      <vt:lpstr>Reduction takes polynomial time</vt:lpstr>
      <vt:lpstr>Vertex Cover is NP-Hard</vt:lpstr>
      <vt:lpstr> Clique p Vertex Cover </vt:lpstr>
      <vt:lpstr>PowerPoint Presentation</vt:lpstr>
      <vt:lpstr>PowerPoint Presentation</vt:lpstr>
      <vt:lpstr>PowerPoint Presentation</vt:lpstr>
      <vt:lpstr>Clique → Vertex Cover</vt:lpstr>
      <vt:lpstr>Clique → Vertex Cover</vt:lpstr>
      <vt:lpstr>Clique → Vertex Cover</vt:lpstr>
      <vt:lpstr>Independent Set Problem</vt:lpstr>
      <vt:lpstr>Exercise</vt:lpstr>
      <vt:lpstr>Subset Sum Problem</vt:lpstr>
      <vt:lpstr>Subset Sum Problem</vt:lpstr>
      <vt:lpstr>Subset Sum Problem</vt:lpstr>
      <vt:lpstr>Subset Sum Problem</vt:lpstr>
      <vt:lpstr>Subset Sum Problem</vt:lpstr>
      <vt:lpstr>Subset Sum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Subset Sum Problem</vt:lpstr>
      <vt:lpstr>Subset Sum Problem</vt:lpstr>
      <vt:lpstr>Subset Sum Problem</vt:lpstr>
      <vt:lpstr>Subset Sum Problem</vt:lpstr>
      <vt:lpstr>Subset Sum Problem</vt:lpstr>
      <vt:lpstr>Subset Sum Problem</vt:lpstr>
      <vt:lpstr>Subset Sum Problem</vt:lpstr>
      <vt:lpstr>Subset Sum Problem</vt:lpstr>
      <vt:lpstr>Subset Sum Problem</vt:lpstr>
      <vt:lpstr>Subset Sum Problem</vt:lpstr>
      <vt:lpstr>Subset Sum Problem</vt:lpstr>
      <vt:lpstr>Subset Sum Problem</vt:lpstr>
      <vt:lpstr>Set Cover Problem</vt:lpstr>
      <vt:lpstr>Set Cover Problem</vt:lpstr>
      <vt:lpstr>Set Cover Problem</vt:lpstr>
      <vt:lpstr>Set Cover Problem is NP Complete</vt:lpstr>
      <vt:lpstr>(Metric) Traveling Salesman Problem</vt:lpstr>
      <vt:lpstr>TSP is NP Complete</vt:lpstr>
      <vt:lpstr>NP-Complete Problems</vt:lpstr>
      <vt:lpstr>NP-Completeness</vt:lpstr>
      <vt:lpstr>Significance of NP-Completeness</vt:lpstr>
      <vt:lpstr>Why Prove NP-Completeness?</vt:lpstr>
      <vt:lpstr>Acknowledgment</vt:lpstr>
      <vt:lpstr>Any Questions….</vt:lpstr>
      <vt:lpstr>UP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101: Algorithms</dc:title>
  <dc:subject/>
  <dc:creator>neelima</dc:creator>
  <cp:keywords/>
  <dc:description/>
  <cp:lastModifiedBy>Apple</cp:lastModifiedBy>
  <cp:revision>59</cp:revision>
  <dcterms:created xsi:type="dcterms:W3CDTF">2010-07-14T16:09:04Z</dcterms:created>
  <dcterms:modified xsi:type="dcterms:W3CDTF">2016-02-14T17:49:25Z</dcterms:modified>
</cp:coreProperties>
</file>