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6600"/>
    <a:srgbClr val="660066"/>
    <a:srgbClr val="F59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65" d="100"/>
          <a:sy n="65" d="100"/>
        </p:scale>
        <p:origin x="-696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5.wmf"/><Relationship Id="rId3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0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0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7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1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3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5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2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0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4B3A-FE79-49AB-A816-3B7634E94847}" type="datetimeFigureOut">
              <a:rPr lang="en-US" smtClean="0"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05CD-AA3E-4F54-93AB-C870834E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4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975" y="428625"/>
            <a:ext cx="10672763" cy="30813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APPROXIMATION ALGORITHMS FOR FACILITY LOCATION PROBLEMS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0427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David B. </a:t>
            </a:r>
            <a:r>
              <a:rPr lang="en-US" dirty="0" err="1" smtClean="0">
                <a:solidFill>
                  <a:schemeClr val="accent2"/>
                </a:solidFill>
              </a:rPr>
              <a:t>Shmoys</a:t>
            </a:r>
            <a:r>
              <a:rPr lang="en-US" dirty="0" smtClean="0">
                <a:solidFill>
                  <a:schemeClr val="accent2"/>
                </a:solidFill>
              </a:rPr>
              <a:t>, Eva </a:t>
            </a:r>
            <a:r>
              <a:rPr lang="en-US" dirty="0" err="1" smtClean="0">
                <a:solidFill>
                  <a:schemeClr val="accent2"/>
                </a:solidFill>
              </a:rPr>
              <a:t>Tardos</a:t>
            </a:r>
            <a:r>
              <a:rPr lang="en-US" dirty="0" smtClean="0">
                <a:solidFill>
                  <a:schemeClr val="accent2"/>
                </a:solidFill>
              </a:rPr>
              <a:t>, Karen </a:t>
            </a:r>
            <a:r>
              <a:rPr lang="en-US" dirty="0" err="1" smtClean="0">
                <a:solidFill>
                  <a:schemeClr val="accent2"/>
                </a:solidFill>
              </a:rPr>
              <a:t>Aardal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wenty-Ninth </a:t>
            </a:r>
            <a:r>
              <a:rPr lang="en-US" dirty="0"/>
              <a:t>annual ACM symposium on Theory of </a:t>
            </a:r>
            <a:r>
              <a:rPr lang="en-US" dirty="0" smtClean="0"/>
              <a:t>computing (STOC)</a:t>
            </a:r>
            <a:r>
              <a:rPr lang="en-US" smtClean="0"/>
              <a:t>, </a:t>
            </a:r>
            <a:r>
              <a:rPr lang="en-US" smtClean="0"/>
              <a:t>1997</a:t>
            </a:r>
          </a:p>
          <a:p>
            <a:endParaRPr lang="en-US" dirty="0" smtClean="0"/>
          </a:p>
          <a:p>
            <a:r>
              <a:rPr lang="en-US" dirty="0" smtClean="0"/>
              <a:t>Presentation Prepared by </a:t>
            </a:r>
            <a:r>
              <a:rPr lang="en-US" dirty="0" err="1" smtClean="0"/>
              <a:t>Sapna</a:t>
            </a:r>
            <a:r>
              <a:rPr lang="en-US" dirty="0" smtClean="0"/>
              <a:t> Grover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4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8667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ALGORITHM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1028698" y="876299"/>
            <a:ext cx="3359759" cy="2978419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388320"/>
              </p:ext>
            </p:extLst>
          </p:nvPr>
        </p:nvGraphicFramePr>
        <p:xfrm>
          <a:off x="9601200" y="2291462"/>
          <a:ext cx="17653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7" name="Equation" r:id="rId3" imgW="1015920" imgH="431640" progId="Equation.3">
                  <p:embed/>
                </p:oleObj>
              </mc:Choice>
              <mc:Fallback>
                <p:oleObj name="Equation" r:id="rId3" imgW="10159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01200" y="2291462"/>
                        <a:ext cx="176530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58952" y="1436308"/>
            <a:ext cx="2399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is the Connection cost that client j is paying in (x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3699" y="1066800"/>
            <a:ext cx="253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(x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 is the LP Solution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512980"/>
              </p:ext>
            </p:extLst>
          </p:nvPr>
        </p:nvGraphicFramePr>
        <p:xfrm>
          <a:off x="390245" y="2009229"/>
          <a:ext cx="465801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8" name="Equation" r:id="rId5" imgW="380880" imgH="406080" progId="Equation.3">
                  <p:embed/>
                </p:oleObj>
              </mc:Choice>
              <mc:Fallback>
                <p:oleObj name="Equation" r:id="rId5" imgW="3808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245" y="2009229"/>
                        <a:ext cx="465801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lowchart: Connector 30"/>
          <p:cNvSpPr/>
          <p:nvPr/>
        </p:nvSpPr>
        <p:spPr>
          <a:xfrm>
            <a:off x="5946027" y="1112610"/>
            <a:ext cx="2902840" cy="2618551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1810150" y="4094106"/>
            <a:ext cx="2468777" cy="2291998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5715783" y="3264626"/>
            <a:ext cx="2692058" cy="2509157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94947" y="1095362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114726" y="2233441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727073" y="927944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37689" y="1714053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062447" y="1792407"/>
            <a:ext cx="53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76221" y="3652258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52976" y="3201635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655803" y="3127145"/>
            <a:ext cx="60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52294" y="1410422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649712" y="4271385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073819" y="5909782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43830" y="4361378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039054" y="4122233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916344" y="5163361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969521" y="5528936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510139" y="2050197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218105" y="3383099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829664" y="3252706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675188"/>
              </p:ext>
            </p:extLst>
          </p:nvPr>
        </p:nvGraphicFramePr>
        <p:xfrm>
          <a:off x="9317627" y="1338755"/>
          <a:ext cx="441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" name="Equation" r:id="rId7" imgW="253800" imgH="368280" progId="Equation.3">
                  <p:embed/>
                </p:oleObj>
              </mc:Choice>
              <mc:Fallback>
                <p:oleObj name="Equation" r:id="rId7" imgW="2538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17627" y="1338755"/>
                        <a:ext cx="441325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918133" y="3110130"/>
            <a:ext cx="52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1/5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1028699" y="2527294"/>
            <a:ext cx="1441191" cy="2329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736469" y="2560912"/>
            <a:ext cx="36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77" name="Curved Up Arrow 76"/>
          <p:cNvSpPr/>
          <p:nvPr/>
        </p:nvSpPr>
        <p:spPr>
          <a:xfrm>
            <a:off x="516379" y="2892567"/>
            <a:ext cx="1384512" cy="372059"/>
          </a:xfrm>
          <a:prstGeom prst="curvedUpArrow">
            <a:avLst/>
          </a:prstGeom>
          <a:solidFill>
            <a:schemeClr val="tx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2540000" y="1208740"/>
            <a:ext cx="109712" cy="1236251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559805" y="1858362"/>
            <a:ext cx="980195" cy="5866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559131" y="1523800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1/12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56075" y="1625938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1/6</a:t>
            </a:r>
            <a:endParaRPr lang="en-US" b="1" dirty="0">
              <a:solidFill>
                <a:srgbClr val="660066"/>
              </a:solidFill>
            </a:endParaRPr>
          </a:p>
        </p:txBody>
      </p:sp>
      <p:cxnSp>
        <p:nvCxnSpPr>
          <p:cNvPr id="100" name="Straight Connector 99"/>
          <p:cNvCxnSpPr>
            <a:stCxn id="51" idx="1"/>
            <a:endCxn id="58" idx="6"/>
          </p:cNvCxnSpPr>
          <p:nvPr/>
        </p:nvCxnSpPr>
        <p:spPr>
          <a:xfrm flipH="1" flipV="1">
            <a:off x="2639703" y="2537059"/>
            <a:ext cx="2236518" cy="1171888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2478175" y="2314139"/>
            <a:ext cx="3654967" cy="213155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252536" y="2036118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1/4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96248" y="3326426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1/2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148070" y="4630408"/>
            <a:ext cx="4324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Note that at least 1/4</a:t>
            </a:r>
            <a:r>
              <a:rPr lang="en-US" b="1" baseline="30000" dirty="0" smtClean="0">
                <a:solidFill>
                  <a:schemeClr val="accent1"/>
                </a:solidFill>
              </a:rPr>
              <a:t>th</a:t>
            </a:r>
            <a:r>
              <a:rPr lang="en-US" b="1" dirty="0" smtClean="0">
                <a:solidFill>
                  <a:schemeClr val="accent1"/>
                </a:solidFill>
              </a:rPr>
              <a:t> extent of </a:t>
            </a:r>
            <a:r>
              <a:rPr lang="en-US" b="1" dirty="0" err="1" smtClean="0">
                <a:solidFill>
                  <a:schemeClr val="accent1"/>
                </a:solidFill>
              </a:rPr>
              <a:t>d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="1" dirty="0" smtClean="0">
                <a:solidFill>
                  <a:schemeClr val="accent1"/>
                </a:solidFill>
              </a:rPr>
              <a:t> is being </a:t>
            </a:r>
            <a:r>
              <a:rPr lang="en-US" b="1" dirty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erved from facilities within its ball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3934" y="3922522"/>
            <a:ext cx="4323428" cy="270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b="1" dirty="0" err="1">
                <a:solidFill>
                  <a:schemeClr val="accent1"/>
                </a:solidFill>
              </a:rPr>
              <a:t>C</a:t>
            </a:r>
            <a:r>
              <a:rPr lang="en-US" sz="1700" b="1" baseline="-25000" dirty="0" err="1">
                <a:solidFill>
                  <a:schemeClr val="accent1"/>
                </a:solidFill>
              </a:rPr>
              <a:t>f</a:t>
            </a:r>
            <a:r>
              <a:rPr lang="en-US" sz="1700" b="1" dirty="0">
                <a:solidFill>
                  <a:schemeClr val="accent1"/>
                </a:solidFill>
              </a:rPr>
              <a:t> (</a:t>
            </a:r>
            <a:r>
              <a:rPr lang="en-US" sz="1700" b="1" dirty="0" err="1">
                <a:solidFill>
                  <a:schemeClr val="accent1"/>
                </a:solidFill>
              </a:rPr>
              <a:t>x,y</a:t>
            </a:r>
            <a:r>
              <a:rPr lang="en-US" sz="1700" b="1" dirty="0">
                <a:solidFill>
                  <a:schemeClr val="accent1"/>
                </a:solidFill>
              </a:rPr>
              <a:t>) = facility opening cost of solution (</a:t>
            </a:r>
            <a:r>
              <a:rPr lang="en-US" sz="1700" b="1" dirty="0" err="1">
                <a:solidFill>
                  <a:schemeClr val="accent1"/>
                </a:solidFill>
              </a:rPr>
              <a:t>x,y</a:t>
            </a:r>
            <a:r>
              <a:rPr lang="en-US" sz="1700" b="1" dirty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>
                <a:solidFill>
                  <a:schemeClr val="accent1"/>
                </a:solidFill>
              </a:rPr>
              <a:t>C</a:t>
            </a:r>
            <a:r>
              <a:rPr lang="en-US" sz="1700" b="1" baseline="-25000" dirty="0">
                <a:solidFill>
                  <a:schemeClr val="accent1"/>
                </a:solidFill>
              </a:rPr>
              <a:t>s</a:t>
            </a:r>
            <a:r>
              <a:rPr lang="en-US" sz="1700" b="1" dirty="0">
                <a:solidFill>
                  <a:schemeClr val="accent1"/>
                </a:solidFill>
              </a:rPr>
              <a:t> (</a:t>
            </a:r>
            <a:r>
              <a:rPr lang="en-US" sz="1700" b="1" dirty="0" err="1">
                <a:solidFill>
                  <a:schemeClr val="accent1"/>
                </a:solidFill>
              </a:rPr>
              <a:t>x,y</a:t>
            </a:r>
            <a:r>
              <a:rPr lang="en-US" sz="1700" b="1" dirty="0">
                <a:solidFill>
                  <a:schemeClr val="accent1"/>
                </a:solidFill>
              </a:rPr>
              <a:t>) = service cost of solution (</a:t>
            </a:r>
            <a:r>
              <a:rPr lang="en-US" sz="1700" b="1" dirty="0" err="1">
                <a:solidFill>
                  <a:schemeClr val="accent1"/>
                </a:solidFill>
              </a:rPr>
              <a:t>x,y</a:t>
            </a:r>
            <a:r>
              <a:rPr lang="en-US" sz="1700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accent1"/>
                </a:solidFill>
              </a:rPr>
              <a:t>C(</a:t>
            </a:r>
            <a:r>
              <a:rPr lang="en-US" sz="1700" b="1" dirty="0" err="1" smtClean="0">
                <a:solidFill>
                  <a:schemeClr val="accent1"/>
                </a:solidFill>
              </a:rPr>
              <a:t>x,y</a:t>
            </a:r>
            <a:r>
              <a:rPr lang="en-US" sz="1700" b="1" dirty="0">
                <a:solidFill>
                  <a:schemeClr val="accent1"/>
                </a:solidFill>
              </a:rPr>
              <a:t>) = </a:t>
            </a:r>
            <a:r>
              <a:rPr lang="en-US" sz="1700" b="1" dirty="0" smtClean="0">
                <a:solidFill>
                  <a:schemeClr val="accent1"/>
                </a:solidFill>
              </a:rPr>
              <a:t>total </a:t>
            </a:r>
            <a:r>
              <a:rPr lang="en-US" sz="1700" b="1" dirty="0">
                <a:solidFill>
                  <a:schemeClr val="accent1"/>
                </a:solidFill>
              </a:rPr>
              <a:t>cost of solution (</a:t>
            </a:r>
            <a:r>
              <a:rPr lang="en-US" sz="1700" b="1" dirty="0" err="1">
                <a:solidFill>
                  <a:schemeClr val="accent1"/>
                </a:solidFill>
              </a:rPr>
              <a:t>x,y</a:t>
            </a:r>
            <a:r>
              <a:rPr lang="en-US" sz="1700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accent1"/>
                </a:solidFill>
              </a:rPr>
              <a:t>R=4/3</a:t>
            </a:r>
            <a:endParaRPr lang="en-US" sz="1700" b="1" baseline="-250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accent1"/>
                </a:solidFill>
              </a:rPr>
              <a:t>At </a:t>
            </a:r>
            <a:r>
              <a:rPr lang="en-US" sz="1700" b="1" dirty="0">
                <a:solidFill>
                  <a:schemeClr val="accent1"/>
                </a:solidFill>
              </a:rPr>
              <a:t>least 1/4</a:t>
            </a:r>
            <a:r>
              <a:rPr lang="en-US" sz="1700" b="1" baseline="30000" dirty="0">
                <a:solidFill>
                  <a:schemeClr val="accent1"/>
                </a:solidFill>
              </a:rPr>
              <a:t>th</a:t>
            </a:r>
            <a:r>
              <a:rPr lang="en-US" sz="1700" b="1" dirty="0">
                <a:solidFill>
                  <a:schemeClr val="accent1"/>
                </a:solidFill>
              </a:rPr>
              <a:t> extent of </a:t>
            </a:r>
            <a:r>
              <a:rPr lang="en-US" sz="1700" b="1" dirty="0" err="1">
                <a:solidFill>
                  <a:schemeClr val="accent1"/>
                </a:solidFill>
              </a:rPr>
              <a:t>d</a:t>
            </a:r>
            <a:r>
              <a:rPr lang="en-US" sz="1700" b="1" baseline="-25000" dirty="0" err="1">
                <a:solidFill>
                  <a:schemeClr val="accent1"/>
                </a:solidFill>
              </a:rPr>
              <a:t>j</a:t>
            </a:r>
            <a:r>
              <a:rPr lang="en-US" sz="1700" b="1" dirty="0">
                <a:solidFill>
                  <a:schemeClr val="accent1"/>
                </a:solidFill>
              </a:rPr>
              <a:t> is being served from facilities within its </a:t>
            </a:r>
            <a:r>
              <a:rPr lang="en-US" sz="1700" b="1" dirty="0" smtClean="0">
                <a:solidFill>
                  <a:schemeClr val="accent1"/>
                </a:solidFill>
              </a:rPr>
              <a:t>ball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accent1"/>
                </a:solidFill>
              </a:rPr>
              <a:t>Note: Fields in red designate opening variables of facilities and fields in purple indicate assignment of clients to facilities</a:t>
            </a:r>
            <a:r>
              <a:rPr lang="en-US" sz="1700" b="1" dirty="0" smtClean="0"/>
              <a:t>.</a:t>
            </a:r>
            <a:endParaRPr lang="en-US" sz="1700" b="1" dirty="0"/>
          </a:p>
        </p:txBody>
      </p:sp>
      <p:sp>
        <p:nvSpPr>
          <p:cNvPr id="9" name="Flowchart: Connector 8"/>
          <p:cNvSpPr/>
          <p:nvPr/>
        </p:nvSpPr>
        <p:spPr>
          <a:xfrm>
            <a:off x="6969521" y="4355510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2941005" y="5090721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Connector 55"/>
          <p:cNvSpPr/>
          <p:nvPr/>
        </p:nvSpPr>
        <p:spPr>
          <a:xfrm>
            <a:off x="7224102" y="2359638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Connector 57"/>
          <p:cNvSpPr/>
          <p:nvPr/>
        </p:nvSpPr>
        <p:spPr>
          <a:xfrm>
            <a:off x="2432638" y="2417159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559130" y="1770742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1/3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59851" y="1838772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2/3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81838" y="1188173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14847" y="1944807"/>
            <a:ext cx="53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2/3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4538" y="4271385"/>
            <a:ext cx="4630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Now, every client is being served by facilities within its ball.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New Solution =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</a:p>
          <a:p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f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) ≤ 4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</a:rPr>
              <a:t>f</a:t>
            </a:r>
            <a:r>
              <a:rPr lang="en-US" b="1" dirty="0">
                <a:solidFill>
                  <a:schemeClr val="accent1"/>
                </a:solidFill>
              </a:rPr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(x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) ≤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(x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48" idx="1"/>
            <a:endCxn id="48" idx="3"/>
          </p:cNvCxnSpPr>
          <p:nvPr/>
        </p:nvCxnSpPr>
        <p:spPr>
          <a:xfrm>
            <a:off x="2727073" y="1112610"/>
            <a:ext cx="69349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051398" y="1964393"/>
            <a:ext cx="522613" cy="126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1731857" y="1795065"/>
            <a:ext cx="522613" cy="126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2649712" y="1684369"/>
            <a:ext cx="522613" cy="126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854966" y="3498412"/>
            <a:ext cx="522613" cy="126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182708" y="2208104"/>
            <a:ext cx="522613" cy="126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728830" y="3343343"/>
            <a:ext cx="37314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71" idx="1"/>
          </p:cNvCxnSpPr>
          <p:nvPr/>
        </p:nvCxnSpPr>
        <p:spPr>
          <a:xfrm>
            <a:off x="1918133" y="3294796"/>
            <a:ext cx="52261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868859" y="3336086"/>
            <a:ext cx="53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4/5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07598" y="3493151"/>
            <a:ext cx="53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4/3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191757"/>
              </p:ext>
            </p:extLst>
          </p:nvPr>
        </p:nvGraphicFramePr>
        <p:xfrm>
          <a:off x="8628902" y="4920711"/>
          <a:ext cx="330419" cy="48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" name="Equation" r:id="rId9" imgW="291960" imgH="419040" progId="Equation.3">
                  <p:embed/>
                </p:oleObj>
              </mc:Choice>
              <mc:Fallback>
                <p:oleObj name="Equation" r:id="rId9" imgW="291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628902" y="4920711"/>
                        <a:ext cx="330419" cy="485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71389" y="1018112"/>
            <a:ext cx="237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Opening variables, </a:t>
            </a:r>
            <a:r>
              <a:rPr lang="en-US" b="1" dirty="0" err="1" smtClean="0">
                <a:solidFill>
                  <a:schemeClr val="accent1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endParaRPr lang="en-US" b="1" baseline="-25000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>
            <a:stCxn id="4" idx="1"/>
          </p:cNvCxnSpPr>
          <p:nvPr/>
        </p:nvCxnSpPr>
        <p:spPr>
          <a:xfrm flipH="1" flipV="1">
            <a:off x="3409695" y="1180216"/>
            <a:ext cx="761694" cy="225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270026" y="1395928"/>
            <a:ext cx="150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Assignment variables, </a:t>
            </a:r>
            <a:r>
              <a:rPr lang="en-US" b="1" dirty="0" err="1" smtClean="0">
                <a:solidFill>
                  <a:schemeClr val="accent1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ij</a:t>
            </a:r>
            <a:endParaRPr lang="en-US" b="1" baseline="-25000" dirty="0">
              <a:solidFill>
                <a:schemeClr val="accent1"/>
              </a:solidFill>
            </a:endParaRPr>
          </a:p>
        </p:txBody>
      </p:sp>
      <p:cxnSp>
        <p:nvCxnSpPr>
          <p:cNvPr id="78" name="Straight Arrow Connector 77"/>
          <p:cNvCxnSpPr>
            <a:stCxn id="76" idx="1"/>
            <a:endCxn id="95" idx="3"/>
          </p:cNvCxnSpPr>
          <p:nvPr/>
        </p:nvCxnSpPr>
        <p:spPr>
          <a:xfrm flipH="1" flipV="1">
            <a:off x="3252622" y="1708466"/>
            <a:ext cx="1017404" cy="106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772" y="4271385"/>
            <a:ext cx="3280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Opening facilities to 4 times the current extent and thereby changing the assignments correspondingly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81" name="Straight Connector 80"/>
          <p:cNvCxnSpPr>
            <a:stCxn id="68" idx="0"/>
            <a:endCxn id="56" idx="4"/>
          </p:cNvCxnSpPr>
          <p:nvPr/>
        </p:nvCxnSpPr>
        <p:spPr>
          <a:xfrm flipV="1">
            <a:off x="7272870" y="2599437"/>
            <a:ext cx="54765" cy="783662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51" idx="3"/>
          </p:cNvCxnSpPr>
          <p:nvPr/>
        </p:nvCxnSpPr>
        <p:spPr>
          <a:xfrm flipH="1" flipV="1">
            <a:off x="4985751" y="3708947"/>
            <a:ext cx="2093300" cy="675817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6" idx="0"/>
            <a:endCxn id="55" idx="2"/>
          </p:cNvCxnSpPr>
          <p:nvPr/>
        </p:nvCxnSpPr>
        <p:spPr>
          <a:xfrm flipV="1">
            <a:off x="7327635" y="1523800"/>
            <a:ext cx="179424" cy="835838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67" idx="2"/>
          </p:cNvCxnSpPr>
          <p:nvPr/>
        </p:nvCxnSpPr>
        <p:spPr>
          <a:xfrm flipV="1">
            <a:off x="7079051" y="2163575"/>
            <a:ext cx="1485853" cy="2221188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61" idx="0"/>
          </p:cNvCxnSpPr>
          <p:nvPr/>
        </p:nvCxnSpPr>
        <p:spPr>
          <a:xfrm flipH="1" flipV="1">
            <a:off x="4898595" y="4361378"/>
            <a:ext cx="2174459" cy="23385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024286" y="4595310"/>
            <a:ext cx="54766" cy="990315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708577" y="4382404"/>
            <a:ext cx="284013" cy="735211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53" idx="2"/>
          </p:cNvCxnSpPr>
          <p:nvPr/>
        </p:nvCxnSpPr>
        <p:spPr>
          <a:xfrm flipV="1">
            <a:off x="2988924" y="3315013"/>
            <a:ext cx="218817" cy="1844675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59" idx="0"/>
          </p:cNvCxnSpPr>
          <p:nvPr/>
        </p:nvCxnSpPr>
        <p:spPr>
          <a:xfrm flipH="1" flipV="1">
            <a:off x="3073819" y="5330521"/>
            <a:ext cx="54765" cy="579261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56" idx="2"/>
            <a:endCxn id="69" idx="0"/>
          </p:cNvCxnSpPr>
          <p:nvPr/>
        </p:nvCxnSpPr>
        <p:spPr>
          <a:xfrm flipH="1">
            <a:off x="1884429" y="2479538"/>
            <a:ext cx="5339673" cy="773168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3128584" y="5163361"/>
            <a:ext cx="787760" cy="56689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079052" y="4178922"/>
            <a:ext cx="960002" cy="205842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16379" y="694946"/>
            <a:ext cx="1873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Assignment of clients to facilities</a:t>
            </a:r>
            <a:endParaRPr lang="en-US" b="1" baseline="-25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31" grpId="0" animBg="1"/>
      <p:bldP spid="35" grpId="0" animBg="1"/>
      <p:bldP spid="35" grpId="1" animBg="1"/>
      <p:bldP spid="39" grpId="0" animBg="1"/>
      <p:bldP spid="39" grpId="1" animBg="1"/>
      <p:bldP spid="45" grpId="0" animBg="1"/>
      <p:bldP spid="46" grpId="0" animBg="1"/>
      <p:bldP spid="48" grpId="0"/>
      <p:bldP spid="48" grpId="1"/>
      <p:bldP spid="49" grpId="0" animBg="1"/>
      <p:bldP spid="50" grpId="0"/>
      <p:bldP spid="50" grpId="1"/>
      <p:bldP spid="51" grpId="0" animBg="1"/>
      <p:bldP spid="53" grpId="0" animBg="1"/>
      <p:bldP spid="54" grpId="0"/>
      <p:bldP spid="54" grpId="1"/>
      <p:bldP spid="55" grpId="0" animBg="1"/>
      <p:bldP spid="57" grpId="0" animBg="1"/>
      <p:bldP spid="57" grpId="1" animBg="1"/>
      <p:bldP spid="59" grpId="0" animBg="1"/>
      <p:bldP spid="59" grpId="1" animBg="1"/>
      <p:bldP spid="61" grpId="0" animBg="1"/>
      <p:bldP spid="61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8" grpId="0" animBg="1"/>
      <p:bldP spid="69" grpId="0" animBg="1"/>
      <p:bldP spid="71" grpId="0"/>
      <p:bldP spid="71" grpId="1"/>
      <p:bldP spid="74" grpId="0"/>
      <p:bldP spid="74" grpId="1"/>
      <p:bldP spid="77" grpId="0" animBg="1"/>
      <p:bldP spid="77" grpId="1" animBg="1"/>
      <p:bldP spid="95" grpId="0"/>
      <p:bldP spid="95" grpId="1"/>
      <p:bldP spid="96" grpId="0"/>
      <p:bldP spid="96" grpId="1"/>
      <p:bldP spid="108" grpId="0"/>
      <p:bldP spid="108" grpId="1"/>
      <p:bldP spid="109" grpId="0"/>
      <p:bldP spid="109" grpId="1"/>
      <p:bldP spid="110" grpId="0"/>
      <p:bldP spid="110" grpId="1"/>
      <p:bldP spid="3" grpId="0" animBg="1"/>
      <p:bldP spid="9" grpId="0" animBg="1"/>
      <p:bldP spid="9" grpId="1" animBg="1"/>
      <p:bldP spid="52" grpId="0" animBg="1"/>
      <p:bldP spid="52" grpId="1" animBg="1"/>
      <p:bldP spid="56" grpId="0" animBg="1"/>
      <p:bldP spid="58" grpId="0" animBg="1"/>
      <p:bldP spid="72" grpId="0"/>
      <p:bldP spid="75" grpId="0"/>
      <p:bldP spid="79" grpId="0"/>
      <p:bldP spid="80" grpId="0"/>
      <p:bldP spid="28" grpId="0"/>
      <p:bldP spid="99" grpId="0"/>
      <p:bldP spid="101" grpId="0"/>
      <p:bldP spid="4" grpId="0"/>
      <p:bldP spid="4" grpId="1"/>
      <p:bldP spid="76" grpId="0"/>
      <p:bldP spid="76" grpId="1"/>
      <p:bldP spid="6" grpId="0"/>
      <p:bldP spid="6" grpId="1"/>
      <p:bldP spid="115" grpId="0"/>
      <p:bldP spid="1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Connector 30"/>
          <p:cNvSpPr/>
          <p:nvPr/>
        </p:nvSpPr>
        <p:spPr>
          <a:xfrm>
            <a:off x="1815548" y="1157312"/>
            <a:ext cx="3005568" cy="2618551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1699273" y="3020585"/>
            <a:ext cx="2837880" cy="2704467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86975" y="2278143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424543" y="1455124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019932" y="4977002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276322" y="5212520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482388" y="2094899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575382" y="3224714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757319"/>
              </p:ext>
            </p:extLst>
          </p:nvPr>
        </p:nvGraphicFramePr>
        <p:xfrm>
          <a:off x="3479308" y="108244"/>
          <a:ext cx="441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" name="Equation" r:id="rId3" imgW="253800" imgH="368280" progId="Equation.3">
                  <p:embed/>
                </p:oleObj>
              </mc:Choice>
              <mc:Fallback>
                <p:oleObj name="Equation" r:id="rId3" imgW="2538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9308" y="108244"/>
                        <a:ext cx="441325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16240" y="3863958"/>
            <a:ext cx="415740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(x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>
                <a:solidFill>
                  <a:schemeClr val="accent1"/>
                </a:solidFill>
              </a:rPr>
              <a:t>) is the LP Solution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/>
                </a:solidFill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</a:rPr>
              <a:t>f</a:t>
            </a:r>
            <a:r>
              <a:rPr lang="en-US" b="1" dirty="0">
                <a:solidFill>
                  <a:schemeClr val="accent1"/>
                </a:solidFill>
              </a:rPr>
              <a:t> (</a:t>
            </a:r>
            <a:r>
              <a:rPr lang="en-US" b="1" dirty="0" err="1">
                <a:solidFill>
                  <a:schemeClr val="accent1"/>
                </a:solidFill>
              </a:rPr>
              <a:t>x,y</a:t>
            </a:r>
            <a:r>
              <a:rPr lang="en-US" b="1" dirty="0">
                <a:solidFill>
                  <a:schemeClr val="accent1"/>
                </a:solidFill>
              </a:rPr>
              <a:t>) = facility opening cost of solution (</a:t>
            </a:r>
            <a:r>
              <a:rPr lang="en-US" b="1" dirty="0" err="1">
                <a:solidFill>
                  <a:schemeClr val="accent1"/>
                </a:solidFill>
              </a:rPr>
              <a:t>x,y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C</a:t>
            </a:r>
            <a:r>
              <a:rPr lang="en-US" b="1" baseline="-25000" dirty="0">
                <a:solidFill>
                  <a:schemeClr val="accent1"/>
                </a:solidFill>
              </a:rPr>
              <a:t>s</a:t>
            </a:r>
            <a:r>
              <a:rPr lang="en-US" b="1" dirty="0">
                <a:solidFill>
                  <a:schemeClr val="accent1"/>
                </a:solidFill>
              </a:rPr>
              <a:t> (</a:t>
            </a:r>
            <a:r>
              <a:rPr lang="en-US" b="1" dirty="0" err="1">
                <a:solidFill>
                  <a:schemeClr val="accent1"/>
                </a:solidFill>
              </a:rPr>
              <a:t>x,y</a:t>
            </a:r>
            <a:r>
              <a:rPr lang="en-US" b="1" dirty="0">
                <a:solidFill>
                  <a:schemeClr val="accent1"/>
                </a:solidFill>
              </a:rPr>
              <a:t>) = service cost of solution (</a:t>
            </a:r>
            <a:r>
              <a:rPr lang="en-US" b="1" dirty="0" err="1">
                <a:solidFill>
                  <a:schemeClr val="accent1"/>
                </a:solidFill>
              </a:rPr>
              <a:t>x,y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C(</a:t>
            </a:r>
            <a:r>
              <a:rPr lang="en-US" b="1" dirty="0" err="1">
                <a:solidFill>
                  <a:schemeClr val="accent1"/>
                </a:solidFill>
              </a:rPr>
              <a:t>x,y</a:t>
            </a:r>
            <a:r>
              <a:rPr lang="en-US" b="1" dirty="0">
                <a:solidFill>
                  <a:schemeClr val="accent1"/>
                </a:solidFill>
              </a:rPr>
              <a:t>) = total cost of solution (</a:t>
            </a:r>
            <a:r>
              <a:rPr lang="en-US" b="1" dirty="0" err="1">
                <a:solidFill>
                  <a:schemeClr val="accent1"/>
                </a:solidFill>
              </a:rPr>
              <a:t>x,y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R=4/3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At </a:t>
            </a:r>
            <a:r>
              <a:rPr lang="en-US" b="1" dirty="0">
                <a:solidFill>
                  <a:schemeClr val="accent1"/>
                </a:solidFill>
              </a:rPr>
              <a:t>least 1/4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extent of </a:t>
            </a:r>
            <a:r>
              <a:rPr lang="en-US" b="1" dirty="0" err="1">
                <a:solidFill>
                  <a:schemeClr val="accent1"/>
                </a:solidFill>
              </a:rPr>
              <a:t>d</a:t>
            </a:r>
            <a:r>
              <a:rPr lang="en-US" b="1" baseline="-25000" dirty="0" err="1">
                <a:solidFill>
                  <a:schemeClr val="accent1"/>
                </a:solidFill>
              </a:rPr>
              <a:t>j</a:t>
            </a:r>
            <a:r>
              <a:rPr lang="en-US" b="1" dirty="0">
                <a:solidFill>
                  <a:schemeClr val="accent1"/>
                </a:solidFill>
              </a:rPr>
              <a:t> is being served from facilities within its </a:t>
            </a:r>
            <a:r>
              <a:rPr lang="en-US" b="1" dirty="0" smtClean="0">
                <a:solidFill>
                  <a:schemeClr val="accent1"/>
                </a:solidFill>
              </a:rPr>
              <a:t>ball.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f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(x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) ≤ 4 </a:t>
            </a:r>
            <a:r>
              <a:rPr lang="en-US" b="1" dirty="0" err="1">
                <a:solidFill>
                  <a:schemeClr val="accent1"/>
                </a:solidFill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</a:rPr>
              <a:t>f</a:t>
            </a:r>
            <a:r>
              <a:rPr lang="en-US" b="1" dirty="0">
                <a:solidFill>
                  <a:schemeClr val="accent1"/>
                </a:solidFill>
              </a:rPr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(x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) ≤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(x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2941770" y="4400212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Connector 55"/>
          <p:cNvSpPr/>
          <p:nvPr/>
        </p:nvSpPr>
        <p:spPr>
          <a:xfrm>
            <a:off x="3179869" y="2219862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4552" y="264374"/>
            <a:ext cx="331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Consider the ball with smallest 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44417" y="633706"/>
            <a:ext cx="635452" cy="157457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91974" y="240293"/>
            <a:ext cx="550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And within it the facility i* with smallest opening cost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688032" y="633706"/>
            <a:ext cx="398943" cy="157457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023132" y="1908811"/>
            <a:ext cx="34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45173" y="1742365"/>
            <a:ext cx="34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550487" y="1327147"/>
            <a:ext cx="34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7363" y="5821632"/>
            <a:ext cx="6507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Now consider another client j’, </a:t>
            </a:r>
            <a:r>
              <a:rPr lang="en-US" b="1" dirty="0">
                <a:solidFill>
                  <a:schemeClr val="accent1"/>
                </a:solidFill>
              </a:rPr>
              <a:t>being served by a </a:t>
            </a:r>
            <a:r>
              <a:rPr lang="en-US" b="1" dirty="0" smtClean="0">
                <a:solidFill>
                  <a:schemeClr val="accent1"/>
                </a:solidFill>
              </a:rPr>
              <a:t>facility </a:t>
            </a:r>
            <a:r>
              <a:rPr lang="en-US" b="1" dirty="0" err="1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’, recently </a:t>
            </a:r>
            <a:r>
              <a:rPr lang="en-US" b="1" dirty="0">
                <a:solidFill>
                  <a:schemeClr val="accent1"/>
                </a:solidFill>
              </a:rPr>
              <a:t>closed in ball of </a:t>
            </a:r>
            <a:r>
              <a:rPr lang="en-US" b="1" dirty="0" smtClean="0">
                <a:solidFill>
                  <a:schemeClr val="accent1"/>
                </a:solidFill>
              </a:rPr>
              <a:t>j.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Note that </a:t>
            </a:r>
            <a:r>
              <a:rPr lang="en-US" b="1" dirty="0" err="1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’ lies in overlapping region of j and j’. 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118511" y="5033691"/>
            <a:ext cx="0" cy="80473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7"/>
            <a:endCxn id="68" idx="2"/>
          </p:cNvCxnSpPr>
          <p:nvPr/>
        </p:nvCxnSpPr>
        <p:spPr>
          <a:xfrm flipV="1">
            <a:off x="3118511" y="3338092"/>
            <a:ext cx="511636" cy="1097238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212736" y="4081939"/>
            <a:ext cx="69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1/4</a:t>
            </a:r>
            <a:endParaRPr lang="en-US" b="1" dirty="0">
              <a:solidFill>
                <a:srgbClr val="660066"/>
              </a:solidFill>
            </a:endParaRPr>
          </a:p>
        </p:txBody>
      </p:sp>
      <p:cxnSp>
        <p:nvCxnSpPr>
          <p:cNvPr id="34" name="Straight Connector 33"/>
          <p:cNvCxnSpPr>
            <a:endCxn id="9" idx="0"/>
          </p:cNvCxnSpPr>
          <p:nvPr/>
        </p:nvCxnSpPr>
        <p:spPr>
          <a:xfrm>
            <a:off x="2196505" y="2391521"/>
            <a:ext cx="848798" cy="2008691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96781" y="3656826"/>
            <a:ext cx="100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1/4+1/4</a:t>
            </a:r>
          </a:p>
          <a:p>
            <a:r>
              <a:rPr lang="en-US" b="1" smtClean="0">
                <a:solidFill>
                  <a:srgbClr val="660066"/>
                </a:solidFill>
              </a:rPr>
              <a:t>+1/2 =1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92543" y="2374268"/>
            <a:ext cx="384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f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b="1" baseline="-25000" dirty="0" smtClean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  <a:r>
              <a:rPr lang="en-US" b="1" dirty="0">
                <a:solidFill>
                  <a:schemeClr val="accent1"/>
                </a:solidFill>
              </a:rPr>
              <a:t>≤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f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) ≤ </a:t>
            </a:r>
            <a:r>
              <a:rPr lang="en-US" b="1" dirty="0">
                <a:solidFill>
                  <a:schemeClr val="accent1"/>
                </a:solidFill>
              </a:rPr>
              <a:t>4 </a:t>
            </a:r>
            <a:r>
              <a:rPr lang="en-US" b="1" dirty="0" err="1">
                <a:solidFill>
                  <a:schemeClr val="accent1"/>
                </a:solidFill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</a:rPr>
              <a:t>f</a:t>
            </a:r>
            <a:r>
              <a:rPr lang="en-US" b="1" dirty="0">
                <a:solidFill>
                  <a:schemeClr val="accent1"/>
                </a:solidFill>
              </a:rPr>
              <a:t> (x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(x</a:t>
            </a:r>
            <a:r>
              <a:rPr lang="en-US" b="1" baseline="-25000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) ≤ </a:t>
            </a:r>
            <a:r>
              <a:rPr lang="en-US" b="1" dirty="0" smtClean="0">
                <a:solidFill>
                  <a:schemeClr val="accent1"/>
                </a:solidFill>
              </a:rPr>
              <a:t>4C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 (</a:t>
            </a:r>
            <a:r>
              <a:rPr lang="en-US" b="1" dirty="0">
                <a:solidFill>
                  <a:schemeClr val="accent1"/>
                </a:solidFill>
              </a:rPr>
              <a:t>x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Thus, C(x</a:t>
            </a:r>
            <a:r>
              <a:rPr lang="en-US" b="1" baseline="-25000" dirty="0" smtClean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)  </a:t>
            </a:r>
            <a:r>
              <a:rPr lang="en-US" b="1" dirty="0">
                <a:solidFill>
                  <a:schemeClr val="accent1"/>
                </a:solidFill>
              </a:rPr>
              <a:t>≤ </a:t>
            </a:r>
            <a:r>
              <a:rPr lang="en-US" b="1" dirty="0" smtClean="0">
                <a:solidFill>
                  <a:schemeClr val="accent1"/>
                </a:solidFill>
              </a:rPr>
              <a:t>4 C(x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  <a:r>
              <a:rPr lang="en-US" b="1" dirty="0">
                <a:solidFill>
                  <a:schemeClr val="accent1"/>
                </a:solidFill>
              </a:rPr>
              <a:t>≤ 4 </a:t>
            </a:r>
            <a:r>
              <a:rPr lang="en-US" b="1" dirty="0" smtClean="0">
                <a:solidFill>
                  <a:schemeClr val="accent1"/>
                </a:solidFill>
              </a:rPr>
              <a:t>IP</a:t>
            </a:r>
            <a:r>
              <a:rPr lang="en-US" b="1" baseline="-25000" dirty="0" smtClean="0">
                <a:solidFill>
                  <a:schemeClr val="accent1"/>
                </a:solidFill>
              </a:rPr>
              <a:t>OPT</a:t>
            </a:r>
            <a:r>
              <a:rPr lang="en-US" b="1" dirty="0" smtClean="0">
                <a:solidFill>
                  <a:schemeClr val="accent1"/>
                </a:solidFill>
              </a:rPr>
              <a:t> , a 4-factor solution.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382677" y="3721252"/>
            <a:ext cx="25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524738" y="2055211"/>
            <a:ext cx="25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3417201" y="2468112"/>
            <a:ext cx="25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02" name="Straight Connector 101"/>
          <p:cNvCxnSpPr>
            <a:stCxn id="68" idx="0"/>
            <a:endCxn id="56" idx="5"/>
          </p:cNvCxnSpPr>
          <p:nvPr/>
        </p:nvCxnSpPr>
        <p:spPr>
          <a:xfrm flipH="1" flipV="1">
            <a:off x="3356610" y="2424543"/>
            <a:ext cx="273537" cy="800171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56" idx="2"/>
          </p:cNvCxnSpPr>
          <p:nvPr/>
        </p:nvCxnSpPr>
        <p:spPr>
          <a:xfrm flipH="1" flipV="1">
            <a:off x="2196505" y="2334832"/>
            <a:ext cx="983364" cy="4930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2446490" y="2824628"/>
            <a:ext cx="264605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947059" y="4607737"/>
            <a:ext cx="3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417201" y="2035196"/>
            <a:ext cx="26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1933646" y="2388939"/>
            <a:ext cx="41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i*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698595" y="3221865"/>
            <a:ext cx="37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i’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5365599" y="2093477"/>
            <a:ext cx="3815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New Solution = (x</a:t>
            </a:r>
            <a:r>
              <a:rPr lang="en-US" b="1" baseline="-25000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Bounding Service Cost in (x</a:t>
            </a:r>
            <a:r>
              <a:rPr lang="en-US" b="1" baseline="-25000" dirty="0" smtClean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),</a:t>
            </a:r>
          </a:p>
          <a:p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j’i</a:t>
            </a:r>
            <a:r>
              <a:rPr lang="en-US" b="1" baseline="-25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 ≤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j’i</a:t>
            </a:r>
            <a:r>
              <a:rPr lang="en-US" b="1" baseline="-25000" dirty="0" smtClean="0">
                <a:solidFill>
                  <a:schemeClr val="accent1"/>
                </a:solidFill>
              </a:rPr>
              <a:t>’</a:t>
            </a:r>
            <a:r>
              <a:rPr lang="en-US" b="1" dirty="0" smtClean="0">
                <a:solidFill>
                  <a:schemeClr val="accent1"/>
                </a:solidFill>
              </a:rPr>
              <a:t> +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i’j</a:t>
            </a:r>
            <a:r>
              <a:rPr lang="en-US" b="1" dirty="0" smtClean="0">
                <a:solidFill>
                  <a:schemeClr val="accent1"/>
                </a:solidFill>
              </a:rPr>
              <a:t> +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ji</a:t>
            </a:r>
            <a:r>
              <a:rPr lang="en-US" b="1" baseline="-25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  (By </a:t>
            </a:r>
            <a:r>
              <a:rPr lang="en-US" b="1" dirty="0" err="1" smtClean="0">
                <a:solidFill>
                  <a:schemeClr val="accent1"/>
                </a:solidFill>
              </a:rPr>
              <a:t>tirangle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ineq</a:t>
            </a:r>
            <a:r>
              <a:rPr lang="en-US" b="1" dirty="0" smtClean="0">
                <a:solidFill>
                  <a:schemeClr val="accent1"/>
                </a:solidFill>
              </a:rPr>
              <a:t>.)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      ≤ R </a:t>
            </a:r>
            <a:r>
              <a:rPr lang="en-US" b="1" dirty="0">
                <a:solidFill>
                  <a:schemeClr val="accent1"/>
                </a:solidFill>
              </a:rPr>
              <a:t>+ </a:t>
            </a:r>
            <a:r>
              <a:rPr lang="en-US" b="1" dirty="0" smtClean="0">
                <a:solidFill>
                  <a:schemeClr val="accent1"/>
                </a:solidFill>
              </a:rPr>
              <a:t>2r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      ≤ 3R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      ≤ 4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Thus,</a:t>
            </a:r>
            <a:r>
              <a:rPr lang="en-US" b="1" dirty="0">
                <a:solidFill>
                  <a:schemeClr val="accent1"/>
                </a:solidFill>
              </a:rPr>
              <a:t> C</a:t>
            </a:r>
            <a:r>
              <a:rPr lang="en-US" b="1" baseline="-25000" dirty="0">
                <a:solidFill>
                  <a:schemeClr val="accent1"/>
                </a:solidFill>
              </a:rPr>
              <a:t>s</a:t>
            </a:r>
            <a:r>
              <a:rPr lang="en-US" b="1" dirty="0">
                <a:solidFill>
                  <a:schemeClr val="accent1"/>
                </a:solidFill>
              </a:rPr>
              <a:t> (x</a:t>
            </a:r>
            <a:r>
              <a:rPr lang="en-US" b="1" baseline="-25000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) ≤ </a:t>
            </a:r>
            <a:r>
              <a:rPr lang="en-US" b="1" dirty="0" smtClean="0">
                <a:solidFill>
                  <a:schemeClr val="accent1"/>
                </a:solidFill>
              </a:rPr>
              <a:t>4C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264309" y="3050155"/>
            <a:ext cx="34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34" name="Straight Connector 133"/>
          <p:cNvCxnSpPr>
            <a:stCxn id="85" idx="1"/>
          </p:cNvCxnSpPr>
          <p:nvPr/>
        </p:nvCxnSpPr>
        <p:spPr>
          <a:xfrm flipV="1">
            <a:off x="3212736" y="4260011"/>
            <a:ext cx="485859" cy="65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4800011" y="4129935"/>
            <a:ext cx="259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Assign j’ </a:t>
            </a:r>
            <a:r>
              <a:rPr lang="en-US" b="1" dirty="0">
                <a:solidFill>
                  <a:schemeClr val="accent1"/>
                </a:solidFill>
              </a:rPr>
              <a:t>c</a:t>
            </a:r>
            <a:r>
              <a:rPr lang="en-US" b="1" dirty="0" smtClean="0">
                <a:solidFill>
                  <a:schemeClr val="accent1"/>
                </a:solidFill>
              </a:rPr>
              <a:t>ompletely to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*.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793702"/>
              </p:ext>
            </p:extLst>
          </p:nvPr>
        </p:nvGraphicFramePr>
        <p:xfrm>
          <a:off x="6085020" y="3395866"/>
          <a:ext cx="330419" cy="48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" name="Equation" r:id="rId5" imgW="291960" imgH="419040" progId="Equation.3">
                  <p:embed/>
                </p:oleObj>
              </mc:Choice>
              <mc:Fallback>
                <p:oleObj name="Equation" r:id="rId5" imgW="291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85020" y="3395866"/>
                        <a:ext cx="330419" cy="485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155402"/>
              </p:ext>
            </p:extLst>
          </p:nvPr>
        </p:nvGraphicFramePr>
        <p:xfrm>
          <a:off x="8876759" y="5185366"/>
          <a:ext cx="330419" cy="48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" name="Equation" r:id="rId7" imgW="291960" imgH="419040" progId="Equation.3">
                  <p:embed/>
                </p:oleObj>
              </mc:Choice>
              <mc:Fallback>
                <p:oleObj name="Equation" r:id="rId7" imgW="291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76759" y="5185366"/>
                        <a:ext cx="330419" cy="485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Connector 44"/>
          <p:cNvCxnSpPr>
            <a:stCxn id="63" idx="1"/>
            <a:endCxn id="9" idx="5"/>
          </p:cNvCxnSpPr>
          <p:nvPr/>
        </p:nvCxnSpPr>
        <p:spPr>
          <a:xfrm flipH="1" flipV="1">
            <a:off x="3118511" y="4604893"/>
            <a:ext cx="901421" cy="428798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9" idx="3"/>
          </p:cNvCxnSpPr>
          <p:nvPr/>
        </p:nvCxnSpPr>
        <p:spPr>
          <a:xfrm flipV="1">
            <a:off x="2414390" y="4604893"/>
            <a:ext cx="557704" cy="616736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457941" y="5024086"/>
            <a:ext cx="57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1/2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35228" y="4874933"/>
            <a:ext cx="57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1/4</a:t>
            </a:r>
            <a:endParaRPr lang="en-US" b="1" dirty="0">
              <a:solidFill>
                <a:srgbClr val="660066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3465097" y="5052447"/>
            <a:ext cx="485859" cy="65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478271" y="5190651"/>
            <a:ext cx="485859" cy="65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65599" y="1188128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Open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* and close all others.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10629" y="4644772"/>
            <a:ext cx="25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56179" y="4522677"/>
            <a:ext cx="25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2690" y="4693772"/>
            <a:ext cx="250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This </a:t>
            </a:r>
            <a:r>
              <a:rPr lang="en-US" b="1" dirty="0">
                <a:solidFill>
                  <a:schemeClr val="accent1"/>
                </a:solidFill>
              </a:rPr>
              <a:t>will dissolve ball j’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773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39" grpId="1" animBg="1"/>
      <p:bldP spid="46" grpId="0" animBg="1"/>
      <p:bldP spid="55" grpId="0" animBg="1"/>
      <p:bldP spid="63" grpId="0" animBg="1"/>
      <p:bldP spid="63" grpId="1" animBg="1"/>
      <p:bldP spid="66" grpId="0" animBg="1"/>
      <p:bldP spid="66" grpId="1" animBg="1"/>
      <p:bldP spid="67" grpId="0" animBg="1"/>
      <p:bldP spid="68" grpId="0" animBg="1"/>
      <p:bldP spid="9" grpId="0" animBg="1"/>
      <p:bldP spid="56" grpId="0" animBg="1"/>
      <p:bldP spid="6" grpId="0"/>
      <p:bldP spid="6" grpId="1"/>
      <p:bldP spid="64" grpId="0"/>
      <p:bldP spid="64" grpId="1"/>
      <p:bldP spid="78" grpId="0"/>
      <p:bldP spid="82" grpId="0"/>
      <p:bldP spid="83" grpId="0"/>
      <p:bldP spid="84" grpId="0"/>
      <p:bldP spid="84" grpId="1"/>
      <p:bldP spid="85" grpId="0"/>
      <p:bldP spid="85" grpId="1"/>
      <p:bldP spid="93" grpId="0"/>
      <p:bldP spid="87" grpId="0"/>
      <p:bldP spid="97" grpId="0"/>
      <p:bldP spid="106" grpId="0"/>
      <p:bldP spid="107" grpId="0"/>
      <p:bldP spid="118" grpId="0"/>
      <p:bldP spid="119" grpId="0"/>
      <p:bldP spid="129" grpId="0"/>
      <p:bldP spid="130" grpId="0"/>
      <p:bldP spid="130" grpId="1"/>
      <p:bldP spid="131" grpId="0"/>
      <p:bldP spid="131" grpId="1"/>
      <p:bldP spid="132" grpId="0"/>
      <p:bldP spid="137" grpId="0"/>
      <p:bldP spid="137" grpId="1"/>
      <p:bldP spid="51" grpId="0"/>
      <p:bldP spid="51" grpId="1"/>
      <p:bldP spid="52" grpId="0"/>
      <p:bldP spid="52" grpId="1"/>
      <p:bldP spid="10" grpId="0"/>
      <p:bldP spid="65" grpId="0"/>
      <p:bldP spid="65" grpId="1"/>
      <p:bldP spid="69" grpId="0"/>
      <p:bldP spid="69" grpId="1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828800" lvl="4" indent="0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Questions?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2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8667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ALGORITHM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1028698" y="876299"/>
            <a:ext cx="3359759" cy="2978419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994233"/>
              </p:ext>
            </p:extLst>
          </p:nvPr>
        </p:nvGraphicFramePr>
        <p:xfrm>
          <a:off x="9601200" y="2291462"/>
          <a:ext cx="17653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3" imgW="1015920" imgH="431640" progId="Equation.3">
                  <p:embed/>
                </p:oleObj>
              </mc:Choice>
              <mc:Fallback>
                <p:oleObj name="Equation" r:id="rId3" imgW="10159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01200" y="2291462"/>
                        <a:ext cx="176530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58952" y="1436308"/>
            <a:ext cx="2399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is the Connection cost that client j is paying in (x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3699" y="1066800"/>
            <a:ext cx="253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(x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,y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) is the LP Solution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913991"/>
              </p:ext>
            </p:extLst>
          </p:nvPr>
        </p:nvGraphicFramePr>
        <p:xfrm>
          <a:off x="390245" y="2009229"/>
          <a:ext cx="465801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5" imgW="380880" imgH="406080" progId="Equation.3">
                  <p:embed/>
                </p:oleObj>
              </mc:Choice>
              <mc:Fallback>
                <p:oleObj name="Equation" r:id="rId5" imgW="3808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245" y="2009229"/>
                        <a:ext cx="465801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lowchart: Connector 30"/>
          <p:cNvSpPr/>
          <p:nvPr/>
        </p:nvSpPr>
        <p:spPr>
          <a:xfrm>
            <a:off x="5946027" y="1112610"/>
            <a:ext cx="2902840" cy="2618551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1810150" y="4094106"/>
            <a:ext cx="2468777" cy="2291998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5715783" y="3264626"/>
            <a:ext cx="2692058" cy="2509157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94947" y="1095362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114726" y="2233441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437689" y="1714053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876221" y="3652258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37824" y="3080612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452294" y="1410422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649712" y="4271385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073819" y="5909782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791361" y="4065544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039054" y="4122233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916344" y="5163361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969521" y="5528936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510139" y="2050197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218105" y="3383099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829664" y="3252706"/>
            <a:ext cx="109530" cy="113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520080"/>
              </p:ext>
            </p:extLst>
          </p:nvPr>
        </p:nvGraphicFramePr>
        <p:xfrm>
          <a:off x="9317627" y="1338755"/>
          <a:ext cx="441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7" imgW="253800" imgH="368280" progId="Equation.3">
                  <p:embed/>
                </p:oleObj>
              </mc:Choice>
              <mc:Fallback>
                <p:oleObj name="Equation" r:id="rId7" imgW="2538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17627" y="1338755"/>
                        <a:ext cx="441325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Straight Connector 72"/>
          <p:cNvCxnSpPr/>
          <p:nvPr/>
        </p:nvCxnSpPr>
        <p:spPr>
          <a:xfrm flipH="1">
            <a:off x="1028699" y="2527294"/>
            <a:ext cx="1441191" cy="23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736469" y="2560912"/>
            <a:ext cx="36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77" name="Curved Up Arrow 76"/>
          <p:cNvSpPr/>
          <p:nvPr/>
        </p:nvSpPr>
        <p:spPr>
          <a:xfrm>
            <a:off x="516379" y="2892567"/>
            <a:ext cx="1384512" cy="372059"/>
          </a:xfrm>
          <a:prstGeom prst="curvedUpArrow">
            <a:avLst/>
          </a:prstGeom>
          <a:solidFill>
            <a:schemeClr val="tx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2540000" y="1208740"/>
            <a:ext cx="109712" cy="12362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559805" y="1858362"/>
            <a:ext cx="980195" cy="5866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51" idx="1"/>
            <a:endCxn id="58" idx="6"/>
          </p:cNvCxnSpPr>
          <p:nvPr/>
        </p:nvCxnSpPr>
        <p:spPr>
          <a:xfrm flipH="1" flipV="1">
            <a:off x="2639703" y="2537059"/>
            <a:ext cx="2236518" cy="11718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2437834" y="2314139"/>
            <a:ext cx="3654967" cy="2131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055151" y="6082011"/>
            <a:ext cx="4324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A</a:t>
            </a:r>
            <a:r>
              <a:rPr lang="en-US" b="1" dirty="0" smtClean="0"/>
              <a:t>t least 1/4</a:t>
            </a:r>
            <a:r>
              <a:rPr lang="en-US" b="1" baseline="30000" dirty="0" smtClean="0"/>
              <a:t>th</a:t>
            </a:r>
            <a:r>
              <a:rPr lang="en-US" b="1" dirty="0" smtClean="0"/>
              <a:t> extent of </a:t>
            </a:r>
            <a:r>
              <a:rPr lang="en-US" b="1" dirty="0" err="1" smtClean="0"/>
              <a:t>d</a:t>
            </a:r>
            <a:r>
              <a:rPr lang="en-US" b="1" baseline="-25000" dirty="0" err="1" smtClean="0"/>
              <a:t>j</a:t>
            </a:r>
            <a:r>
              <a:rPr lang="en-US" b="1" dirty="0" smtClean="0"/>
              <a:t> is being </a:t>
            </a:r>
            <a:r>
              <a:rPr lang="en-US" b="1" dirty="0"/>
              <a:t>s</a:t>
            </a:r>
            <a:r>
              <a:rPr lang="en-US" b="1" dirty="0" smtClean="0"/>
              <a:t>erved from facilities within its ball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93934" y="3922522"/>
            <a:ext cx="4323428" cy="1923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b="1" dirty="0" err="1"/>
              <a:t>C</a:t>
            </a:r>
            <a:r>
              <a:rPr lang="en-US" sz="1700" b="1" baseline="-25000" dirty="0" err="1"/>
              <a:t>f</a:t>
            </a:r>
            <a:r>
              <a:rPr lang="en-US" sz="1700" b="1" dirty="0"/>
              <a:t> (</a:t>
            </a:r>
            <a:r>
              <a:rPr lang="en-US" sz="1700" b="1" dirty="0" err="1"/>
              <a:t>x,y</a:t>
            </a:r>
            <a:r>
              <a:rPr lang="en-US" sz="1700" b="1" dirty="0"/>
              <a:t>) = </a:t>
            </a:r>
            <a:r>
              <a:rPr lang="en-US" sz="1700" b="1" dirty="0">
                <a:solidFill>
                  <a:schemeClr val="accent1"/>
                </a:solidFill>
              </a:rPr>
              <a:t>facility opening cost of solution (</a:t>
            </a:r>
            <a:r>
              <a:rPr lang="en-US" sz="1700" b="1" dirty="0" err="1">
                <a:solidFill>
                  <a:schemeClr val="accent1"/>
                </a:solidFill>
              </a:rPr>
              <a:t>x,y</a:t>
            </a:r>
            <a:r>
              <a:rPr lang="en-US" sz="1700" b="1" dirty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/>
              <a:t>C</a:t>
            </a:r>
            <a:r>
              <a:rPr lang="en-US" sz="1700" b="1" baseline="-25000" dirty="0"/>
              <a:t>s</a:t>
            </a:r>
            <a:r>
              <a:rPr lang="en-US" sz="1700" b="1" dirty="0"/>
              <a:t> (</a:t>
            </a:r>
            <a:r>
              <a:rPr lang="en-US" sz="1700" b="1" dirty="0" err="1"/>
              <a:t>x,y</a:t>
            </a:r>
            <a:r>
              <a:rPr lang="en-US" sz="1700" b="1" dirty="0"/>
              <a:t>) </a:t>
            </a:r>
            <a:r>
              <a:rPr lang="en-US" sz="1700" b="1" dirty="0">
                <a:solidFill>
                  <a:schemeClr val="accent1"/>
                </a:solidFill>
              </a:rPr>
              <a:t>= service cost of solution (</a:t>
            </a:r>
            <a:r>
              <a:rPr lang="en-US" sz="1700" b="1" dirty="0" err="1">
                <a:solidFill>
                  <a:schemeClr val="accent1"/>
                </a:solidFill>
              </a:rPr>
              <a:t>x,y</a:t>
            </a:r>
            <a:r>
              <a:rPr lang="en-US" sz="1700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 smtClean="0"/>
              <a:t>C(</a:t>
            </a:r>
            <a:r>
              <a:rPr lang="en-US" sz="1700" b="1" dirty="0" err="1" smtClean="0"/>
              <a:t>x,y</a:t>
            </a:r>
            <a:r>
              <a:rPr lang="en-US" sz="1700" b="1" dirty="0"/>
              <a:t>) = </a:t>
            </a:r>
            <a:r>
              <a:rPr lang="en-US" sz="1700" b="1" dirty="0" smtClean="0">
                <a:solidFill>
                  <a:schemeClr val="accent1"/>
                </a:solidFill>
              </a:rPr>
              <a:t>total </a:t>
            </a:r>
            <a:r>
              <a:rPr lang="en-US" sz="1700" b="1" dirty="0">
                <a:solidFill>
                  <a:schemeClr val="accent1"/>
                </a:solidFill>
              </a:rPr>
              <a:t>cost of solution (</a:t>
            </a:r>
            <a:r>
              <a:rPr lang="en-US" sz="1700" b="1" dirty="0" err="1">
                <a:solidFill>
                  <a:schemeClr val="accent1"/>
                </a:solidFill>
              </a:rPr>
              <a:t>x,y</a:t>
            </a:r>
            <a:r>
              <a:rPr lang="en-US" sz="1700" b="1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accent1"/>
                </a:solidFill>
              </a:rPr>
              <a:t>R=4/3</a:t>
            </a:r>
            <a:endParaRPr lang="en-US" sz="1700" b="1" baseline="-250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accent1"/>
                </a:solidFill>
              </a:rPr>
              <a:t>At </a:t>
            </a:r>
            <a:r>
              <a:rPr lang="en-US" sz="1700" b="1" dirty="0">
                <a:solidFill>
                  <a:schemeClr val="accent1"/>
                </a:solidFill>
              </a:rPr>
              <a:t>least 1/4</a:t>
            </a:r>
            <a:r>
              <a:rPr lang="en-US" sz="1700" b="1" baseline="30000" dirty="0">
                <a:solidFill>
                  <a:schemeClr val="accent1"/>
                </a:solidFill>
              </a:rPr>
              <a:t>th</a:t>
            </a:r>
            <a:r>
              <a:rPr lang="en-US" sz="1700" b="1" dirty="0">
                <a:solidFill>
                  <a:schemeClr val="accent1"/>
                </a:solidFill>
              </a:rPr>
              <a:t> extent of </a:t>
            </a:r>
            <a:r>
              <a:rPr lang="en-US" sz="1700" b="1" dirty="0" err="1">
                <a:solidFill>
                  <a:schemeClr val="accent1"/>
                </a:solidFill>
              </a:rPr>
              <a:t>d</a:t>
            </a:r>
            <a:r>
              <a:rPr lang="en-US" sz="1700" b="1" baseline="-25000" dirty="0" err="1">
                <a:solidFill>
                  <a:schemeClr val="accent1"/>
                </a:solidFill>
              </a:rPr>
              <a:t>j</a:t>
            </a:r>
            <a:r>
              <a:rPr lang="en-US" sz="1700" b="1" dirty="0">
                <a:solidFill>
                  <a:schemeClr val="accent1"/>
                </a:solidFill>
              </a:rPr>
              <a:t> is being served from facilities within its </a:t>
            </a:r>
            <a:r>
              <a:rPr lang="en-US" sz="1700" b="1" dirty="0" smtClean="0">
                <a:solidFill>
                  <a:schemeClr val="accent1"/>
                </a:solidFill>
              </a:rPr>
              <a:t>ball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969521" y="4355510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2941005" y="5090721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Connector 55"/>
          <p:cNvSpPr/>
          <p:nvPr/>
        </p:nvSpPr>
        <p:spPr>
          <a:xfrm>
            <a:off x="7224102" y="2359638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Connector 57"/>
          <p:cNvSpPr/>
          <p:nvPr/>
        </p:nvSpPr>
        <p:spPr>
          <a:xfrm>
            <a:off x="2432638" y="2417159"/>
            <a:ext cx="207065" cy="239799"/>
          </a:xfrm>
          <a:prstGeom prst="flowChartConnector">
            <a:avLst/>
          </a:prstGeom>
          <a:solidFill>
            <a:srgbClr val="00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549370"/>
              </p:ext>
            </p:extLst>
          </p:nvPr>
        </p:nvGraphicFramePr>
        <p:xfrm>
          <a:off x="8628902" y="4920711"/>
          <a:ext cx="330419" cy="48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9" imgW="291960" imgH="419040" progId="Equation.3">
                  <p:embed/>
                </p:oleObj>
              </mc:Choice>
              <mc:Fallback>
                <p:oleObj name="Equation" r:id="rId9" imgW="291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628902" y="4920711"/>
                        <a:ext cx="330419" cy="485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107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31" grpId="0" animBg="1"/>
      <p:bldP spid="35" grpId="0" animBg="1"/>
      <p:bldP spid="35" grpId="1" animBg="1"/>
      <p:bldP spid="39" grpId="0" animBg="1"/>
      <p:bldP spid="39" grpId="1" animBg="1"/>
      <p:bldP spid="45" grpId="0" animBg="1"/>
      <p:bldP spid="46" grpId="0" animBg="1"/>
      <p:bldP spid="49" grpId="0" animBg="1"/>
      <p:bldP spid="51" grpId="0" animBg="1"/>
      <p:bldP spid="53" grpId="0" animBg="1"/>
      <p:bldP spid="55" grpId="0" animBg="1"/>
      <p:bldP spid="57" grpId="0" animBg="1"/>
      <p:bldP spid="57" grpId="1" animBg="1"/>
      <p:bldP spid="59" grpId="0" animBg="1"/>
      <p:bldP spid="59" grpId="1" animBg="1"/>
      <p:bldP spid="61" grpId="0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8" grpId="0" animBg="1"/>
      <p:bldP spid="69" grpId="0" animBg="1"/>
      <p:bldP spid="74" grpId="0"/>
      <p:bldP spid="74" grpId="1"/>
      <p:bldP spid="77" grpId="0" animBg="1"/>
      <p:bldP spid="77" grpId="1" animBg="1"/>
      <p:bldP spid="110" grpId="0"/>
      <p:bldP spid="110" grpId="1"/>
      <p:bldP spid="3" grpId="0" animBg="1"/>
      <p:bldP spid="9" grpId="0" animBg="1"/>
      <p:bldP spid="9" grpId="1" animBg="1"/>
      <p:bldP spid="52" grpId="0" animBg="1"/>
      <p:bldP spid="52" grpId="1" animBg="1"/>
      <p:bldP spid="56" grpId="0" animBg="1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767</Words>
  <Application>Microsoft Macintosh PowerPoint</Application>
  <PresentationFormat>Custom</PresentationFormat>
  <Paragraphs>129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APPROXIMATION ALGORITHMS FOR FACILITY LOCATION PROBLEMS </vt:lpstr>
      <vt:lpstr>ALGORITHM</vt:lpstr>
      <vt:lpstr>PowerPoint Presentation</vt:lpstr>
      <vt:lpstr>PowerPoint Presentation</vt:lpstr>
      <vt:lpstr>ALGORITHM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 for facility location problems (Extended Abstract)</dc:title>
  <dc:creator>Neelima</dc:creator>
  <cp:lastModifiedBy>Apple</cp:lastModifiedBy>
  <cp:revision>201</cp:revision>
  <dcterms:created xsi:type="dcterms:W3CDTF">2016-02-10T09:33:40Z</dcterms:created>
  <dcterms:modified xsi:type="dcterms:W3CDTF">2016-02-12T17:44:05Z</dcterms:modified>
</cp:coreProperties>
</file>