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2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8" r:id="rId10"/>
    <p:sldId id="283" r:id="rId11"/>
    <p:sldId id="289" r:id="rId12"/>
    <p:sldId id="290" r:id="rId13"/>
    <p:sldId id="291" r:id="rId14"/>
    <p:sldId id="293" r:id="rId15"/>
    <p:sldId id="294" r:id="rId16"/>
    <p:sldId id="295" r:id="rId17"/>
    <p:sldId id="284" r:id="rId18"/>
    <p:sldId id="285" r:id="rId19"/>
    <p:sldId id="286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87" r:id="rId39"/>
    <p:sldId id="304" r:id="rId40"/>
    <p:sldId id="305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E7CB-3280-9547-9D38-01E162E21C25}" type="datetimeFigureOut">
              <a:rPr lang="en-US" smtClean="0"/>
              <a:t>28/11/12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5E8E-08E6-4F4E-B3D9-D93AB1C82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6AB1-CE9C-41F7-949B-47E33A4049A3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6AB1-CE9C-41F7-949B-47E33A4049A3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>
            <a:spAutoFit/>
          </a:bodyPr>
          <a:lstStyle/>
          <a:p>
            <a:pPr eaLnBrk="1"/>
            <a:endParaRPr lang="en-US">
              <a:latin typeface="Liberation Sans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779E-A000-A347-B287-C3919A9A1DD2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701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B6F82-B080-1F40-97DD-9D3D9EDE7C7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8F71-27BD-B148-99E9-F9F2C69E9189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67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22C8-F1BE-0D47-BEE1-9DC3431A307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95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26FFA-4CE5-574B-B443-9ACF6D0B8C8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35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97A7-4C14-8B49-B5FB-7EDEE126243B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01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FA02-233C-2B4E-ACF9-B62B4BDBA709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36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4A7E5-D0E0-CF4B-B3C9-AC1466CB2C99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6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1CB78-B3AC-5345-A7BE-4744F380347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5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EC82A-BB3E-0042-9696-CC134D492F8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2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1A183-3160-1D46-A6D5-5811AAA2916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4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FFA032C-8776-F141-B362-5287F55F9980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2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MCA 301: Design and Analysis of Algorithms</a:t>
            </a:r>
            <a:endParaRPr lang="en-US" sz="4800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>
                <a:latin typeface="Constantia" charset="0"/>
              </a:rPr>
              <a:t>Instructor</a:t>
            </a:r>
          </a:p>
          <a:p>
            <a:pPr marR="0" eaLnBrk="1" hangingPunct="1"/>
            <a:r>
              <a:rPr lang="en-US">
                <a:latin typeface="Constantia" charset="0"/>
              </a:rPr>
              <a:t>Neelima Gupta</a:t>
            </a:r>
          </a:p>
          <a:p>
            <a:pPr marR="0" eaLnBrk="1" hangingPunct="1"/>
            <a:r>
              <a:rPr lang="en-US">
                <a:latin typeface="Constantia" charset="0"/>
              </a:rPr>
              <a:t>ngupta@cs.du.ac.in</a:t>
            </a:r>
          </a:p>
          <a:p>
            <a:pPr marR="0" eaLnBrk="1" hangingPunct="1"/>
            <a:endParaRPr lang="en-US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9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252"/>
            <a:ext cx="8229600" cy="1458598"/>
          </a:xfrm>
        </p:spPr>
        <p:txBody>
          <a:bodyPr/>
          <a:lstStyle/>
          <a:p>
            <a:r>
              <a:rPr lang="en-US" dirty="0" smtClean="0"/>
              <a:t>Lets think of some possible greedy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Shortest Job First</a:t>
            </a:r>
          </a:p>
          <a:p>
            <a:endParaRPr lang="en-US" dirty="0"/>
          </a:p>
          <a:p>
            <a:r>
              <a:rPr lang="en-US" dirty="0" smtClean="0"/>
              <a:t>In the order of increasing start times</a:t>
            </a:r>
          </a:p>
          <a:p>
            <a:endParaRPr lang="en-US" dirty="0"/>
          </a:p>
          <a:p>
            <a:r>
              <a:rPr lang="en-US" dirty="0"/>
              <a:t>In the order of increasing </a:t>
            </a:r>
            <a:r>
              <a:rPr lang="en-US" dirty="0" smtClean="0"/>
              <a:t>finish times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0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228600" y="5257800"/>
            <a:ext cx="868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4800600" y="57912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048000" y="2209800"/>
            <a:ext cx="26670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38200" y="3429000"/>
            <a:ext cx="3276600" cy="415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7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9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11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4648200" y="4648200"/>
            <a:ext cx="3886200" cy="34766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rot="-5400000">
            <a:off x="-14422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rot="-5400000">
            <a:off x="-8326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rot="-5400000">
            <a:off x="5720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 rot="-5400000">
            <a:off x="6863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rot="-5400000">
            <a:off x="6253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6096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1 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0" y="51816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71628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629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83058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76962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8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Shortest Job First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708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228600" y="5257800"/>
            <a:ext cx="868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4800600" y="57912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048000" y="2209800"/>
            <a:ext cx="26670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38200" y="3429000"/>
            <a:ext cx="3276600" cy="415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7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9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11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4648200" y="4648200"/>
            <a:ext cx="3886200" cy="34766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rot="-5400000">
            <a:off x="-14422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rot="-5400000">
            <a:off x="-8326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rot="-5400000">
            <a:off x="5720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 rot="-5400000">
            <a:off x="6863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rot="-5400000">
            <a:off x="6253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6096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1 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0" y="51816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71628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629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83058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76962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8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914400">
              <a:spcBef>
                <a:spcPct val="0"/>
              </a:spcBef>
              <a:defRPr/>
            </a:pPr>
            <a:r>
              <a:rPr lang="en-US" sz="4400" dirty="0"/>
              <a:t>Shortest Job First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37223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228600" y="5257800"/>
            <a:ext cx="868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7239000" y="55626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048000" y="2209800"/>
            <a:ext cx="26670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38200" y="3429000"/>
            <a:ext cx="3276600" cy="4159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7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9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11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4648200" y="4648200"/>
            <a:ext cx="3886200" cy="347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rot="-5400000">
            <a:off x="-14422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rot="-5400000">
            <a:off x="-832644" y="3575844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rot="-5400000">
            <a:off x="5720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 rot="-5400000">
            <a:off x="68635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rot="-5400000">
            <a:off x="6253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6096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1 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0" y="51816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  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71628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13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629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83058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15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76962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8600" y="5562600"/>
            <a:ext cx="45720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0" name="TextBox 49"/>
          <p:cNvSpPr txBox="1"/>
          <p:nvPr/>
        </p:nvSpPr>
        <p:spPr>
          <a:xfrm>
            <a:off x="2286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1" name="TextBox 50"/>
          <p:cNvSpPr txBox="1"/>
          <p:nvPr/>
        </p:nvSpPr>
        <p:spPr>
          <a:xfrm>
            <a:off x="152400" y="556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2" name="TextBox 51"/>
          <p:cNvSpPr txBox="1"/>
          <p:nvPr/>
        </p:nvSpPr>
        <p:spPr>
          <a:xfrm>
            <a:off x="228600" y="6096000"/>
            <a:ext cx="381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4" name="TextBox 53"/>
          <p:cNvSpPr txBox="1"/>
          <p:nvPr/>
        </p:nvSpPr>
        <p:spPr>
          <a:xfrm>
            <a:off x="762000" y="6096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OPTIMAL SCHEDULE</a:t>
            </a:r>
            <a:endParaRPr lang="en-IN" dirty="0"/>
          </a:p>
        </p:txBody>
      </p:sp>
      <p:sp>
        <p:nvSpPr>
          <p:cNvPr id="55" name="TextBox 54"/>
          <p:cNvSpPr txBox="1"/>
          <p:nvPr/>
        </p:nvSpPr>
        <p:spPr>
          <a:xfrm>
            <a:off x="838200" y="5562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SCHEDULE CHOSEN BY THIS APPROACH</a:t>
            </a:r>
            <a:endParaRPr lang="en-IN" dirty="0"/>
          </a:p>
        </p:txBody>
      </p:sp>
      <p:sp>
        <p:nvSpPr>
          <p:cNvPr id="53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914400">
              <a:spcBef>
                <a:spcPct val="0"/>
              </a:spcBef>
              <a:defRPr/>
            </a:pPr>
            <a:r>
              <a:rPr lang="en-US" sz="4400" dirty="0"/>
              <a:t>Shortest Job First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772494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1436688" y="5253038"/>
            <a:ext cx="5878512" cy="47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6858000" y="57912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>
                <a:ea typeface="ＭＳ Ｐゴシック" pitchFamily="34" charset="-128"/>
              </a:rPr>
              <a:t>0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76400" y="2209800"/>
            <a:ext cx="5105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981200" y="3429001"/>
            <a:ext cx="1371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635375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3581400" y="4648200"/>
            <a:ext cx="1828800" cy="34766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1948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IN" sz="2000" smtClean="0"/>
              <a:t>Thanks to: Navneet Kaur(22), MCA 2012</a:t>
            </a:r>
            <a:endParaRPr lang="en-US" sz="2000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5532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36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Increasing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Start Times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9345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1436688" y="5253038"/>
            <a:ext cx="5878512" cy="47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6858000" y="57912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>
                <a:ea typeface="ＭＳ Ｐゴシック" pitchFamily="34" charset="-128"/>
              </a:rPr>
              <a:t>0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76400" y="2209800"/>
            <a:ext cx="5105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981200" y="3429001"/>
            <a:ext cx="1371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635375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3581400" y="4648200"/>
            <a:ext cx="1828800" cy="34766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1948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IN" sz="2000" smtClean="0"/>
              <a:t>Thanks to: Navneet Kaur(22), MCA 2012</a:t>
            </a:r>
            <a:endParaRPr lang="en-US" sz="2000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5532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36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914400">
              <a:spcBef>
                <a:spcPct val="0"/>
              </a:spcBef>
              <a:defRPr/>
            </a:pPr>
            <a:r>
              <a:rPr lang="en-US" sz="4400" dirty="0"/>
              <a:t>Increasing Start Times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13197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1436688" y="5253038"/>
            <a:ext cx="5878512" cy="47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6858000" y="5791200"/>
            <a:ext cx="838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>
                <a:ea typeface="ＭＳ Ｐゴシック" pitchFamily="34" charset="-128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>
                <a:ea typeface="ＭＳ Ｐゴシック" pitchFamily="34" charset="-128"/>
              </a:rPr>
              <a:t>0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76400" y="2209800"/>
            <a:ext cx="5105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981200" y="3429001"/>
            <a:ext cx="1371600" cy="3810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job2</a:t>
            </a:r>
            <a:endParaRPr lang="en-US" dirty="0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635375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12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14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16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18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3581400" y="4648200"/>
            <a:ext cx="1828800" cy="34766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/>
              <a:t>job3</a:t>
            </a:r>
            <a:endParaRPr lang="en-US" dirty="0"/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kumimoji="1" lang="en-US">
              <a:ea typeface="ＭＳ Ｐゴシック" pitchFamily="34" charset="-128"/>
            </a:endParaRPr>
          </a:p>
        </p:txBody>
      </p:sp>
      <p:sp>
        <p:nvSpPr>
          <p:cNvPr id="1948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IN" sz="2000" dirty="0" smtClean="0"/>
              <a:t>Thanks to: </a:t>
            </a:r>
            <a:r>
              <a:rPr lang="en-IN" sz="2000" dirty="0" err="1" smtClean="0"/>
              <a:t>Navneet</a:t>
            </a:r>
            <a:r>
              <a:rPr lang="en-IN" sz="2000" dirty="0" smtClean="0"/>
              <a:t> </a:t>
            </a:r>
            <a:r>
              <a:rPr lang="en-IN" sz="2000" dirty="0" err="1" smtClean="0"/>
              <a:t>Kaur</a:t>
            </a:r>
            <a:r>
              <a:rPr lang="en-IN" sz="2000" dirty="0" smtClean="0"/>
              <a:t>(22), MCA 2012</a:t>
            </a:r>
            <a:endParaRPr lang="en-US" sz="2000" dirty="0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rot="-5400000">
            <a:off x="5110957" y="3575843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92075" tIns="46038" rIns="92075" bIns="46038"/>
          <a:lstStyle/>
          <a:p>
            <a:endParaRPr lang="en-IN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553200" y="5257800"/>
            <a:ext cx="457200" cy="36997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b="1" dirty="0" smtClean="0">
                <a:ea typeface="ＭＳ Ｐゴシック" pitchFamily="34" charset="-128"/>
              </a:rPr>
              <a:t>20</a:t>
            </a:r>
            <a:endParaRPr kumimoji="1" lang="en-US" b="1" dirty="0">
              <a:ea typeface="ＭＳ Ｐゴシック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81200" y="56388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SCHEDULE CHOSEN BY THIS APPROACH</a:t>
            </a:r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2057400" y="5943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OPTIMAL SCHEDULE</a:t>
            </a: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1371600" y="6019800"/>
            <a:ext cx="4572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1371600" y="5638800"/>
            <a:ext cx="4572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41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914400">
              <a:spcBef>
                <a:spcPct val="0"/>
              </a:spcBef>
              <a:defRPr/>
            </a:pPr>
            <a:r>
              <a:rPr lang="en-US" sz="4400" dirty="0"/>
              <a:t>Increasing Start Times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010655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085269"/>
            <a:ext cx="83058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ヒラギノ角ゴ Pro W3" charset="0"/>
                <a:cs typeface="ヒラギノ角ゴ Pro W3" charset="0"/>
              </a:rPr>
              <a:t>   </a:t>
            </a:r>
            <a:r>
              <a:rPr lang="en-US" dirty="0" err="1">
                <a:latin typeface="Calibri" charset="0"/>
                <a:ea typeface="ヒラギノ角ゴ Pro W3" charset="0"/>
                <a:cs typeface="ヒラギノ角ゴ Pro W3" charset="0"/>
              </a:rPr>
              <a:t>i</a:t>
            </a:r>
            <a:r>
              <a:rPr lang="en-US" dirty="0">
                <a:latin typeface="Calibri" charset="0"/>
                <a:ea typeface="ヒラギノ角ゴ Pro W3" charset="0"/>
                <a:cs typeface="ヒラギノ角ゴ Pro W3" charset="0"/>
              </a:rPr>
              <a:t>			S</a:t>
            </a:r>
            <a:r>
              <a:rPr lang="en-US" baseline="-25000" dirty="0">
                <a:latin typeface="Calibri" charset="0"/>
                <a:ea typeface="ヒラギノ角ゴ Pro W3" charset="0"/>
                <a:cs typeface="ヒラギノ角ゴ Pro W3" charset="0"/>
              </a:rPr>
              <a:t>i</a:t>
            </a:r>
            <a:r>
              <a:rPr lang="en-US" dirty="0">
                <a:latin typeface="Calibri" charset="0"/>
                <a:ea typeface="ヒラギノ角ゴ Pro W3" charset="0"/>
                <a:cs typeface="ヒラギノ角ゴ Pro W3" charset="0"/>
              </a:rPr>
              <a:t>         F</a:t>
            </a:r>
            <a:r>
              <a:rPr lang="en-US" baseline="-25000" dirty="0">
                <a:latin typeface="Calibri" charset="0"/>
                <a:ea typeface="ヒラギノ角ゴ Pro W3" charset="0"/>
                <a:cs typeface="ヒラギノ角ゴ Pro W3" charset="0"/>
              </a:rPr>
              <a:t>i</a:t>
            </a:r>
            <a:r>
              <a:rPr lang="en-US" dirty="0">
                <a:latin typeface="Calibri" charset="0"/>
                <a:ea typeface="ヒラギノ角ゴ Pro W3" charset="0"/>
                <a:cs typeface="ヒラギノ角ゴ Pro W3" charset="0"/>
              </a:rPr>
              <a:t>         P</a:t>
            </a:r>
            <a:r>
              <a:rPr lang="en-US" baseline="-25000" dirty="0">
                <a:latin typeface="Calibri" charset="0"/>
                <a:ea typeface="ヒラギノ角ゴ Pro W3" charset="0"/>
                <a:cs typeface="ヒラギノ角ゴ Pro W3" charset="0"/>
              </a:rPr>
              <a:t>i</a:t>
            </a:r>
            <a:endParaRPr lang="en-US" dirty="0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45C75"/>
                </a:solidFill>
              </a:rPr>
              <a:t>      Thanks to Neha (16)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914400" y="2286000"/>
            <a:ext cx="8229600" cy="4389438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2			2		4	      3</a:t>
            </a:r>
          </a:p>
          <a:p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1			1		5	     10	</a:t>
            </a:r>
          </a:p>
          <a:p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3			4		6	      4</a:t>
            </a:r>
          </a:p>
          <a:p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4			5		8            20	</a:t>
            </a:r>
          </a:p>
          <a:p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5			6		9	      2</a:t>
            </a:r>
          </a:p>
          <a:p>
            <a:pPr>
              <a:buFont typeface="Wingdings 2" charset="0"/>
              <a:buNone/>
            </a:pPr>
            <a:r>
              <a:rPr lang="en-US" sz="3200" dirty="0">
                <a:latin typeface="Times New Roman" charset="0"/>
                <a:ea typeface="ヒラギノ角ゴ Pro W3" charset="0"/>
                <a:cs typeface="Times New Roman" charset="0"/>
              </a:rPr>
              <a:t>				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94669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latin typeface="Calibri" charset="0"/>
                <a:ea typeface="ヒラギノ角ゴ Pro W3" charset="0"/>
                <a:cs typeface="ヒラギノ角ゴ Pro W3" charset="0"/>
              </a:rPr>
              <a:t>   Increasing Finishing Times</a:t>
            </a:r>
            <a:endParaRPr lang="en-US" dirty="0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4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/>
            </a:r>
            <a:br>
              <a:rPr lang="en-US">
                <a:latin typeface="Calibri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/>
            </a:r>
            <a:br>
              <a:rPr lang="en-US">
                <a:latin typeface="Calibri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/>
            </a:r>
            <a:br>
              <a:rPr lang="en-US">
                <a:latin typeface="Calibri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/>
            </a:r>
            <a:br>
              <a:rPr lang="en-US">
                <a:latin typeface="Calibri" charset="0"/>
                <a:ea typeface="ヒラギノ角ゴ Pro W3" charset="0"/>
                <a:cs typeface="ヒラギノ角ゴ Pro W3" charset="0"/>
              </a:rPr>
            </a:br>
            <a:endParaRPr lang="en-US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-125412" y="1524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5000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n-US" sz="5400" dirty="0">
                <a:latin typeface="Calibri" charset="0"/>
              </a:rPr>
              <a:t>Increasing Finishing Times</a:t>
            </a:r>
            <a:endParaRPr lang="en-US" sz="5400" dirty="0">
              <a:latin typeface="Calibri" charset="0"/>
            </a:endParaRP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1436688" y="5253038"/>
            <a:ext cx="504348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6667500" y="521335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Time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012950" y="2286000"/>
            <a:ext cx="2125663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P(1)=10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587750" y="3470275"/>
            <a:ext cx="1060450" cy="3397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P(3)=4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132263" y="3962400"/>
            <a:ext cx="1582737" cy="34448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P(4)=20 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528888" y="2905125"/>
            <a:ext cx="1058862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P(2)=3</a:t>
            </a:r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 rot="-5400000">
            <a:off x="327025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0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2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7</a:t>
            </a: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9</a:t>
            </a:r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4648200" y="4691063"/>
            <a:ext cx="1600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P(5)=2</a:t>
            </a:r>
          </a:p>
        </p:txBody>
      </p:sp>
      <p:sp>
        <p:nvSpPr>
          <p:cNvPr id="19488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1948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45C75"/>
                </a:solidFill>
              </a:rPr>
              <a:t>      Thanks to Neha (16) </a:t>
            </a:r>
          </a:p>
        </p:txBody>
      </p:sp>
    </p:spTree>
    <p:extLst>
      <p:ext uri="{BB962C8B-B14F-4D97-AF65-F5344CB8AC3E}">
        <p14:creationId xmlns:p14="http://schemas.microsoft.com/office/powerpoint/2010/main" val="188600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/>
          <a:lstStyle/>
          <a:p>
            <a:r>
              <a:rPr lang="en-US" dirty="0">
                <a:latin typeface="Calibri" charset="0"/>
                <a:ea typeface="ヒラギノ角ゴ Pro W3" charset="0"/>
                <a:cs typeface="ヒラギノ角ゴ Pro W3" charset="0"/>
              </a:rPr>
              <a:t>Increasing Finishing Times</a:t>
            </a:r>
            <a:endParaRPr lang="en-US" dirty="0"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1436688" y="5253038"/>
            <a:ext cx="504348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667500" y="521335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Time</a:t>
            </a:r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7086600" y="4495800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1295400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0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012950" y="2286000"/>
            <a:ext cx="2125663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P(1)=10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588328" y="3470211"/>
            <a:ext cx="1059872" cy="340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P(3)=4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132263" y="3962400"/>
            <a:ext cx="1582737" cy="34448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P(4)=20 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528888" y="2905125"/>
            <a:ext cx="1058862" cy="3698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P(2)=3</a:t>
            </a:r>
          </a:p>
        </p:txBody>
      </p:sp>
      <p:sp>
        <p:nvSpPr>
          <p:cNvPr id="20492" name="Line 18"/>
          <p:cNvSpPr>
            <a:spLocks noChangeShapeType="1"/>
          </p:cNvSpPr>
          <p:nvPr/>
        </p:nvSpPr>
        <p:spPr bwMode="auto">
          <a:xfrm rot="-5400000">
            <a:off x="327025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3" name="Line 19"/>
          <p:cNvSpPr>
            <a:spLocks noChangeShapeType="1"/>
          </p:cNvSpPr>
          <p:nvPr/>
        </p:nvSpPr>
        <p:spPr bwMode="auto">
          <a:xfrm rot="-5400000">
            <a:off x="-198437" y="3570288"/>
            <a:ext cx="33083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4" name="Line 20"/>
          <p:cNvSpPr>
            <a:spLocks noChangeShapeType="1"/>
          </p:cNvSpPr>
          <p:nvPr/>
        </p:nvSpPr>
        <p:spPr bwMode="auto">
          <a:xfrm rot="-5400000">
            <a:off x="1327150" y="3595688"/>
            <a:ext cx="335915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5" name="Line 21"/>
          <p:cNvSpPr>
            <a:spLocks noChangeShapeType="1"/>
          </p:cNvSpPr>
          <p:nvPr/>
        </p:nvSpPr>
        <p:spPr bwMode="auto">
          <a:xfrm rot="-5400000">
            <a:off x="838994" y="3607594"/>
            <a:ext cx="33639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6" name="Line 22"/>
          <p:cNvSpPr>
            <a:spLocks noChangeShapeType="1"/>
          </p:cNvSpPr>
          <p:nvPr/>
        </p:nvSpPr>
        <p:spPr bwMode="auto">
          <a:xfrm rot="16200000" flipV="1">
            <a:off x="2435226" y="3595687"/>
            <a:ext cx="3382962" cy="2381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7" name="Line 23"/>
          <p:cNvSpPr>
            <a:spLocks noChangeShapeType="1"/>
          </p:cNvSpPr>
          <p:nvPr/>
        </p:nvSpPr>
        <p:spPr bwMode="auto">
          <a:xfrm rot="-5400000">
            <a:off x="191690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8" name="Line 24"/>
          <p:cNvSpPr>
            <a:spLocks noChangeShapeType="1"/>
          </p:cNvSpPr>
          <p:nvPr/>
        </p:nvSpPr>
        <p:spPr bwMode="auto">
          <a:xfrm rot="-5400000">
            <a:off x="35107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499" name="Line 25"/>
          <p:cNvSpPr>
            <a:spLocks noChangeShapeType="1"/>
          </p:cNvSpPr>
          <p:nvPr/>
        </p:nvSpPr>
        <p:spPr bwMode="auto">
          <a:xfrm rot="-5400000">
            <a:off x="2942432" y="3607594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500" name="Line 26"/>
          <p:cNvSpPr>
            <a:spLocks noChangeShapeType="1"/>
          </p:cNvSpPr>
          <p:nvPr/>
        </p:nvSpPr>
        <p:spPr bwMode="auto">
          <a:xfrm rot="-5400000">
            <a:off x="45775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501" name="Line 27"/>
          <p:cNvSpPr>
            <a:spLocks noChangeShapeType="1"/>
          </p:cNvSpPr>
          <p:nvPr/>
        </p:nvSpPr>
        <p:spPr bwMode="auto">
          <a:xfrm rot="-5400000">
            <a:off x="4044156" y="3586957"/>
            <a:ext cx="33416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0502" name="Text Box 30"/>
          <p:cNvSpPr txBox="1">
            <a:spLocks noChangeArrowheads="1"/>
          </p:cNvSpPr>
          <p:nvPr/>
        </p:nvSpPr>
        <p:spPr bwMode="auto">
          <a:xfrm>
            <a:off x="1824038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20503" name="Text Box 31"/>
          <p:cNvSpPr txBox="1">
            <a:spLocks noChangeArrowheads="1"/>
          </p:cNvSpPr>
          <p:nvPr/>
        </p:nvSpPr>
        <p:spPr bwMode="auto">
          <a:xfrm>
            <a:off x="23241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20504" name="Text Box 32"/>
          <p:cNvSpPr txBox="1">
            <a:spLocks noChangeArrowheads="1"/>
          </p:cNvSpPr>
          <p:nvPr/>
        </p:nvSpPr>
        <p:spPr bwMode="auto">
          <a:xfrm>
            <a:off x="2811463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0505" name="Text Box 33"/>
          <p:cNvSpPr txBox="1">
            <a:spLocks noChangeArrowheads="1"/>
          </p:cNvSpPr>
          <p:nvPr/>
        </p:nvSpPr>
        <p:spPr bwMode="auto">
          <a:xfrm>
            <a:off x="3344863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20506" name="Text Box 34"/>
          <p:cNvSpPr txBox="1">
            <a:spLocks noChangeArrowheads="1"/>
          </p:cNvSpPr>
          <p:nvPr/>
        </p:nvSpPr>
        <p:spPr bwMode="auto">
          <a:xfrm>
            <a:off x="38862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20507" name="Text Box 35"/>
          <p:cNvSpPr txBox="1">
            <a:spLocks noChangeArrowheads="1"/>
          </p:cNvSpPr>
          <p:nvPr/>
        </p:nvSpPr>
        <p:spPr bwMode="auto">
          <a:xfrm>
            <a:off x="4446588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4991100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7</a:t>
            </a: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54864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8</a:t>
            </a:r>
          </a:p>
        </p:txBody>
      </p:sp>
      <p:sp>
        <p:nvSpPr>
          <p:cNvPr id="20510" name="Text Box 38"/>
          <p:cNvSpPr txBox="1">
            <a:spLocks noChangeArrowheads="1"/>
          </p:cNvSpPr>
          <p:nvPr/>
        </p:nvSpPr>
        <p:spPr bwMode="auto">
          <a:xfrm>
            <a:off x="6057900" y="52990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sz="1800" b="1">
                <a:ea typeface="ＭＳ Ｐゴシック" charset="0"/>
                <a:cs typeface="ＭＳ Ｐゴシック" charset="0"/>
              </a:rPr>
              <a:t>9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4648200" y="4691063"/>
            <a:ext cx="16002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/>
              <a:t>P(5)=2</a:t>
            </a:r>
          </a:p>
        </p:txBody>
      </p:sp>
      <p:sp>
        <p:nvSpPr>
          <p:cNvPr id="20512" name="Text Box 81"/>
          <p:cNvSpPr txBox="1">
            <a:spLocks noChangeArrowheads="1"/>
          </p:cNvSpPr>
          <p:nvPr/>
        </p:nvSpPr>
        <p:spPr bwMode="auto">
          <a:xfrm>
            <a:off x="4876800" y="6186488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20513" name="TextBox 38"/>
          <p:cNvSpPr txBox="1">
            <a:spLocks noChangeArrowheads="1"/>
          </p:cNvSpPr>
          <p:nvPr/>
        </p:nvSpPr>
        <p:spPr bwMode="auto">
          <a:xfrm>
            <a:off x="838200" y="5805488"/>
            <a:ext cx="7010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/>
              <a:t>.</a:t>
            </a:r>
          </a:p>
          <a:p>
            <a:pPr eaLnBrk="1" hangingPunct="1"/>
            <a:endParaRPr lang="en-US" sz="1800"/>
          </a:p>
        </p:txBody>
      </p:sp>
      <p:sp>
        <p:nvSpPr>
          <p:cNvPr id="2051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45C75"/>
                </a:solidFill>
              </a:rPr>
              <a:t>      Thanks to Neha (16) </a:t>
            </a:r>
          </a:p>
        </p:txBody>
      </p:sp>
    </p:spTree>
    <p:extLst>
      <p:ext uri="{BB962C8B-B14F-4D97-AF65-F5344CB8AC3E}">
        <p14:creationId xmlns:p14="http://schemas.microsoft.com/office/powerpoint/2010/main" val="2035335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/>
              <a:t>Table Of Contents</a:t>
            </a:r>
            <a:br>
              <a:rPr lang="en-US" sz="4800"/>
            </a:br>
            <a:endParaRPr lang="en-US" sz="480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114800"/>
            <a:ext cx="731520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en-US" sz="1800" dirty="0">
              <a:latin typeface="Constantia" charset="0"/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sz="2800" u="sng" dirty="0" smtClean="0">
                <a:latin typeface="Constantia" charset="0"/>
              </a:rPr>
              <a:t>Greedy Approach </a:t>
            </a:r>
            <a:endParaRPr lang="en-US" sz="2800" u="sng" dirty="0">
              <a:latin typeface="Constantia" charset="0"/>
            </a:endParaRPr>
          </a:p>
          <a:p>
            <a:pPr marR="0" eaLnBrk="1" hangingPunct="1">
              <a:lnSpc>
                <a:spcPct val="80000"/>
              </a:lnSpc>
            </a:pPr>
            <a:endParaRPr lang="en-US" sz="1800" dirty="0">
              <a:latin typeface="Constantia" charset="0"/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sz="2800" dirty="0"/>
              <a:t>A tool to design algorithms for optimization problems</a:t>
            </a:r>
            <a:endParaRPr lang="en-GB" sz="2800" dirty="0"/>
          </a:p>
          <a:p>
            <a:pPr marR="0" eaLnBrk="1" hangingPunct="1">
              <a:lnSpc>
                <a:spcPct val="80000"/>
              </a:lnSpc>
            </a:pPr>
            <a:endParaRPr lang="en-US" sz="2800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8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include a₁ in the solution.</a:t>
            </a:r>
          </a:p>
          <a:p>
            <a:pPr>
              <a:buNone/>
            </a:pPr>
            <a:r>
              <a:rPr lang="en-US" dirty="0" smtClean="0"/>
              <a:t>    And then </a:t>
            </a:r>
            <a:r>
              <a:rPr lang="en-US" dirty="0" err="1" smtClean="0"/>
              <a:t>recurse</a:t>
            </a:r>
            <a:r>
              <a:rPr lang="en-US" dirty="0" smtClean="0"/>
              <a:t> on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S′ = {aₓ ԑ S-{a₁} : aₓ is compatible with a₁}</a:t>
            </a:r>
          </a:p>
          <a:p>
            <a:pPr>
              <a:buNone/>
            </a:pPr>
            <a:r>
              <a:rPr lang="en-US" dirty="0" smtClean="0"/>
              <a:t>    where S is input set of activities.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CLAIM: If B′ is an optimal solution </a:t>
            </a:r>
            <a:r>
              <a:rPr lang="en-US" smtClean="0"/>
              <a:t>of S′, </a:t>
            </a:r>
            <a:r>
              <a:rPr lang="en-US" dirty="0" smtClean="0"/>
              <a:t>then</a:t>
            </a:r>
          </a:p>
          <a:p>
            <a:pPr>
              <a:buNone/>
            </a:pPr>
            <a:r>
              <a:rPr lang="en-US" dirty="0" smtClean="0"/>
              <a:t>              B=B′ </a:t>
            </a:r>
            <a:r>
              <a:rPr lang="en-US" b="1" dirty="0" smtClean="0">
                <a:sym typeface="Symbol" pitchFamily="18" charset="2"/>
              </a:rPr>
              <a:t> </a:t>
            </a:r>
            <a:r>
              <a:rPr lang="en-US" dirty="0" smtClean="0">
                <a:sym typeface="Symbol" pitchFamily="18" charset="2"/>
              </a:rPr>
              <a:t>{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} is an optimal solution of S.</a:t>
            </a:r>
          </a:p>
          <a:p>
            <a:pPr>
              <a:buNone/>
            </a:pPr>
            <a:r>
              <a:rPr lang="en-US" dirty="0" smtClean="0"/>
              <a:t>PROOF:  Suppose </a:t>
            </a:r>
            <a:r>
              <a:rPr lang="en-GB" b="1" dirty="0" smtClean="0">
                <a:sym typeface="Symbol" pitchFamily="18" charset="2"/>
              </a:rPr>
              <a:t> </a:t>
            </a:r>
            <a:r>
              <a:rPr lang="en-GB" dirty="0" smtClean="0">
                <a:sym typeface="Symbol" pitchFamily="18" charset="2"/>
              </a:rPr>
              <a:t>an imaginary solution B″,           </a:t>
            </a:r>
          </a:p>
          <a:p>
            <a:pPr>
              <a:buNone/>
            </a:pPr>
            <a:r>
              <a:rPr lang="en-GB" dirty="0" smtClean="0">
                <a:sym typeface="Symbol" pitchFamily="18" charset="2"/>
              </a:rPr>
              <a:t>                which is optimal and includes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/>
              <a:t>                Suppose length of B″, i.e.,</a:t>
            </a:r>
          </a:p>
          <a:p>
            <a:pPr>
              <a:buNone/>
            </a:pPr>
            <a:r>
              <a:rPr lang="en-US" dirty="0" smtClean="0"/>
              <a:t>                |B″| = k″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63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Now, we have to prove two things:</a:t>
            </a:r>
          </a:p>
          <a:p>
            <a:pPr>
              <a:buNone/>
            </a:pPr>
            <a:r>
              <a:rPr lang="en-US" dirty="0" smtClean="0"/>
              <a:t>  I.  B is feasible.</a:t>
            </a:r>
          </a:p>
          <a:p>
            <a:pPr>
              <a:buNone/>
            </a:pPr>
            <a:r>
              <a:rPr lang="en-US" dirty="0" smtClean="0"/>
              <a:t> II.  |B| = k″  </a:t>
            </a:r>
          </a:p>
          <a:p>
            <a:pPr>
              <a:buNone/>
            </a:pPr>
            <a:r>
              <a:rPr lang="en-US" dirty="0" smtClean="0"/>
              <a:t>       OR</a:t>
            </a:r>
          </a:p>
          <a:p>
            <a:pPr>
              <a:buNone/>
            </a:pPr>
            <a:r>
              <a:rPr lang="en-US" dirty="0" smtClean="0"/>
              <a:t>       we can prove that </a:t>
            </a:r>
          </a:p>
          <a:p>
            <a:pPr>
              <a:buNone/>
            </a:pPr>
            <a:r>
              <a:rPr lang="en-US" dirty="0" smtClean="0"/>
              <a:t>      |B′| = k″ - 1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Proof of I. --- </a:t>
            </a:r>
          </a:p>
          <a:p>
            <a:pPr>
              <a:buNone/>
            </a:pPr>
            <a:r>
              <a:rPr lang="en-US" dirty="0" smtClean="0"/>
              <a:t>   B′ is a subset of S′.</a:t>
            </a:r>
          </a:p>
          <a:p>
            <a:pPr>
              <a:buNone/>
            </a:pPr>
            <a:r>
              <a:rPr lang="en-US" dirty="0" smtClean="0"/>
              <a:t>   And S′ is compatible with a₁ .</a:t>
            </a:r>
          </a:p>
          <a:p>
            <a:pPr>
              <a:buNone/>
            </a:pPr>
            <a:r>
              <a:rPr lang="en-US" dirty="0" smtClean="0"/>
              <a:t>   Hence, B is  feasible.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6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Proof of II. ---</a:t>
            </a:r>
          </a:p>
          <a:p>
            <a:pPr>
              <a:buNone/>
            </a:pPr>
            <a:r>
              <a:rPr lang="en-US" dirty="0" smtClean="0"/>
              <a:t>Consider the set B″ - {a₁}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.) Can |B′| ≥ k″ ?</a:t>
            </a:r>
          </a:p>
          <a:p>
            <a:pPr>
              <a:buNone/>
            </a:pPr>
            <a:r>
              <a:rPr lang="en-US" dirty="0" smtClean="0"/>
              <a:t>     If yes, then</a:t>
            </a:r>
          </a:p>
          <a:p>
            <a:pPr>
              <a:buNone/>
            </a:pPr>
            <a:r>
              <a:rPr lang="en-US" dirty="0" smtClean="0"/>
              <a:t>    |B′ </a:t>
            </a:r>
            <a:r>
              <a:rPr lang="en-US" b="1" dirty="0" smtClean="0">
                <a:sym typeface="Symbol" pitchFamily="18" charset="2"/>
              </a:rPr>
              <a:t></a:t>
            </a:r>
            <a:r>
              <a:rPr lang="en-US" dirty="0" smtClean="0"/>
              <a:t> {a₁}|  ≥  k″ + 1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5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But, this is contradiction to a problem that</a:t>
            </a:r>
          </a:p>
          <a:p>
            <a:pPr>
              <a:buNone/>
            </a:pPr>
            <a:r>
              <a:rPr lang="en-US" dirty="0" smtClean="0"/>
              <a:t>  B″ is optimal because |B″| = k″ </a:t>
            </a:r>
          </a:p>
          <a:p>
            <a:pPr>
              <a:buNone/>
            </a:pPr>
            <a:r>
              <a:rPr lang="en-US" dirty="0" smtClean="0"/>
              <a:t>  And if the size of optimal solution is k″,</a:t>
            </a:r>
          </a:p>
          <a:p>
            <a:pPr>
              <a:buNone/>
            </a:pPr>
            <a:r>
              <a:rPr lang="en-US" dirty="0" smtClean="0"/>
              <a:t>  then we cannot have a solution of size</a:t>
            </a:r>
          </a:p>
          <a:p>
            <a:pPr>
              <a:buNone/>
            </a:pPr>
            <a:r>
              <a:rPr lang="en-US" dirty="0" smtClean="0"/>
              <a:t>  greater than k″ and this is giving a solution of  </a:t>
            </a:r>
          </a:p>
          <a:p>
            <a:pPr>
              <a:buNone/>
            </a:pPr>
            <a:r>
              <a:rPr lang="en-US" dirty="0" smtClean="0"/>
              <a:t>  size k″+1, which is not possible.</a:t>
            </a:r>
          </a:p>
          <a:p>
            <a:pPr>
              <a:buNone/>
            </a:pPr>
            <a:r>
              <a:rPr lang="en-US" dirty="0" smtClean="0"/>
              <a:t>  Hence, statement (</a:t>
            </a:r>
            <a:r>
              <a:rPr lang="en-US" dirty="0" err="1" smtClean="0"/>
              <a:t>i</a:t>
            </a:r>
            <a:r>
              <a:rPr lang="en-US" dirty="0" smtClean="0"/>
              <a:t>) is wrong.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3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(ii) Can |B′| &lt; k″ - 1 ?</a:t>
            </a:r>
          </a:p>
          <a:p>
            <a:pPr>
              <a:buNone/>
            </a:pPr>
            <a:r>
              <a:rPr lang="en-US" dirty="0" smtClean="0"/>
              <a:t>     Consider B″- {a₁}.</a:t>
            </a:r>
          </a:p>
          <a:p>
            <a:pPr>
              <a:buNone/>
            </a:pPr>
            <a:r>
              <a:rPr lang="en-US" dirty="0" smtClean="0"/>
              <a:t>     This is a feasible solution of S′.</a:t>
            </a:r>
          </a:p>
          <a:p>
            <a:pPr>
              <a:buNone/>
            </a:pPr>
            <a:r>
              <a:rPr lang="en-US" dirty="0" smtClean="0"/>
              <a:t>     This implies that OPT(S′) </a:t>
            </a:r>
            <a:r>
              <a:rPr lang="en-US" smtClean="0"/>
              <a:t>≥ k″ </a:t>
            </a:r>
            <a:r>
              <a:rPr lang="en-US" dirty="0" smtClean="0"/>
              <a:t>- 1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IN" dirty="0" smtClean="0"/>
              <a:t>  Hence,</a:t>
            </a:r>
          </a:p>
          <a:p>
            <a:pPr>
              <a:buNone/>
            </a:pPr>
            <a:r>
              <a:rPr lang="en-US" dirty="0" smtClean="0"/>
              <a:t>     Statement (ii) is wrong.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From (</a:t>
            </a:r>
            <a:r>
              <a:rPr lang="en-US" dirty="0" err="1" smtClean="0"/>
              <a:t>i</a:t>
            </a:r>
            <a:r>
              <a:rPr lang="en-US" dirty="0" smtClean="0"/>
              <a:t>) and (ii), we get</a:t>
            </a:r>
          </a:p>
          <a:p>
            <a:pPr>
              <a:buNone/>
            </a:pPr>
            <a:r>
              <a:rPr lang="en-US" dirty="0" smtClean="0"/>
              <a:t> |B′| = k″ - 1</a:t>
            </a:r>
          </a:p>
          <a:p>
            <a:pPr>
              <a:buNone/>
            </a:pPr>
            <a:r>
              <a:rPr lang="en-US" dirty="0" smtClean="0"/>
              <a:t>  This implies that |B| = k″.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Hence, B is optimal.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98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535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800" i="1">
                <a:sym typeface="Symbol" charset="0"/>
              </a:rPr>
              <a:t>Statement:</a:t>
            </a:r>
          </a:p>
          <a:p>
            <a:pPr>
              <a:buFont typeface="Wingdings" charset="0"/>
              <a:buNone/>
            </a:pPr>
            <a:r>
              <a:rPr lang="en-US" sz="2800" b="1">
                <a:sym typeface="Symbol" charset="0"/>
              </a:rPr>
              <a:t>	</a:t>
            </a:r>
            <a:r>
              <a:rPr lang="en-GB" sz="2800" b="1">
                <a:sym typeface="Symbol" charset="0"/>
              </a:rPr>
              <a:t></a:t>
            </a:r>
            <a:r>
              <a:rPr lang="en-US" sz="2800">
                <a:sym typeface="Symbol" charset="0"/>
              </a:rPr>
              <a:t> an optimal solution to a problem that contains a</a:t>
            </a:r>
            <a:r>
              <a:rPr lang="en-US" sz="2800" baseline="-25000">
                <a:sym typeface="Symbol" charset="0"/>
              </a:rPr>
              <a:t>1</a:t>
            </a:r>
            <a:endParaRPr lang="en-US" sz="2800">
              <a:sym typeface="Symbol" charset="0"/>
            </a:endParaRPr>
          </a:p>
          <a:p>
            <a:pPr>
              <a:buFont typeface="Wingdings" charset="0"/>
              <a:buNone/>
            </a:pPr>
            <a:endParaRPr lang="en-US" sz="2400" i="1"/>
          </a:p>
          <a:p>
            <a:pPr>
              <a:buFont typeface="Wingdings" charset="0"/>
              <a:buNone/>
            </a:pPr>
            <a:r>
              <a:rPr lang="en-US" sz="2400" i="1"/>
              <a:t>Proof:</a:t>
            </a: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Let A = {a</a:t>
            </a:r>
            <a:r>
              <a:rPr lang="en-US" sz="2400" baseline="-25000"/>
              <a:t>k</a:t>
            </a:r>
            <a:r>
              <a:rPr lang="en-US" sz="2400"/>
              <a:t>,…} be an optimal solution. Let a</a:t>
            </a:r>
            <a:r>
              <a:rPr lang="en-US" sz="2400" baseline="-25000"/>
              <a:t>k</a:t>
            </a:r>
            <a:r>
              <a:rPr lang="en-US" sz="2400"/>
              <a:t> be the first activity in A i.e. the finishing time of a</a:t>
            </a:r>
            <a:r>
              <a:rPr lang="en-US" sz="2400" baseline="-25000"/>
              <a:t>k</a:t>
            </a:r>
            <a:r>
              <a:rPr lang="en-US" sz="2400"/>
              <a:t> is the least.</a:t>
            </a:r>
          </a:p>
          <a:p>
            <a:pPr>
              <a:buFont typeface="Wingdings" charset="0"/>
              <a:buNone/>
            </a:pPr>
            <a:r>
              <a:rPr lang="en-US" sz="2400"/>
              <a:t>	</a:t>
            </a:r>
          </a:p>
          <a:p>
            <a:pPr>
              <a:buFont typeface="Wingdings" charset="0"/>
              <a:buNone/>
            </a:pPr>
            <a:r>
              <a:rPr lang="en-US" sz="2400"/>
              <a:t>	Construct another solution:</a:t>
            </a:r>
          </a:p>
          <a:p>
            <a:pPr>
              <a:buFont typeface="Wingdings" charset="0"/>
              <a:buNone/>
            </a:pPr>
            <a:r>
              <a:rPr lang="en-US" sz="2400"/>
              <a:t>	B = A – {a</a:t>
            </a:r>
            <a:r>
              <a:rPr lang="en-US" sz="2400" baseline="-25000"/>
              <a:t>k</a:t>
            </a:r>
            <a:r>
              <a:rPr lang="en-US" sz="2400"/>
              <a:t>} </a:t>
            </a:r>
            <a:r>
              <a:rPr lang="en-US" sz="2400" b="1">
                <a:sym typeface="Symbol" charset="0"/>
              </a:rPr>
              <a:t></a:t>
            </a:r>
            <a:r>
              <a:rPr lang="en-US" sz="2400">
                <a:sym typeface="Symbol" charset="0"/>
              </a:rPr>
              <a:t> {</a:t>
            </a:r>
            <a:r>
              <a:rPr lang="en-US" sz="2400"/>
              <a:t>a</a:t>
            </a:r>
            <a:r>
              <a:rPr lang="en-US" sz="2400" baseline="-25000"/>
              <a:t>1</a:t>
            </a:r>
            <a:r>
              <a:rPr lang="en-US" sz="2400"/>
              <a:t>} = {a</a:t>
            </a:r>
            <a:r>
              <a:rPr lang="en-US" sz="2400" baseline="-25000"/>
              <a:t>1</a:t>
            </a:r>
            <a:r>
              <a:rPr lang="en-US" sz="2400"/>
              <a:t>,…}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61576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sz="2800" i="1"/>
          </a:p>
          <a:p>
            <a:pPr>
              <a:buFont typeface="Wingdings" charset="0"/>
              <a:buNone/>
            </a:pPr>
            <a:r>
              <a:rPr lang="en-US" sz="2800" i="1"/>
              <a:t>Proof continued…</a:t>
            </a:r>
          </a:p>
          <a:p>
            <a:pPr>
              <a:buFont typeface="Wingdings" charset="0"/>
              <a:buNone/>
            </a:pPr>
            <a:endParaRPr lang="en-US" sz="2800"/>
          </a:p>
          <a:p>
            <a:pPr>
              <a:buFont typeface="Wingdings" charset="0"/>
              <a:buNone/>
            </a:pPr>
            <a:r>
              <a:rPr lang="en-US" sz="2800"/>
              <a:t>	Clearly, f</a:t>
            </a:r>
            <a:r>
              <a:rPr lang="en-US" sz="2800" baseline="-25000"/>
              <a:t>1</a:t>
            </a:r>
            <a:r>
              <a:rPr lang="en-US" sz="2800"/>
              <a:t> </a:t>
            </a:r>
            <a:r>
              <a:rPr lang="en-US" b="1">
                <a:sym typeface="Symbol" charset="0"/>
              </a:rPr>
              <a:t></a:t>
            </a:r>
            <a:r>
              <a:rPr lang="en-US" sz="2800"/>
              <a:t> f</a:t>
            </a:r>
            <a:r>
              <a:rPr lang="en-US" sz="2800" baseline="-25000"/>
              <a:t>k</a:t>
            </a:r>
            <a:r>
              <a:rPr lang="en-US" sz="2800"/>
              <a:t> thus B is a set of compatible activities, hence an optimal solution too.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513914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greedy approach?</a:t>
            </a:r>
            <a:endParaRPr lang="en-GB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8116888" cy="4343400"/>
          </a:xfrm>
        </p:spPr>
        <p:txBody>
          <a:bodyPr/>
          <a:lstStyle/>
          <a:p>
            <a:r>
              <a:rPr lang="en-US"/>
              <a:t>Choosing a </a:t>
            </a:r>
            <a:r>
              <a:rPr lang="en-US" b="1"/>
              <a:t>current best</a:t>
            </a:r>
            <a:r>
              <a:rPr lang="en-US"/>
              <a:t> solution without worrying about future. In other words the choice does not depend upon future sub-problems.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1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3068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800" i="1"/>
              <a:t>Statement:</a:t>
            </a:r>
            <a:r>
              <a:rPr lang="en-US" sz="2800"/>
              <a:t> </a:t>
            </a:r>
          </a:p>
          <a:p>
            <a:pPr>
              <a:buFont typeface="Wingdings" charset="0"/>
              <a:buNone/>
            </a:pPr>
            <a:r>
              <a:rPr lang="en-US" sz="2800"/>
              <a:t>	The solution is globally optimal.</a:t>
            </a:r>
          </a:p>
          <a:p>
            <a:pPr>
              <a:buFont typeface="Wingdings" charset="0"/>
              <a:buNone/>
            </a:pPr>
            <a:endParaRPr lang="en-US" sz="2800" i="1"/>
          </a:p>
          <a:p>
            <a:pPr>
              <a:buFont typeface="Wingdings" charset="0"/>
              <a:buNone/>
            </a:pPr>
            <a:r>
              <a:rPr lang="en-US" sz="2400" i="1"/>
              <a:t>Proof:</a:t>
            </a: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Suppose B = {a</a:t>
            </a:r>
            <a:r>
              <a:rPr lang="en-US" sz="2400" baseline="-25000"/>
              <a:t>1</a:t>
            </a:r>
            <a:r>
              <a:rPr lang="en-US" sz="2400"/>
              <a:t>…} has an optimal solution containing k+1 elements. (a</a:t>
            </a:r>
            <a:r>
              <a:rPr lang="en-US" sz="2400" baseline="-25000"/>
              <a:t>1</a:t>
            </a:r>
            <a:r>
              <a:rPr lang="en-US" sz="2400"/>
              <a:t> being the first element)</a:t>
            </a:r>
          </a:p>
          <a:p>
            <a:pPr>
              <a:buFont typeface="Wingdings" charset="0"/>
              <a:buNone/>
            </a:pP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Clearly, B – {a</a:t>
            </a:r>
            <a:r>
              <a:rPr lang="en-US" sz="2400" baseline="-25000"/>
              <a:t>1</a:t>
            </a:r>
            <a:r>
              <a:rPr lang="en-US" sz="2400"/>
              <a:t>} has an optimal solution with k elements.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155492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3068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/>
              <a:t>Proof continued…</a:t>
            </a:r>
            <a:endParaRPr lang="en-US" sz="2400"/>
          </a:p>
          <a:p>
            <a:pPr>
              <a:buFont typeface="Wingdings" charset="0"/>
              <a:buNone/>
            </a:pP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Now, suppose for B’ = B -</a:t>
            </a:r>
            <a:r>
              <a:rPr lang="en-US" sz="2400" b="1">
                <a:sym typeface="Symbol" charset="0"/>
              </a:rPr>
              <a:t> </a:t>
            </a:r>
            <a:r>
              <a:rPr lang="en-US" sz="2400"/>
              <a:t>{a</a:t>
            </a:r>
            <a:r>
              <a:rPr lang="en-US" sz="2400" baseline="-25000"/>
              <a:t>1</a:t>
            </a:r>
            <a:r>
              <a:rPr lang="en-US" sz="2400"/>
              <a:t>} </a:t>
            </a:r>
            <a:r>
              <a:rPr lang="en-GB" sz="2400" b="1">
                <a:sym typeface="Symbol" charset="0"/>
              </a:rPr>
              <a:t></a:t>
            </a:r>
            <a:r>
              <a:rPr lang="en-US" sz="2400"/>
              <a:t> another optimal solution containing more than k elements.</a:t>
            </a:r>
          </a:p>
          <a:p>
            <a:pPr>
              <a:buFont typeface="Wingdings" charset="0"/>
              <a:buNone/>
            </a:pP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Then we can construct another optimal solution</a:t>
            </a:r>
          </a:p>
          <a:p>
            <a:pPr>
              <a:buFont typeface="Wingdings" charset="0"/>
              <a:buNone/>
            </a:pPr>
            <a:r>
              <a:rPr lang="en-US" sz="2400"/>
              <a:t>	B</a:t>
            </a:r>
            <a:r>
              <a:rPr lang="en-US" sz="2400" baseline="30000"/>
              <a:t>*</a:t>
            </a:r>
            <a:r>
              <a:rPr lang="en-US" sz="2400"/>
              <a:t> = B’ </a:t>
            </a:r>
            <a:r>
              <a:rPr lang="en-US" sz="2400" b="1">
                <a:sym typeface="Symbol" charset="0"/>
              </a:rPr>
              <a:t> </a:t>
            </a:r>
            <a:r>
              <a:rPr lang="en-US" sz="2400"/>
              <a:t>{a</a:t>
            </a:r>
            <a:r>
              <a:rPr lang="en-US" sz="2400" baseline="-25000"/>
              <a:t>1</a:t>
            </a:r>
            <a:r>
              <a:rPr lang="en-US" sz="2400"/>
              <a:t>} with more than k+1 elements.</a:t>
            </a:r>
          </a:p>
          <a:p>
            <a:pPr>
              <a:buFont typeface="Wingdings" charset="0"/>
              <a:buNone/>
            </a:pPr>
            <a:endParaRPr lang="en-US" sz="2400"/>
          </a:p>
          <a:p>
            <a:pPr>
              <a:buFont typeface="Wingdings" charset="0"/>
              <a:buNone/>
            </a:pPr>
            <a:r>
              <a:rPr lang="en-US" sz="2400"/>
              <a:t>	This is a contradiction to our assumption of an optimal solution with k+1 elements.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386160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457200" y="314325"/>
            <a:ext cx="8229600" cy="1063625"/>
          </a:xfrm>
        </p:spPr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FRACTIONAL KNAPSACK PROBLEM</a:t>
            </a:r>
          </a:p>
        </p:txBody>
      </p:sp>
      <p:sp>
        <p:nvSpPr>
          <p:cNvPr id="44035" name="Subtitle 2"/>
          <p:cNvSpPr>
            <a:spLocks noGrp="1"/>
          </p:cNvSpPr>
          <p:nvPr>
            <p:ph type="subTitle" idx="4294967295"/>
          </p:nvPr>
        </p:nvSpPr>
        <p:spPr>
          <a:xfrm>
            <a:off x="490538" y="1423988"/>
            <a:ext cx="8228012" cy="4424362"/>
          </a:xfrm>
        </p:spPr>
        <p:txBody>
          <a:bodyPr anchor="ctr"/>
          <a:lstStyle/>
          <a:p>
            <a:pPr marL="0" indent="0" eaLnBrk="1" hangingPunct="1">
              <a:lnSpc>
                <a:spcPct val="90000"/>
              </a:lnSpc>
              <a:spcBef>
                <a:spcPts val="550"/>
              </a:spcBef>
              <a:buFont typeface="Wingdings 2" charset="0"/>
              <a:buNone/>
            </a:pP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Given a set S of n items, with value </a:t>
            </a:r>
            <a:r>
              <a:rPr lang="en-US" sz="2500" b="1">
                <a:latin typeface="Times New Roman" charset="0"/>
                <a:ea typeface="ヒラギノ角ゴ Pro W3" charset="0"/>
                <a:cs typeface="Times New Roman" charset="0"/>
              </a:rPr>
              <a:t>v</a:t>
            </a:r>
            <a:r>
              <a:rPr lang="en-US" sz="2500" baseline="-25000">
                <a:latin typeface="Times New Roman" charset="0"/>
                <a:ea typeface="ヒラギノ角ゴ Pro W3" charset="0"/>
                <a:cs typeface="Times New Roman" charset="0"/>
              </a:rPr>
              <a:t>i</a:t>
            </a: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 and weight </a:t>
            </a:r>
            <a:r>
              <a:rPr lang="en-US" sz="2500" b="1">
                <a:latin typeface="Times New Roman" charset="0"/>
                <a:ea typeface="ヒラギノ角ゴ Pro W3" charset="0"/>
                <a:cs typeface="Times New Roman" charset="0"/>
              </a:rPr>
              <a:t>w</a:t>
            </a:r>
            <a:r>
              <a:rPr lang="en-US" sz="2500" baseline="-25000">
                <a:latin typeface="Times New Roman" charset="0"/>
                <a:ea typeface="ヒラギノ角ゴ Pro W3" charset="0"/>
                <a:cs typeface="Times New Roman" charset="0"/>
              </a:rPr>
              <a:t>i</a:t>
            </a: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 and a knapsack with capacity </a:t>
            </a:r>
            <a:r>
              <a:rPr lang="en-US" sz="2500" b="1">
                <a:latin typeface="Times New Roman" charset="0"/>
                <a:ea typeface="ヒラギノ角ゴ Pro W3" charset="0"/>
                <a:cs typeface="Times New Roman" charset="0"/>
              </a:rPr>
              <a:t>W</a:t>
            </a: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spcBef>
                <a:spcPts val="550"/>
              </a:spcBef>
              <a:buFont typeface="Wingdings 2" charset="0"/>
              <a:buNone/>
            </a:pPr>
            <a:endParaRPr lang="en-US" sz="2500">
              <a:latin typeface="Times New Roman" charset="0"/>
              <a:ea typeface="ヒラギノ角ゴ Pro W3" charset="0"/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550"/>
              </a:spcBef>
              <a:buFont typeface="Wingdings 2" charset="0"/>
              <a:buNone/>
            </a:pPr>
            <a:r>
              <a:rPr lang="en-US" sz="2500" b="1">
                <a:latin typeface="Times New Roman" charset="0"/>
                <a:ea typeface="ヒラギノ角ゴ Pro W3" charset="0"/>
                <a:cs typeface="Times New Roman" charset="0"/>
              </a:rPr>
              <a:t>Aim: </a:t>
            </a: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Pick items with maximum total  value  but with weight at most</a:t>
            </a:r>
            <a:r>
              <a:rPr lang="en-US" sz="2500" i="1">
                <a:latin typeface="Times New Roman" charset="0"/>
                <a:ea typeface="ヒラギノ角ゴ Pro W3" charset="0"/>
                <a:cs typeface="Times New Roman" charset="0"/>
              </a:rPr>
              <a:t> </a:t>
            </a:r>
            <a:r>
              <a:rPr lang="en-US" sz="2500">
                <a:latin typeface="Times New Roman" charset="0"/>
                <a:ea typeface="ヒラギノ角ゴ Pro W3" charset="0"/>
                <a:cs typeface="Times New Roman" charset="0"/>
              </a:rPr>
              <a:t>W. You may choose fractions of items.</a:t>
            </a:r>
          </a:p>
        </p:txBody>
      </p:sp>
      <p:sp>
        <p:nvSpPr>
          <p:cNvPr id="44036" name="Footer Placeholder 5"/>
          <p:cNvSpPr txBox="1">
            <a:spLocks noChangeArrowheads="1"/>
          </p:cNvSpPr>
          <p:nvPr/>
        </p:nvSpPr>
        <p:spPr bwMode="auto">
          <a:xfrm>
            <a:off x="287338" y="6194425"/>
            <a:ext cx="186531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endParaRPr lang="en-US" sz="18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72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GREEDY APPROACH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endParaRPr lang="en-US">
              <a:latin typeface="Times New Roman" charset="0"/>
              <a:ea typeface="ヒラギノ角ゴ Pro W3" charset="0"/>
              <a:cs typeface="Times New Roman" charset="0"/>
            </a:endParaRPr>
          </a:p>
          <a:p>
            <a:pPr eaLnBrk="1"/>
            <a:r>
              <a:rPr lang="en-US">
                <a:latin typeface="Times New Roman" charset="0"/>
                <a:ea typeface="ヒラギノ角ゴ Pro W3" charset="0"/>
                <a:cs typeface="Times New Roman" charset="0"/>
              </a:rPr>
              <a:t>Pick the items in the decreasing order of value  per unit weight i.e. highest first.</a:t>
            </a:r>
          </a:p>
        </p:txBody>
      </p:sp>
      <p:sp>
        <p:nvSpPr>
          <p:cNvPr id="46084" name="Footer Placeholder 3"/>
          <p:cNvSpPr txBox="1">
            <a:spLocks noChangeArrowheads="1"/>
          </p:cNvSpPr>
          <p:nvPr/>
        </p:nvSpPr>
        <p:spPr bwMode="auto">
          <a:xfrm>
            <a:off x="425450" y="5848350"/>
            <a:ext cx="15890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endParaRPr lang="en-US" sz="1800">
              <a:solidFill>
                <a:srgbClr val="000000"/>
              </a:solidFill>
              <a:latin typeface="Liberation Serif" charset="0"/>
              <a:cs typeface="DejaVu Sans" charset="0"/>
            </a:endParaRPr>
          </a:p>
          <a:p>
            <a:pPr algn="ctr" eaLnBrk="1"/>
            <a:endParaRPr lang="en-US" sz="18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806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Example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170" y="1604844"/>
            <a:ext cx="8228766" cy="4526148"/>
          </a:xfrm>
          <a:ln>
            <a:miter lim="800000"/>
            <a:headEnd/>
            <a:tailEnd/>
          </a:ln>
        </p:spPr>
        <p:txBody>
          <a:bodyPr/>
          <a:lstStyle/>
          <a:p>
            <a:pPr marL="3526806" lvl="8" indent="-195933">
              <a:spcBef>
                <a:spcPts val="0"/>
              </a:spcBef>
              <a:spcAft>
                <a:spcPts val="259"/>
              </a:spcAft>
              <a:buSzPct val="45000"/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526806" lvl="8" indent="-195933">
              <a:spcBef>
                <a:spcPts val="0"/>
              </a:spcBef>
              <a:spcAft>
                <a:spcPts val="259"/>
              </a:spcAft>
              <a:buFontTx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		knapsack</a:t>
            </a:r>
            <a:r>
              <a:rPr lang="en-US" dirty="0" smtClean="0">
                <a:latin typeface="Times New Roman" pitchFamily="18"/>
                <a:cs typeface="Times New Roman" pitchFamily="18"/>
              </a:rPr>
              <a:t> capacity 50</a:t>
            </a: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Item 2        item 3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Item 1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sz="1500"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sz="1500"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 60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       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= 100	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 120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800" baseline="-25000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 6                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 5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      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 4</a:t>
            </a:r>
            <a:endParaRPr sz="1800" dirty="0" smtClean="0">
              <a:latin typeface="Times New Roman" pitchFamily="18"/>
              <a:cs typeface="Times New Roman" pitchFamily="18"/>
            </a:endParaRPr>
          </a:p>
        </p:txBody>
      </p:sp>
      <p:sp>
        <p:nvSpPr>
          <p:cNvPr id="47108" name="Rounded Rectangle 3"/>
          <p:cNvSpPr>
            <a:spLocks noChangeArrowheads="1"/>
          </p:cNvSpPr>
          <p:nvPr/>
        </p:nvSpPr>
        <p:spPr bwMode="auto">
          <a:xfrm>
            <a:off x="977900" y="4327525"/>
            <a:ext cx="484188" cy="484188"/>
          </a:xfrm>
          <a:custGeom>
            <a:avLst/>
            <a:gdLst>
              <a:gd name="T0" fmla="*/ 219602 w 533396"/>
              <a:gd name="T1" fmla="*/ 0 h 533396"/>
              <a:gd name="T2" fmla="*/ 439204 w 533396"/>
              <a:gd name="T3" fmla="*/ 219625 h 533396"/>
              <a:gd name="T4" fmla="*/ 219602 w 533396"/>
              <a:gd name="T5" fmla="*/ 439250 h 533396"/>
              <a:gd name="T6" fmla="*/ 0 w 533396"/>
              <a:gd name="T7" fmla="*/ 219625 h 533396"/>
              <a:gd name="T8" fmla="*/ 0 60000 65536"/>
              <a:gd name="T9" fmla="*/ 0 60000 65536"/>
              <a:gd name="T10" fmla="*/ 0 60000 65536"/>
              <a:gd name="T11" fmla="*/ 0 60000 65536"/>
              <a:gd name="T12" fmla="*/ 26039 w 533396"/>
              <a:gd name="T13" fmla="*/ 26039 h 533396"/>
              <a:gd name="T14" fmla="*/ 507357 w 533396"/>
              <a:gd name="T15" fmla="*/ 507357 h 5333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3396" h="533396">
                <a:moveTo>
                  <a:pt x="88899" y="0"/>
                </a:moveTo>
                <a:lnTo>
                  <a:pt x="88899" y="-1"/>
                </a:lnTo>
                <a:cubicBezTo>
                  <a:pt x="39801" y="-1"/>
                  <a:pt x="-1" y="39801"/>
                  <a:pt x="-1" y="88898"/>
                </a:cubicBezTo>
                <a:lnTo>
                  <a:pt x="0" y="444497"/>
                </a:lnTo>
                <a:lnTo>
                  <a:pt x="-1" y="444496"/>
                </a:lnTo>
                <a:cubicBezTo>
                  <a:pt x="-1" y="493594"/>
                  <a:pt x="39801" y="533396"/>
                  <a:pt x="88898" y="533396"/>
                </a:cubicBezTo>
                <a:lnTo>
                  <a:pt x="444497" y="533396"/>
                </a:lnTo>
                <a:lnTo>
                  <a:pt x="444497" y="533395"/>
                </a:lnTo>
                <a:cubicBezTo>
                  <a:pt x="493594" y="533395"/>
                  <a:pt x="533396" y="493594"/>
                  <a:pt x="533396" y="444497"/>
                </a:cubicBezTo>
                <a:lnTo>
                  <a:pt x="533396" y="88899"/>
                </a:lnTo>
                <a:cubicBezTo>
                  <a:pt x="533396" y="39801"/>
                  <a:pt x="493594" y="0"/>
                  <a:pt x="444497" y="0"/>
                </a:cubicBezTo>
                <a:close/>
              </a:path>
            </a:pathLst>
          </a:custGeom>
          <a:solidFill>
            <a:srgbClr val="FFFF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D0D0D"/>
                </a:solidFill>
                <a:latin typeface="Calibri" charset="0"/>
              </a:rPr>
              <a:t>10</a:t>
            </a:r>
          </a:p>
        </p:txBody>
      </p:sp>
      <p:sp>
        <p:nvSpPr>
          <p:cNvPr id="47109" name="Rounded Rectangle 6"/>
          <p:cNvSpPr>
            <a:spLocks noChangeArrowheads="1"/>
          </p:cNvSpPr>
          <p:nvPr/>
        </p:nvSpPr>
        <p:spPr bwMode="auto">
          <a:xfrm>
            <a:off x="2014538" y="3498850"/>
            <a:ext cx="552450" cy="1381125"/>
          </a:xfrm>
          <a:custGeom>
            <a:avLst/>
            <a:gdLst>
              <a:gd name="T0" fmla="*/ 250559 w 609603"/>
              <a:gd name="T1" fmla="*/ 0 h 1524003"/>
              <a:gd name="T2" fmla="*/ 501118 w 609603"/>
              <a:gd name="T3" fmla="*/ 626465 h 1524003"/>
              <a:gd name="T4" fmla="*/ 250559 w 609603"/>
              <a:gd name="T5" fmla="*/ 1252929 h 1524003"/>
              <a:gd name="T6" fmla="*/ 0 w 609603"/>
              <a:gd name="T7" fmla="*/ 626465 h 1524003"/>
              <a:gd name="T8" fmla="*/ 0 60000 65536"/>
              <a:gd name="T9" fmla="*/ 0 60000 65536"/>
              <a:gd name="T10" fmla="*/ 0 60000 65536"/>
              <a:gd name="T11" fmla="*/ 0 60000 65536"/>
              <a:gd name="T12" fmla="*/ 29759 w 609603"/>
              <a:gd name="T13" fmla="*/ 29759 h 1524003"/>
              <a:gd name="T14" fmla="*/ 579844 w 609603"/>
              <a:gd name="T15" fmla="*/ 1494244 h 15240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3" h="1524003">
                <a:moveTo>
                  <a:pt x="101600" y="0"/>
                </a:moveTo>
                <a:lnTo>
                  <a:pt x="101600" y="-1"/>
                </a:lnTo>
                <a:cubicBezTo>
                  <a:pt x="45487" y="-1"/>
                  <a:pt x="-1" y="45487"/>
                  <a:pt x="-1" y="101599"/>
                </a:cubicBezTo>
                <a:lnTo>
                  <a:pt x="0" y="1422403"/>
                </a:lnTo>
                <a:lnTo>
                  <a:pt x="-1" y="1422402"/>
                </a:lnTo>
                <a:cubicBezTo>
                  <a:pt x="-1" y="1478515"/>
                  <a:pt x="45487" y="1524003"/>
                  <a:pt x="101599" y="1524003"/>
                </a:cubicBezTo>
                <a:lnTo>
                  <a:pt x="508003" y="1524003"/>
                </a:lnTo>
                <a:lnTo>
                  <a:pt x="508003" y="1524002"/>
                </a:lnTo>
                <a:cubicBezTo>
                  <a:pt x="564115" y="1524002"/>
                  <a:pt x="609603" y="1478515"/>
                  <a:pt x="609603" y="1422403"/>
                </a:cubicBezTo>
                <a:lnTo>
                  <a:pt x="609603" y="101600"/>
                </a:lnTo>
                <a:cubicBezTo>
                  <a:pt x="609603" y="45487"/>
                  <a:pt x="564115" y="0"/>
                  <a:pt x="508003" y="0"/>
                </a:cubicBezTo>
                <a:close/>
              </a:path>
            </a:pathLst>
          </a:custGeom>
          <a:solidFill>
            <a:srgbClr val="E6B9B8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20</a:t>
            </a:r>
          </a:p>
        </p:txBody>
      </p:sp>
      <p:sp>
        <p:nvSpPr>
          <p:cNvPr id="47110" name="Rounded Rectangle 7"/>
          <p:cNvSpPr>
            <a:spLocks noChangeArrowheads="1"/>
          </p:cNvSpPr>
          <p:nvPr/>
        </p:nvSpPr>
        <p:spPr bwMode="auto">
          <a:xfrm>
            <a:off x="3051175" y="3221038"/>
            <a:ext cx="552450" cy="1590675"/>
          </a:xfrm>
          <a:custGeom>
            <a:avLst/>
            <a:gdLst>
              <a:gd name="T0" fmla="*/ 250559 w 609603"/>
              <a:gd name="T1" fmla="*/ 0 h 1752603"/>
              <a:gd name="T2" fmla="*/ 501118 w 609603"/>
              <a:gd name="T3" fmla="*/ 721515 h 1752603"/>
              <a:gd name="T4" fmla="*/ 250559 w 609603"/>
              <a:gd name="T5" fmla="*/ 1443029 h 1752603"/>
              <a:gd name="T6" fmla="*/ 0 w 609603"/>
              <a:gd name="T7" fmla="*/ 721515 h 1752603"/>
              <a:gd name="T8" fmla="*/ 0 60000 65536"/>
              <a:gd name="T9" fmla="*/ 0 60000 65536"/>
              <a:gd name="T10" fmla="*/ 0 60000 65536"/>
              <a:gd name="T11" fmla="*/ 0 60000 65536"/>
              <a:gd name="T12" fmla="*/ 29759 w 609603"/>
              <a:gd name="T13" fmla="*/ 29758 h 1752603"/>
              <a:gd name="T14" fmla="*/ 579844 w 609603"/>
              <a:gd name="T15" fmla="*/ 1722845 h 17526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3" h="1752603">
                <a:moveTo>
                  <a:pt x="101600" y="0"/>
                </a:moveTo>
                <a:lnTo>
                  <a:pt x="101600" y="-1"/>
                </a:lnTo>
                <a:cubicBezTo>
                  <a:pt x="45487" y="-1"/>
                  <a:pt x="-1" y="45487"/>
                  <a:pt x="-1" y="101599"/>
                </a:cubicBezTo>
                <a:lnTo>
                  <a:pt x="0" y="1651003"/>
                </a:lnTo>
                <a:lnTo>
                  <a:pt x="-1" y="1651002"/>
                </a:lnTo>
                <a:cubicBezTo>
                  <a:pt x="-1" y="1707115"/>
                  <a:pt x="45487" y="1752603"/>
                  <a:pt x="101599" y="1752603"/>
                </a:cubicBezTo>
                <a:lnTo>
                  <a:pt x="508003" y="1752603"/>
                </a:lnTo>
                <a:lnTo>
                  <a:pt x="508003" y="1752602"/>
                </a:lnTo>
                <a:cubicBezTo>
                  <a:pt x="564115" y="1752602"/>
                  <a:pt x="609603" y="1707115"/>
                  <a:pt x="609603" y="1651003"/>
                </a:cubicBezTo>
                <a:lnTo>
                  <a:pt x="609603" y="101600"/>
                </a:lnTo>
                <a:cubicBezTo>
                  <a:pt x="609603" y="45487"/>
                  <a:pt x="564115" y="0"/>
                  <a:pt x="508003" y="0"/>
                </a:cubicBezTo>
                <a:close/>
              </a:path>
            </a:pathLst>
          </a:custGeom>
          <a:solidFill>
            <a:srgbClr val="EBF1DE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30</a:t>
            </a:r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5400675" y="2254250"/>
            <a:ext cx="622300" cy="2625725"/>
          </a:xfrm>
          <a:prstGeom prst="rect">
            <a:avLst/>
          </a:prstGeom>
          <a:solidFill>
            <a:srgbClr val="0000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112" name="Footer Placeholder 9"/>
          <p:cNvSpPr txBox="1">
            <a:spLocks noChangeArrowheads="1"/>
          </p:cNvSpPr>
          <p:nvPr/>
        </p:nvSpPr>
        <p:spPr bwMode="auto">
          <a:xfrm>
            <a:off x="493713" y="6124575"/>
            <a:ext cx="14509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Thanks to:</a:t>
            </a:r>
          </a:p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Neha Katyal</a:t>
            </a:r>
          </a:p>
          <a:p>
            <a:pPr algn="ctr" eaLnBrk="1"/>
            <a:endParaRPr lang="en-US" sz="1300">
              <a:solidFill>
                <a:srgbClr val="000000"/>
              </a:solidFill>
              <a:latin typeface="Liberation Serif" charset="0"/>
              <a:cs typeface="DejaVu Sans" charset="0"/>
            </a:endParaRPr>
          </a:p>
          <a:p>
            <a:pPr algn="ctr" eaLnBrk="1"/>
            <a:endParaRPr lang="en-US" sz="13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088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Example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170" y="1604844"/>
            <a:ext cx="8228766" cy="4526148"/>
          </a:xfrm>
          <a:ln>
            <a:miter lim="800000"/>
            <a:headEnd/>
            <a:tailEnd/>
          </a:ln>
        </p:spPr>
        <p:txBody>
          <a:bodyPr/>
          <a:lstStyle/>
          <a:p>
            <a:pPr marL="3526806" lvl="8" indent="-195933">
              <a:spcBef>
                <a:spcPts val="0"/>
              </a:spcBef>
              <a:spcAft>
                <a:spcPts val="259"/>
              </a:spcAft>
              <a:buSzPct val="45000"/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526806" lvl="8" indent="-195933">
              <a:spcBef>
                <a:spcPts val="0"/>
              </a:spcBef>
              <a:spcAft>
                <a:spcPts val="259"/>
              </a:spcAft>
              <a:buFontTx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		knapsack</a:t>
            </a:r>
            <a:r>
              <a:rPr lang="en-US" dirty="0" smtClean="0">
                <a:latin typeface="Times New Roman" pitchFamily="18"/>
                <a:cs typeface="Times New Roman" pitchFamily="18"/>
              </a:rPr>
              <a:t> capacity 50</a:t>
            </a: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Item 2        item 3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 </a:t>
            </a:r>
          </a:p>
          <a:p>
            <a:pPr marL="783733" lvl="1" indent="-293899" eaLnBrk="1" fontAlgn="auto">
              <a:spcBef>
                <a:spcPts val="0"/>
              </a:spcBef>
              <a:spcAft>
                <a:spcPts val="1030"/>
              </a:spcAft>
              <a:buFont typeface="StarSymbol"/>
              <a:buChar char="●"/>
              <a:defRPr/>
            </a:pPr>
            <a:r>
              <a:rPr sz="11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                             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60</a:t>
            </a: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StarSymbol"/>
              <a:buChar char="●"/>
              <a:defRPr/>
            </a:pPr>
            <a:endParaRPr sz="700" b="1"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b="1" dirty="0" smtClean="0">
                <a:latin typeface="Times New Roman" pitchFamily="18"/>
                <a:cs typeface="Times New Roman" pitchFamily="18"/>
              </a:rPr>
              <a:t>v</a:t>
            </a:r>
            <a:r>
              <a:rPr b="1" baseline="-25000" dirty="0" smtClean="0">
                <a:latin typeface="Times New Roman" pitchFamily="18"/>
                <a:cs typeface="Times New Roman" pitchFamily="18"/>
              </a:rPr>
              <a:t>i</a:t>
            </a:r>
            <a:r>
              <a:rPr dirty="0" smtClean="0">
                <a:latin typeface="Times New Roman" pitchFamily="18"/>
                <a:cs typeface="Times New Roman" pitchFamily="18"/>
              </a:rPr>
              <a:t> = 100	  </a:t>
            </a:r>
            <a:r>
              <a:rPr b="1" dirty="0" smtClean="0">
                <a:latin typeface="Times New Roman" pitchFamily="18"/>
                <a:cs typeface="Times New Roman" pitchFamily="18"/>
              </a:rPr>
              <a:t>v</a:t>
            </a:r>
            <a:r>
              <a:rPr b="1" baseline="-25000" dirty="0" smtClean="0">
                <a:latin typeface="Times New Roman" pitchFamily="18"/>
                <a:cs typeface="Times New Roman" pitchFamily="18"/>
              </a:rPr>
              <a:t>i </a:t>
            </a:r>
            <a:r>
              <a:rPr dirty="0" smtClean="0">
                <a:latin typeface="Times New Roman" pitchFamily="18"/>
                <a:cs typeface="Times New Roman" pitchFamily="18"/>
              </a:rPr>
              <a:t> = 120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800" b="1" dirty="0" smtClean="0">
                <a:latin typeface="Times New Roman" pitchFamily="18"/>
                <a:cs typeface="Times New Roman" pitchFamily="18"/>
              </a:rPr>
              <a:t>		          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5      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4</a:t>
            </a:r>
          </a:p>
        </p:txBody>
      </p:sp>
      <p:sp>
        <p:nvSpPr>
          <p:cNvPr id="48132" name="Rounded Rectangle 6"/>
          <p:cNvSpPr>
            <a:spLocks noChangeArrowheads="1"/>
          </p:cNvSpPr>
          <p:nvPr/>
        </p:nvSpPr>
        <p:spPr bwMode="auto">
          <a:xfrm>
            <a:off x="2014538" y="3498850"/>
            <a:ext cx="552450" cy="1381125"/>
          </a:xfrm>
          <a:custGeom>
            <a:avLst/>
            <a:gdLst>
              <a:gd name="T0" fmla="*/ 250559 w 609603"/>
              <a:gd name="T1" fmla="*/ 0 h 1524003"/>
              <a:gd name="T2" fmla="*/ 501118 w 609603"/>
              <a:gd name="T3" fmla="*/ 626465 h 1524003"/>
              <a:gd name="T4" fmla="*/ 250559 w 609603"/>
              <a:gd name="T5" fmla="*/ 1252929 h 1524003"/>
              <a:gd name="T6" fmla="*/ 0 w 609603"/>
              <a:gd name="T7" fmla="*/ 626465 h 1524003"/>
              <a:gd name="T8" fmla="*/ 0 60000 65536"/>
              <a:gd name="T9" fmla="*/ 0 60000 65536"/>
              <a:gd name="T10" fmla="*/ 0 60000 65536"/>
              <a:gd name="T11" fmla="*/ 0 60000 65536"/>
              <a:gd name="T12" fmla="*/ 29759 w 609603"/>
              <a:gd name="T13" fmla="*/ 29759 h 1524003"/>
              <a:gd name="T14" fmla="*/ 579844 w 609603"/>
              <a:gd name="T15" fmla="*/ 1494244 h 15240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3" h="1524003">
                <a:moveTo>
                  <a:pt x="101600" y="0"/>
                </a:moveTo>
                <a:lnTo>
                  <a:pt x="101600" y="-1"/>
                </a:lnTo>
                <a:cubicBezTo>
                  <a:pt x="45487" y="-1"/>
                  <a:pt x="-1" y="45487"/>
                  <a:pt x="-1" y="101599"/>
                </a:cubicBezTo>
                <a:lnTo>
                  <a:pt x="0" y="1422403"/>
                </a:lnTo>
                <a:lnTo>
                  <a:pt x="-1" y="1422402"/>
                </a:lnTo>
                <a:cubicBezTo>
                  <a:pt x="-1" y="1478515"/>
                  <a:pt x="45487" y="1524003"/>
                  <a:pt x="101599" y="1524003"/>
                </a:cubicBezTo>
                <a:lnTo>
                  <a:pt x="508003" y="1524003"/>
                </a:lnTo>
                <a:lnTo>
                  <a:pt x="508003" y="1524002"/>
                </a:lnTo>
                <a:cubicBezTo>
                  <a:pt x="564115" y="1524002"/>
                  <a:pt x="609603" y="1478515"/>
                  <a:pt x="609603" y="1422403"/>
                </a:cubicBezTo>
                <a:lnTo>
                  <a:pt x="609603" y="101600"/>
                </a:lnTo>
                <a:cubicBezTo>
                  <a:pt x="609603" y="45487"/>
                  <a:pt x="564115" y="0"/>
                  <a:pt x="508003" y="0"/>
                </a:cubicBezTo>
                <a:close/>
              </a:path>
            </a:pathLst>
          </a:custGeom>
          <a:solidFill>
            <a:srgbClr val="E6B9B8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20</a:t>
            </a:r>
          </a:p>
        </p:txBody>
      </p:sp>
      <p:sp>
        <p:nvSpPr>
          <p:cNvPr id="48133" name="Rounded Rectangle 7"/>
          <p:cNvSpPr>
            <a:spLocks noChangeArrowheads="1"/>
          </p:cNvSpPr>
          <p:nvPr/>
        </p:nvSpPr>
        <p:spPr bwMode="auto">
          <a:xfrm>
            <a:off x="3051175" y="3221038"/>
            <a:ext cx="552450" cy="1590675"/>
          </a:xfrm>
          <a:custGeom>
            <a:avLst/>
            <a:gdLst>
              <a:gd name="T0" fmla="*/ 250559 w 609603"/>
              <a:gd name="T1" fmla="*/ 0 h 1752603"/>
              <a:gd name="T2" fmla="*/ 501118 w 609603"/>
              <a:gd name="T3" fmla="*/ 721515 h 1752603"/>
              <a:gd name="T4" fmla="*/ 250559 w 609603"/>
              <a:gd name="T5" fmla="*/ 1443029 h 1752603"/>
              <a:gd name="T6" fmla="*/ 0 w 609603"/>
              <a:gd name="T7" fmla="*/ 721515 h 1752603"/>
              <a:gd name="T8" fmla="*/ 0 60000 65536"/>
              <a:gd name="T9" fmla="*/ 0 60000 65536"/>
              <a:gd name="T10" fmla="*/ 0 60000 65536"/>
              <a:gd name="T11" fmla="*/ 0 60000 65536"/>
              <a:gd name="T12" fmla="*/ 29759 w 609603"/>
              <a:gd name="T13" fmla="*/ 29758 h 1752603"/>
              <a:gd name="T14" fmla="*/ 579844 w 609603"/>
              <a:gd name="T15" fmla="*/ 1722845 h 17526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3" h="1752603">
                <a:moveTo>
                  <a:pt x="101600" y="0"/>
                </a:moveTo>
                <a:lnTo>
                  <a:pt x="101600" y="-1"/>
                </a:lnTo>
                <a:cubicBezTo>
                  <a:pt x="45487" y="-1"/>
                  <a:pt x="-1" y="45487"/>
                  <a:pt x="-1" y="101599"/>
                </a:cubicBezTo>
                <a:lnTo>
                  <a:pt x="0" y="1651003"/>
                </a:lnTo>
                <a:lnTo>
                  <a:pt x="-1" y="1651002"/>
                </a:lnTo>
                <a:cubicBezTo>
                  <a:pt x="-1" y="1707115"/>
                  <a:pt x="45487" y="1752603"/>
                  <a:pt x="101599" y="1752603"/>
                </a:cubicBezTo>
                <a:lnTo>
                  <a:pt x="508003" y="1752603"/>
                </a:lnTo>
                <a:lnTo>
                  <a:pt x="508003" y="1752602"/>
                </a:lnTo>
                <a:cubicBezTo>
                  <a:pt x="564115" y="1752602"/>
                  <a:pt x="609603" y="1707115"/>
                  <a:pt x="609603" y="1651003"/>
                </a:cubicBezTo>
                <a:lnTo>
                  <a:pt x="609603" y="101600"/>
                </a:lnTo>
                <a:cubicBezTo>
                  <a:pt x="609603" y="45487"/>
                  <a:pt x="564115" y="0"/>
                  <a:pt x="508003" y="0"/>
                </a:cubicBezTo>
                <a:close/>
              </a:path>
            </a:pathLst>
          </a:custGeom>
          <a:solidFill>
            <a:srgbClr val="EBF1DE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30</a:t>
            </a:r>
          </a:p>
        </p:txBody>
      </p:sp>
      <p:sp>
        <p:nvSpPr>
          <p:cNvPr id="48134" name="Rectangle 8"/>
          <p:cNvSpPr>
            <a:spLocks noChangeArrowheads="1"/>
          </p:cNvSpPr>
          <p:nvPr/>
        </p:nvSpPr>
        <p:spPr bwMode="auto">
          <a:xfrm>
            <a:off x="5400675" y="2254250"/>
            <a:ext cx="622300" cy="2625725"/>
          </a:xfrm>
          <a:prstGeom prst="rect">
            <a:avLst/>
          </a:prstGeom>
          <a:solidFill>
            <a:srgbClr val="0000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8135" name="Rounded Rectangle 9"/>
          <p:cNvSpPr>
            <a:spLocks noChangeArrowheads="1"/>
          </p:cNvSpPr>
          <p:nvPr/>
        </p:nvSpPr>
        <p:spPr bwMode="auto">
          <a:xfrm>
            <a:off x="5400675" y="4119563"/>
            <a:ext cx="622300" cy="760412"/>
          </a:xfrm>
          <a:custGeom>
            <a:avLst/>
            <a:gdLst>
              <a:gd name="T0" fmla="*/ 282240 w 685800"/>
              <a:gd name="T1" fmla="*/ 0 h 838203"/>
              <a:gd name="T2" fmla="*/ 564480 w 685800"/>
              <a:gd name="T3" fmla="*/ 344915 h 838203"/>
              <a:gd name="T4" fmla="*/ 282240 w 685800"/>
              <a:gd name="T5" fmla="*/ 689830 h 838203"/>
              <a:gd name="T6" fmla="*/ 0 w 685800"/>
              <a:gd name="T7" fmla="*/ 344915 h 838203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9 h 838203"/>
              <a:gd name="T14" fmla="*/ 652322 w 685800"/>
              <a:gd name="T15" fmla="*/ 804724 h 8382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838203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723903"/>
                </a:lnTo>
                <a:lnTo>
                  <a:pt x="-1" y="723902"/>
                </a:lnTo>
                <a:cubicBezTo>
                  <a:pt x="-1" y="787029"/>
                  <a:pt x="51173" y="838203"/>
                  <a:pt x="114299" y="838203"/>
                </a:cubicBezTo>
                <a:lnTo>
                  <a:pt x="571500" y="838203"/>
                </a:lnTo>
                <a:lnTo>
                  <a:pt x="571500" y="838202"/>
                </a:lnTo>
                <a:cubicBezTo>
                  <a:pt x="634626" y="838202"/>
                  <a:pt x="685800" y="787029"/>
                  <a:pt x="685800" y="723903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FFFF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10</a:t>
            </a:r>
          </a:p>
        </p:txBody>
      </p:sp>
      <p:sp>
        <p:nvSpPr>
          <p:cNvPr id="48136" name="Footer Placeholder 10"/>
          <p:cNvSpPr txBox="1">
            <a:spLocks noChangeArrowheads="1"/>
          </p:cNvSpPr>
          <p:nvPr/>
        </p:nvSpPr>
        <p:spPr bwMode="auto">
          <a:xfrm>
            <a:off x="434975" y="5986463"/>
            <a:ext cx="116522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Thanks to:</a:t>
            </a:r>
          </a:p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Neha Katyal</a:t>
            </a:r>
          </a:p>
          <a:p>
            <a:pPr algn="ctr" eaLnBrk="1"/>
            <a:endParaRPr lang="en-US" sz="13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69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Example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170" y="1604844"/>
            <a:ext cx="8228766" cy="4526148"/>
          </a:xfrm>
          <a:ln>
            <a:miter lim="800000"/>
            <a:headEnd/>
            <a:tailEnd/>
          </a:ln>
        </p:spPr>
        <p:txBody>
          <a:bodyPr/>
          <a:lstStyle/>
          <a:p>
            <a:pPr marL="3526806" lvl="8" indent="-195933">
              <a:spcBef>
                <a:spcPts val="0"/>
              </a:spcBef>
              <a:spcAft>
                <a:spcPts val="259"/>
              </a:spcAft>
              <a:buSzPct val="45000"/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526806" lvl="8" indent="-195933">
              <a:spcBef>
                <a:spcPts val="0"/>
              </a:spcBef>
              <a:spcAft>
                <a:spcPts val="259"/>
              </a:spcAft>
              <a:buFontTx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		knapsack</a:t>
            </a:r>
            <a:r>
              <a:rPr lang="en-US" dirty="0" smtClean="0">
                <a:latin typeface="Times New Roman" pitchFamily="18"/>
                <a:cs typeface="Times New Roman" pitchFamily="18"/>
              </a:rPr>
              <a:t> capacity 50</a:t>
            </a: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                    item 3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 100  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StarSymbol"/>
              <a:buChar char="●"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+                                                                                    </a:t>
            </a:r>
          </a:p>
          <a:p>
            <a:pPr marL="783733" lvl="1" indent="-293899" eaLnBrk="1" fontAlgn="auto">
              <a:spcBef>
                <a:spcPts val="0"/>
              </a:spcBef>
              <a:spcAft>
                <a:spcPts val="1030"/>
              </a:spcAft>
              <a:buFont typeface="StarSymbol"/>
              <a:buChar char="●"/>
              <a:defRPr/>
            </a:pPr>
            <a:r>
              <a:rPr sz="11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                             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60</a:t>
            </a: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StarSymbol"/>
              <a:buChar char="●"/>
              <a:defRPr/>
            </a:pPr>
            <a:endParaRPr sz="700" b="1"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                 </a:t>
            </a:r>
            <a:r>
              <a:rPr b="1" dirty="0" smtClean="0">
                <a:latin typeface="Times New Roman" pitchFamily="18"/>
                <a:cs typeface="Times New Roman" pitchFamily="18"/>
              </a:rPr>
              <a:t>v</a:t>
            </a:r>
            <a:r>
              <a:rPr b="1" baseline="-25000" dirty="0" smtClean="0">
                <a:latin typeface="Times New Roman" pitchFamily="18"/>
                <a:cs typeface="Times New Roman" pitchFamily="18"/>
              </a:rPr>
              <a:t>i </a:t>
            </a:r>
            <a:r>
              <a:rPr dirty="0" smtClean="0">
                <a:latin typeface="Times New Roman" pitchFamily="18"/>
                <a:cs typeface="Times New Roman" pitchFamily="18"/>
              </a:rPr>
              <a:t> = 120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800" b="1" dirty="0" smtClean="0">
                <a:latin typeface="Times New Roman" pitchFamily="18"/>
                <a:cs typeface="Times New Roman" pitchFamily="18"/>
              </a:rPr>
              <a:t>		                        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    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v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i/</a:t>
            </a:r>
            <a:r>
              <a:rPr sz="1500" b="1" dirty="0" smtClean="0">
                <a:latin typeface="Times New Roman" pitchFamily="18"/>
                <a:cs typeface="Times New Roman" pitchFamily="18"/>
              </a:rPr>
              <a:t> </a:t>
            </a:r>
            <a:r>
              <a:rPr sz="1800" b="1" dirty="0" smtClean="0">
                <a:latin typeface="Times New Roman" pitchFamily="18"/>
                <a:cs typeface="Times New Roman" pitchFamily="18"/>
              </a:rPr>
              <a:t>w</a:t>
            </a:r>
            <a:r>
              <a:rPr sz="1800" baseline="-25000" dirty="0" smtClean="0">
                <a:latin typeface="Times New Roman" pitchFamily="18"/>
                <a:cs typeface="Times New Roman" pitchFamily="18"/>
              </a:rPr>
              <a:t>i  =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 4</a:t>
            </a:r>
          </a:p>
        </p:txBody>
      </p:sp>
      <p:sp>
        <p:nvSpPr>
          <p:cNvPr id="49156" name="Rounded Rectangle 7"/>
          <p:cNvSpPr>
            <a:spLocks noChangeArrowheads="1"/>
          </p:cNvSpPr>
          <p:nvPr/>
        </p:nvSpPr>
        <p:spPr bwMode="auto">
          <a:xfrm>
            <a:off x="3051175" y="3221038"/>
            <a:ext cx="552450" cy="1590675"/>
          </a:xfrm>
          <a:custGeom>
            <a:avLst/>
            <a:gdLst>
              <a:gd name="T0" fmla="*/ 250559 w 609603"/>
              <a:gd name="T1" fmla="*/ 0 h 1752603"/>
              <a:gd name="T2" fmla="*/ 501118 w 609603"/>
              <a:gd name="T3" fmla="*/ 721515 h 1752603"/>
              <a:gd name="T4" fmla="*/ 250559 w 609603"/>
              <a:gd name="T5" fmla="*/ 1443029 h 1752603"/>
              <a:gd name="T6" fmla="*/ 0 w 609603"/>
              <a:gd name="T7" fmla="*/ 721515 h 1752603"/>
              <a:gd name="T8" fmla="*/ 0 60000 65536"/>
              <a:gd name="T9" fmla="*/ 0 60000 65536"/>
              <a:gd name="T10" fmla="*/ 0 60000 65536"/>
              <a:gd name="T11" fmla="*/ 0 60000 65536"/>
              <a:gd name="T12" fmla="*/ 29759 w 609603"/>
              <a:gd name="T13" fmla="*/ 29758 h 1752603"/>
              <a:gd name="T14" fmla="*/ 579844 w 609603"/>
              <a:gd name="T15" fmla="*/ 1722845 h 17526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603" h="1752603">
                <a:moveTo>
                  <a:pt x="101600" y="0"/>
                </a:moveTo>
                <a:lnTo>
                  <a:pt x="101600" y="-1"/>
                </a:lnTo>
                <a:cubicBezTo>
                  <a:pt x="45487" y="-1"/>
                  <a:pt x="-1" y="45487"/>
                  <a:pt x="-1" y="101599"/>
                </a:cubicBezTo>
                <a:lnTo>
                  <a:pt x="0" y="1651003"/>
                </a:lnTo>
                <a:lnTo>
                  <a:pt x="-1" y="1651002"/>
                </a:lnTo>
                <a:cubicBezTo>
                  <a:pt x="-1" y="1707115"/>
                  <a:pt x="45487" y="1752603"/>
                  <a:pt x="101599" y="1752603"/>
                </a:cubicBezTo>
                <a:lnTo>
                  <a:pt x="508003" y="1752603"/>
                </a:lnTo>
                <a:lnTo>
                  <a:pt x="508003" y="1752602"/>
                </a:lnTo>
                <a:cubicBezTo>
                  <a:pt x="564115" y="1752602"/>
                  <a:pt x="609603" y="1707115"/>
                  <a:pt x="609603" y="1651003"/>
                </a:cubicBezTo>
                <a:lnTo>
                  <a:pt x="609603" y="101600"/>
                </a:lnTo>
                <a:cubicBezTo>
                  <a:pt x="609603" y="45487"/>
                  <a:pt x="564115" y="0"/>
                  <a:pt x="508003" y="0"/>
                </a:cubicBezTo>
                <a:close/>
              </a:path>
            </a:pathLst>
          </a:custGeom>
          <a:solidFill>
            <a:srgbClr val="EBF1DE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30</a:t>
            </a:r>
          </a:p>
        </p:txBody>
      </p:sp>
      <p:sp>
        <p:nvSpPr>
          <p:cNvPr id="49157" name="Rectangle 8"/>
          <p:cNvSpPr>
            <a:spLocks noChangeArrowheads="1"/>
          </p:cNvSpPr>
          <p:nvPr/>
        </p:nvSpPr>
        <p:spPr bwMode="auto">
          <a:xfrm>
            <a:off x="5400675" y="2254250"/>
            <a:ext cx="622300" cy="2625725"/>
          </a:xfrm>
          <a:prstGeom prst="rect">
            <a:avLst/>
          </a:prstGeom>
          <a:solidFill>
            <a:srgbClr val="0000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9158" name="Rounded Rectangle 9"/>
          <p:cNvSpPr>
            <a:spLocks noChangeArrowheads="1"/>
          </p:cNvSpPr>
          <p:nvPr/>
        </p:nvSpPr>
        <p:spPr bwMode="auto">
          <a:xfrm>
            <a:off x="5400675" y="4119563"/>
            <a:ext cx="622300" cy="760412"/>
          </a:xfrm>
          <a:custGeom>
            <a:avLst/>
            <a:gdLst>
              <a:gd name="T0" fmla="*/ 282240 w 685800"/>
              <a:gd name="T1" fmla="*/ 0 h 838203"/>
              <a:gd name="T2" fmla="*/ 564480 w 685800"/>
              <a:gd name="T3" fmla="*/ 344915 h 838203"/>
              <a:gd name="T4" fmla="*/ 282240 w 685800"/>
              <a:gd name="T5" fmla="*/ 689830 h 838203"/>
              <a:gd name="T6" fmla="*/ 0 w 685800"/>
              <a:gd name="T7" fmla="*/ 344915 h 838203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9 h 838203"/>
              <a:gd name="T14" fmla="*/ 652322 w 685800"/>
              <a:gd name="T15" fmla="*/ 804724 h 8382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838203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723903"/>
                </a:lnTo>
                <a:lnTo>
                  <a:pt x="-1" y="723902"/>
                </a:lnTo>
                <a:cubicBezTo>
                  <a:pt x="-1" y="787029"/>
                  <a:pt x="51173" y="838203"/>
                  <a:pt x="114299" y="838203"/>
                </a:cubicBezTo>
                <a:lnTo>
                  <a:pt x="571500" y="838203"/>
                </a:lnTo>
                <a:lnTo>
                  <a:pt x="571500" y="838202"/>
                </a:lnTo>
                <a:cubicBezTo>
                  <a:pt x="634626" y="838202"/>
                  <a:pt x="685800" y="787029"/>
                  <a:pt x="685800" y="723903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FFFF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10</a:t>
            </a:r>
          </a:p>
        </p:txBody>
      </p:sp>
      <p:sp>
        <p:nvSpPr>
          <p:cNvPr id="49159" name="Rounded Rectangle 10"/>
          <p:cNvSpPr>
            <a:spLocks noChangeArrowheads="1"/>
          </p:cNvSpPr>
          <p:nvPr/>
        </p:nvSpPr>
        <p:spPr bwMode="auto">
          <a:xfrm>
            <a:off x="5400675" y="3152775"/>
            <a:ext cx="622300" cy="966788"/>
          </a:xfrm>
          <a:custGeom>
            <a:avLst/>
            <a:gdLst>
              <a:gd name="T0" fmla="*/ 282240 w 685800"/>
              <a:gd name="T1" fmla="*/ 0 h 1066803"/>
              <a:gd name="T2" fmla="*/ 564480 w 685800"/>
              <a:gd name="T3" fmla="*/ 438525 h 1066803"/>
              <a:gd name="T4" fmla="*/ 282240 w 685800"/>
              <a:gd name="T5" fmla="*/ 877050 h 1066803"/>
              <a:gd name="T6" fmla="*/ 0 w 685800"/>
              <a:gd name="T7" fmla="*/ 438525 h 1066803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8 h 1066803"/>
              <a:gd name="T14" fmla="*/ 652322 w 685800"/>
              <a:gd name="T15" fmla="*/ 1033325 h 10668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1066803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952503"/>
                </a:lnTo>
                <a:lnTo>
                  <a:pt x="-1" y="952502"/>
                </a:lnTo>
                <a:cubicBezTo>
                  <a:pt x="-1" y="1015629"/>
                  <a:pt x="51173" y="1066803"/>
                  <a:pt x="114299" y="1066803"/>
                </a:cubicBezTo>
                <a:lnTo>
                  <a:pt x="571500" y="1066803"/>
                </a:lnTo>
                <a:lnTo>
                  <a:pt x="571500" y="1066802"/>
                </a:lnTo>
                <a:cubicBezTo>
                  <a:pt x="634626" y="1066802"/>
                  <a:pt x="685800" y="1015629"/>
                  <a:pt x="685800" y="952503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F2DCDB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20</a:t>
            </a:r>
          </a:p>
        </p:txBody>
      </p:sp>
      <p:sp>
        <p:nvSpPr>
          <p:cNvPr id="49160" name="Footer Placeholder 11"/>
          <p:cNvSpPr txBox="1">
            <a:spLocks noChangeArrowheads="1"/>
          </p:cNvSpPr>
          <p:nvPr/>
        </p:nvSpPr>
        <p:spPr bwMode="auto">
          <a:xfrm>
            <a:off x="287338" y="6124575"/>
            <a:ext cx="1589087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Thanks to:</a:t>
            </a:r>
          </a:p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Neha Katyal</a:t>
            </a:r>
          </a:p>
          <a:p>
            <a:pPr algn="ctr" eaLnBrk="1"/>
            <a:endParaRPr lang="en-US" sz="13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839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StarSymbol" charset="0"/>
              <a:buNone/>
            </a:pPr>
            <a:r>
              <a:rPr lang="en-US" sz="3300">
                <a:latin typeface="Times New Roman" charset="0"/>
                <a:ea typeface="ヒラギノ角ゴ Pro W3" charset="0"/>
                <a:cs typeface="Times New Roman" charset="0"/>
              </a:rPr>
              <a:t>Example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70401" y="1604844"/>
            <a:ext cx="8156156" cy="4526148"/>
          </a:xfrm>
          <a:ln>
            <a:miter lim="800000"/>
            <a:headEnd/>
            <a:tailEnd/>
          </a:ln>
        </p:spPr>
        <p:txBody>
          <a:bodyPr/>
          <a:lstStyle/>
          <a:p>
            <a:pPr marL="3526806" lvl="8" indent="-195933">
              <a:spcBef>
                <a:spcPts val="0"/>
              </a:spcBef>
              <a:spcAft>
                <a:spcPts val="259"/>
              </a:spcAft>
              <a:buSzPct val="45000"/>
              <a:buFont typeface="StarSymbol"/>
              <a:buChar char="●"/>
              <a:defRPr/>
            </a:pPr>
            <a:endParaRPr dirty="0" smtClean="0">
              <a:latin typeface="Times New Roman" pitchFamily="18"/>
              <a:cs typeface="Times New Roman" pitchFamily="18"/>
            </a:endParaRPr>
          </a:p>
          <a:p>
            <a:pPr marL="3526806" lvl="8" indent="-195933">
              <a:spcBef>
                <a:spcPts val="0"/>
              </a:spcBef>
              <a:spcAft>
                <a:spcPts val="259"/>
              </a:spcAft>
              <a:buFontTx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		knapsack</a:t>
            </a:r>
            <a:r>
              <a:rPr lang="en-US" dirty="0" smtClean="0">
                <a:latin typeface="Times New Roman" pitchFamily="18"/>
                <a:cs typeface="Times New Roman" pitchFamily="18"/>
              </a:rPr>
              <a:t> capacity 50</a:t>
            </a:r>
            <a:endParaRPr dirty="0" smtClean="0">
              <a:latin typeface="Times New Roman" pitchFamily="18"/>
              <a:cs typeface="Times New Roman" pitchFamily="18"/>
            </a:endParaRP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                                                        </a:t>
            </a:r>
            <a:r>
              <a:rPr sz="1500" dirty="0" smtClean="0">
                <a:latin typeface="Times New Roman" pitchFamily="18"/>
                <a:cs typeface="Times New Roman" pitchFamily="18"/>
              </a:rPr>
              <a:t>$80</a:t>
            </a: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                                   </a:t>
            </a:r>
          </a:p>
          <a:p>
            <a:pPr marL="783733" lvl="1" indent="-293899" eaLnBrk="1" fontAlgn="auto">
              <a:spcBef>
                <a:spcPts val="0"/>
              </a:spcBef>
              <a:spcAft>
                <a:spcPts val="1030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                                                              </a:t>
            </a:r>
            <a:r>
              <a:rPr lang="en-US" dirty="0" smtClean="0">
                <a:latin typeface="Times New Roman" pitchFamily="18"/>
                <a:cs typeface="Times New Roman" pitchFamily="18"/>
              </a:rPr>
              <a:t>    </a:t>
            </a:r>
            <a:r>
              <a:rPr sz="1600" dirty="0" smtClean="0">
                <a:latin typeface="Times New Roman" pitchFamily="18"/>
                <a:cs typeface="Times New Roman" pitchFamily="18"/>
              </a:rPr>
              <a:t>+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100  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Wingdings 2" charset="2"/>
              <a:buNone/>
              <a:defRPr/>
            </a:pP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</a:t>
            </a:r>
            <a:r>
              <a:rPr sz="1600" dirty="0" smtClean="0">
                <a:latin typeface="Times New Roman" pitchFamily="18"/>
                <a:cs typeface="Times New Roman" pitchFamily="18"/>
              </a:rPr>
              <a:t>+</a:t>
            </a:r>
            <a:r>
              <a:rPr sz="15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</a:t>
            </a:r>
          </a:p>
          <a:p>
            <a:pPr marL="783733" lvl="1" indent="-293899" eaLnBrk="1" fontAlgn="auto">
              <a:spcBef>
                <a:spcPts val="0"/>
              </a:spcBef>
              <a:spcAft>
                <a:spcPts val="1030"/>
              </a:spcAft>
              <a:buFont typeface="Wingdings 2" charset="2"/>
              <a:buNone/>
              <a:defRPr/>
            </a:pPr>
            <a:r>
              <a:rPr sz="1100" dirty="0" smtClean="0">
                <a:latin typeface="Times New Roman" pitchFamily="18"/>
                <a:cs typeface="Times New Roman" pitchFamily="18"/>
              </a:rPr>
              <a:t>                                                                                                                                               </a:t>
            </a:r>
            <a:r>
              <a:rPr sz="1800" dirty="0" smtClean="0">
                <a:latin typeface="Times New Roman" pitchFamily="18"/>
                <a:cs typeface="Times New Roman" pitchFamily="18"/>
              </a:rPr>
              <a:t>60</a:t>
            </a: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StarSymbol"/>
              <a:buChar char="●"/>
              <a:defRPr/>
            </a:pPr>
            <a:endParaRPr sz="700" b="1" dirty="0" smtClean="0">
              <a:latin typeface="Times New Roman" pitchFamily="18"/>
              <a:cs typeface="Times New Roman" pitchFamily="18"/>
            </a:endParaRPr>
          </a:p>
          <a:p>
            <a:pPr marL="1567465" lvl="3" indent="-195933" eaLnBrk="1" fontAlgn="auto">
              <a:spcBef>
                <a:spcPts val="0"/>
              </a:spcBef>
              <a:spcAft>
                <a:spcPts val="513"/>
              </a:spcAft>
              <a:buFont typeface="Wingdings 2" charset="2"/>
              <a:buNone/>
              <a:defRPr/>
            </a:pPr>
            <a:r>
              <a:rPr dirty="0" smtClean="0">
                <a:latin typeface="Times New Roman" pitchFamily="18"/>
                <a:cs typeface="Times New Roman" pitchFamily="18"/>
              </a:rPr>
              <a:t>	                                                              = 240</a:t>
            </a:r>
          </a:p>
        </p:txBody>
      </p:sp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5400675" y="2254250"/>
            <a:ext cx="622300" cy="2625725"/>
          </a:xfrm>
          <a:prstGeom prst="rect">
            <a:avLst/>
          </a:prstGeom>
          <a:solidFill>
            <a:srgbClr val="0000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0181" name="Rounded Rectangle 9"/>
          <p:cNvSpPr>
            <a:spLocks noChangeArrowheads="1"/>
          </p:cNvSpPr>
          <p:nvPr/>
        </p:nvSpPr>
        <p:spPr bwMode="auto">
          <a:xfrm>
            <a:off x="5400675" y="4119563"/>
            <a:ext cx="622300" cy="760412"/>
          </a:xfrm>
          <a:custGeom>
            <a:avLst/>
            <a:gdLst>
              <a:gd name="T0" fmla="*/ 282240 w 685800"/>
              <a:gd name="T1" fmla="*/ 0 h 838203"/>
              <a:gd name="T2" fmla="*/ 564480 w 685800"/>
              <a:gd name="T3" fmla="*/ 344915 h 838203"/>
              <a:gd name="T4" fmla="*/ 282240 w 685800"/>
              <a:gd name="T5" fmla="*/ 689830 h 838203"/>
              <a:gd name="T6" fmla="*/ 0 w 685800"/>
              <a:gd name="T7" fmla="*/ 344915 h 838203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9 h 838203"/>
              <a:gd name="T14" fmla="*/ 652322 w 685800"/>
              <a:gd name="T15" fmla="*/ 804724 h 8382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838203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723903"/>
                </a:lnTo>
                <a:lnTo>
                  <a:pt x="-1" y="723902"/>
                </a:lnTo>
                <a:cubicBezTo>
                  <a:pt x="-1" y="787029"/>
                  <a:pt x="51173" y="838203"/>
                  <a:pt x="114299" y="838203"/>
                </a:cubicBezTo>
                <a:lnTo>
                  <a:pt x="571500" y="838203"/>
                </a:lnTo>
                <a:lnTo>
                  <a:pt x="571500" y="838202"/>
                </a:lnTo>
                <a:cubicBezTo>
                  <a:pt x="634626" y="838202"/>
                  <a:pt x="685800" y="787029"/>
                  <a:pt x="685800" y="723903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FFFF00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10</a:t>
            </a:r>
          </a:p>
        </p:txBody>
      </p:sp>
      <p:sp>
        <p:nvSpPr>
          <p:cNvPr id="50182" name="Rounded Rectangle 10"/>
          <p:cNvSpPr>
            <a:spLocks noChangeArrowheads="1"/>
          </p:cNvSpPr>
          <p:nvPr/>
        </p:nvSpPr>
        <p:spPr bwMode="auto">
          <a:xfrm>
            <a:off x="5400675" y="3152775"/>
            <a:ext cx="622300" cy="966788"/>
          </a:xfrm>
          <a:custGeom>
            <a:avLst/>
            <a:gdLst>
              <a:gd name="T0" fmla="*/ 282240 w 685800"/>
              <a:gd name="T1" fmla="*/ 0 h 1066803"/>
              <a:gd name="T2" fmla="*/ 564480 w 685800"/>
              <a:gd name="T3" fmla="*/ 438525 h 1066803"/>
              <a:gd name="T4" fmla="*/ 282240 w 685800"/>
              <a:gd name="T5" fmla="*/ 877050 h 1066803"/>
              <a:gd name="T6" fmla="*/ 0 w 685800"/>
              <a:gd name="T7" fmla="*/ 438525 h 1066803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8 h 1066803"/>
              <a:gd name="T14" fmla="*/ 652322 w 685800"/>
              <a:gd name="T15" fmla="*/ 1033325 h 10668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1066803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952503"/>
                </a:lnTo>
                <a:lnTo>
                  <a:pt x="-1" y="952502"/>
                </a:lnTo>
                <a:cubicBezTo>
                  <a:pt x="-1" y="1015629"/>
                  <a:pt x="51173" y="1066803"/>
                  <a:pt x="114299" y="1066803"/>
                </a:cubicBezTo>
                <a:lnTo>
                  <a:pt x="571500" y="1066803"/>
                </a:lnTo>
                <a:lnTo>
                  <a:pt x="571500" y="1066802"/>
                </a:lnTo>
                <a:cubicBezTo>
                  <a:pt x="634626" y="1066802"/>
                  <a:pt x="685800" y="1015629"/>
                  <a:pt x="685800" y="952503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F2DCDB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20</a:t>
            </a:r>
          </a:p>
        </p:txBody>
      </p:sp>
      <p:sp>
        <p:nvSpPr>
          <p:cNvPr id="50183" name="Rounded Rectangle 11"/>
          <p:cNvSpPr>
            <a:spLocks noChangeArrowheads="1"/>
          </p:cNvSpPr>
          <p:nvPr/>
        </p:nvSpPr>
        <p:spPr bwMode="auto">
          <a:xfrm>
            <a:off x="5400675" y="2254250"/>
            <a:ext cx="622300" cy="898525"/>
          </a:xfrm>
          <a:custGeom>
            <a:avLst/>
            <a:gdLst>
              <a:gd name="T0" fmla="*/ 282240 w 685800"/>
              <a:gd name="T1" fmla="*/ 0 h 990596"/>
              <a:gd name="T2" fmla="*/ 564480 w 685800"/>
              <a:gd name="T3" fmla="*/ 407564 h 990596"/>
              <a:gd name="T4" fmla="*/ 282240 w 685800"/>
              <a:gd name="T5" fmla="*/ 815129 h 990596"/>
              <a:gd name="T6" fmla="*/ 0 w 685800"/>
              <a:gd name="T7" fmla="*/ 407564 h 990596"/>
              <a:gd name="T8" fmla="*/ 0 60000 65536"/>
              <a:gd name="T9" fmla="*/ 0 60000 65536"/>
              <a:gd name="T10" fmla="*/ 0 60000 65536"/>
              <a:gd name="T11" fmla="*/ 0 60000 65536"/>
              <a:gd name="T12" fmla="*/ 33478 w 685800"/>
              <a:gd name="T13" fmla="*/ 33478 h 990596"/>
              <a:gd name="T14" fmla="*/ 652322 w 685800"/>
              <a:gd name="T15" fmla="*/ 957118 h 9905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5800" h="990596">
                <a:moveTo>
                  <a:pt x="114300" y="0"/>
                </a:moveTo>
                <a:lnTo>
                  <a:pt x="114300" y="-1"/>
                </a:lnTo>
                <a:cubicBezTo>
                  <a:pt x="51173" y="-1"/>
                  <a:pt x="-1" y="51173"/>
                  <a:pt x="-1" y="114299"/>
                </a:cubicBezTo>
                <a:lnTo>
                  <a:pt x="0" y="876296"/>
                </a:lnTo>
                <a:lnTo>
                  <a:pt x="-1" y="876295"/>
                </a:lnTo>
                <a:cubicBezTo>
                  <a:pt x="-1" y="939422"/>
                  <a:pt x="51173" y="990596"/>
                  <a:pt x="114299" y="990596"/>
                </a:cubicBezTo>
                <a:lnTo>
                  <a:pt x="571500" y="990596"/>
                </a:lnTo>
                <a:lnTo>
                  <a:pt x="571500" y="990595"/>
                </a:lnTo>
                <a:cubicBezTo>
                  <a:pt x="634626" y="990595"/>
                  <a:pt x="685800" y="939422"/>
                  <a:pt x="685800" y="876296"/>
                </a:cubicBezTo>
                <a:lnTo>
                  <a:pt x="685800" y="114300"/>
                </a:lnTo>
                <a:cubicBezTo>
                  <a:pt x="685800" y="51173"/>
                  <a:pt x="634626" y="0"/>
                  <a:pt x="571500" y="0"/>
                </a:cubicBezTo>
                <a:close/>
              </a:path>
            </a:pathLst>
          </a:custGeom>
          <a:solidFill>
            <a:srgbClr val="EBF1DE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lIns="82945" tIns="41473" rIns="82945" bIns="41473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charset="0"/>
              </a:rPr>
              <a:t>20/30</a:t>
            </a:r>
          </a:p>
        </p:txBody>
      </p:sp>
      <p:sp>
        <p:nvSpPr>
          <p:cNvPr id="50184" name="Footer Placeholder 12"/>
          <p:cNvSpPr txBox="1">
            <a:spLocks noChangeArrowheads="1"/>
          </p:cNvSpPr>
          <p:nvPr/>
        </p:nvSpPr>
        <p:spPr bwMode="auto">
          <a:xfrm>
            <a:off x="355600" y="5986463"/>
            <a:ext cx="15890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Thanks to:</a:t>
            </a:r>
          </a:p>
          <a:p>
            <a:pPr algn="ctr" eaLnBrk="1"/>
            <a:r>
              <a:rPr lang="en-US" sz="1800">
                <a:solidFill>
                  <a:srgbClr val="000000"/>
                </a:solidFill>
                <a:latin typeface="Liberation Serif" charset="0"/>
                <a:cs typeface="DejaVu Sans" charset="0"/>
              </a:rPr>
              <a:t>Neha Katyal</a:t>
            </a:r>
          </a:p>
          <a:p>
            <a:pPr algn="ctr" eaLnBrk="1"/>
            <a:endParaRPr lang="en-US" sz="1300">
              <a:solidFill>
                <a:srgbClr val="000000"/>
              </a:solidFill>
              <a:latin typeface="Liberation Serif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573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Next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Dynamic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191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ACTIVITY SELECTION PROBLEM</a:t>
            </a:r>
            <a:endParaRPr lang="en-IN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Options that could be followed while scheduling the jobs:</a:t>
            </a:r>
          </a:p>
          <a:p>
            <a:pPr algn="just"/>
            <a:r>
              <a:rPr lang="en-US" b="1" dirty="0" smtClean="0"/>
              <a:t>Shortest Job First</a:t>
            </a:r>
          </a:p>
          <a:p>
            <a:pPr marL="0" indent="0"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Three jobs to be scheduled:</a:t>
            </a:r>
          </a:p>
          <a:p>
            <a:pPr marL="0" indent="0" algn="just">
              <a:buNone/>
            </a:pPr>
            <a:r>
              <a:rPr lang="en-US" dirty="0" smtClean="0"/>
              <a:t>Job1- start=5, end=10</a:t>
            </a:r>
          </a:p>
          <a:p>
            <a:pPr marL="0" indent="0" algn="just">
              <a:buNone/>
            </a:pPr>
            <a:r>
              <a:rPr lang="en-US" dirty="0" smtClean="0"/>
              <a:t>Job2- start=1, end=7</a:t>
            </a:r>
          </a:p>
          <a:p>
            <a:pPr marL="0" indent="0" algn="just">
              <a:buNone/>
            </a:pPr>
            <a:r>
              <a:rPr lang="en-US" dirty="0" smtClean="0"/>
              <a:t>Job3- start=8, end=15</a:t>
            </a:r>
          </a:p>
          <a:p>
            <a:pPr marL="0" indent="0" algn="just">
              <a:buNone/>
            </a:pPr>
            <a:r>
              <a:rPr lang="en-US" dirty="0" smtClean="0"/>
              <a:t>Our shortest job first would schedule just job1</a:t>
            </a:r>
          </a:p>
          <a:p>
            <a:pPr marL="0" indent="0" algn="just">
              <a:buNone/>
            </a:pPr>
            <a:r>
              <a:rPr lang="en-US" dirty="0" smtClean="0"/>
              <a:t>But the optimal algorithm would have scheduled 2 jobs - job2 and job3.</a:t>
            </a:r>
          </a:p>
          <a:p>
            <a:pPr marL="0" indent="0" algn="just">
              <a:buNone/>
            </a:pPr>
            <a:r>
              <a:rPr lang="en-US" dirty="0" smtClean="0"/>
              <a:t>So this approach is not working.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43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greedy approach?</a:t>
            </a:r>
            <a:endParaRPr lang="en-GB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8116888" cy="4343400"/>
          </a:xfrm>
        </p:spPr>
        <p:txBody>
          <a:bodyPr/>
          <a:lstStyle/>
          <a:p>
            <a:r>
              <a:rPr lang="en-US" dirty="0"/>
              <a:t>Such algorithms are </a:t>
            </a:r>
            <a:r>
              <a:rPr lang="en-US" b="1" dirty="0"/>
              <a:t>locally optimal</a:t>
            </a:r>
            <a:r>
              <a:rPr lang="en-US" dirty="0"/>
              <a:t>,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some problems, as we will see shortly, this local optimal is global optimal also and we are happy.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7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Next option that could be followed while scheduling the jobs:</a:t>
            </a:r>
          </a:p>
          <a:p>
            <a:pPr algn="just"/>
            <a:r>
              <a:rPr lang="en-US" b="1" dirty="0" smtClean="0"/>
              <a:t>Smallest start time first</a:t>
            </a:r>
          </a:p>
          <a:p>
            <a:pPr marL="0" indent="0"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Three jobs to be scheduled:</a:t>
            </a:r>
          </a:p>
          <a:p>
            <a:pPr marL="0" indent="0" algn="just">
              <a:buNone/>
            </a:pPr>
            <a:r>
              <a:rPr lang="en-US" dirty="0" smtClean="0"/>
              <a:t>Job1- start=1, end=20</a:t>
            </a:r>
          </a:p>
          <a:p>
            <a:pPr marL="0" indent="0" algn="just">
              <a:buNone/>
            </a:pPr>
            <a:r>
              <a:rPr lang="en-US" dirty="0" smtClean="0"/>
              <a:t>Job2- start=2, end=7</a:t>
            </a:r>
          </a:p>
          <a:p>
            <a:pPr marL="0" indent="0" algn="just">
              <a:buNone/>
            </a:pPr>
            <a:r>
              <a:rPr lang="en-US" dirty="0" smtClean="0"/>
              <a:t>Job3- start=8, end=15</a:t>
            </a:r>
          </a:p>
          <a:p>
            <a:pPr marL="0" indent="0" algn="just">
              <a:buNone/>
            </a:pPr>
            <a:r>
              <a:rPr lang="en-US" dirty="0" smtClean="0"/>
              <a:t>Our smallest start time first would schedule just job1</a:t>
            </a:r>
          </a:p>
          <a:p>
            <a:pPr marL="0" indent="0" algn="just">
              <a:buNone/>
            </a:pPr>
            <a:r>
              <a:rPr lang="en-US" dirty="0" smtClean="0"/>
              <a:t>But the optimal algorithm would have scheduled 2 jobs - job2 and job3.</a:t>
            </a:r>
          </a:p>
          <a:p>
            <a:pPr marL="0" indent="0" algn="just">
              <a:buNone/>
            </a:pPr>
            <a:r>
              <a:rPr lang="en-US" dirty="0" smtClean="0"/>
              <a:t>So this approach is also not working.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Thanks to: Navneet Kaur(22), MCA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06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‘Greedy’ </a:t>
            </a:r>
            <a:r>
              <a:rPr lang="en-US" dirty="0" smtClean="0"/>
              <a:t>Approach</a:t>
            </a:r>
            <a:endParaRPr lang="en-GB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514600"/>
            <a:ext cx="7772400" cy="4114800"/>
          </a:xfrm>
        </p:spPr>
        <p:txBody>
          <a:bodyPr/>
          <a:lstStyle/>
          <a:p>
            <a:r>
              <a:rPr lang="en-US"/>
              <a:t>Step 1:</a:t>
            </a:r>
          </a:p>
          <a:p>
            <a:pPr lvl="1"/>
            <a:r>
              <a:rPr lang="en-US"/>
              <a:t>Choose the current best solution.</a:t>
            </a:r>
          </a:p>
          <a:p>
            <a:pPr lvl="1">
              <a:buFont typeface="Wingdings" charset="0"/>
              <a:buNone/>
            </a:pPr>
            <a:r>
              <a:rPr lang="en-US"/>
              <a:t>	</a:t>
            </a:r>
          </a:p>
          <a:p>
            <a:r>
              <a:rPr lang="en-US"/>
              <a:t>Step 2:</a:t>
            </a:r>
          </a:p>
          <a:p>
            <a:pPr lvl="1"/>
            <a:r>
              <a:rPr lang="en-US"/>
              <a:t>Obtain greedy solution on the rest.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11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use?</a:t>
            </a:r>
            <a:endParaRPr lang="en-GB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62200"/>
            <a:ext cx="7772400" cy="4114800"/>
          </a:xfrm>
        </p:spPr>
        <p:txBody>
          <a:bodyPr/>
          <a:lstStyle/>
          <a:p>
            <a:r>
              <a:rPr lang="en-US"/>
              <a:t>There must be a greedy choice to make.</a:t>
            </a:r>
          </a:p>
          <a:p>
            <a:endParaRPr lang="en-US"/>
          </a:p>
          <a:p>
            <a:r>
              <a:rPr lang="en-US"/>
              <a:t>The problem must have an optimal substructure.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8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46313"/>
            <a:ext cx="8153400" cy="4154487"/>
          </a:xfrm>
        </p:spPr>
        <p:txBody>
          <a:bodyPr/>
          <a:lstStyle/>
          <a:p>
            <a:pPr lvl="1"/>
            <a:r>
              <a:rPr lang="en-US" dirty="0" smtClean="0"/>
              <a:t>Given </a:t>
            </a:r>
            <a:r>
              <a:rPr lang="en-US" dirty="0"/>
              <a:t>a set of activities, S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} that need to use some resource.</a:t>
            </a:r>
          </a:p>
          <a:p>
            <a:pPr lvl="1"/>
            <a:r>
              <a:rPr lang="en-US" dirty="0"/>
              <a:t>Each activity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/>
              <a:t> has a possible start time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&amp; finish time f</a:t>
            </a:r>
            <a:r>
              <a:rPr lang="en-US" baseline="-25000" dirty="0"/>
              <a:t>i</a:t>
            </a:r>
            <a:r>
              <a:rPr lang="en-US" dirty="0"/>
              <a:t>, such that 0 </a:t>
            </a:r>
            <a:r>
              <a:rPr lang="en-US" b="1" dirty="0">
                <a:sym typeface="Symbol" charset="0"/>
              </a:rPr>
              <a:t></a:t>
            </a:r>
            <a:r>
              <a:rPr lang="en-US" dirty="0">
                <a:sym typeface="Symbol" charset="0"/>
              </a:rPr>
              <a:t> </a:t>
            </a:r>
            <a:r>
              <a:rPr lang="en-US" dirty="0" err="1">
                <a:sym typeface="Symbol" charset="0"/>
              </a:rPr>
              <a:t>s</a:t>
            </a:r>
            <a:r>
              <a:rPr lang="en-US" baseline="-25000" dirty="0" err="1">
                <a:sym typeface="Symbol" charset="0"/>
              </a:rPr>
              <a:t>i</a:t>
            </a:r>
            <a:r>
              <a:rPr lang="en-US" dirty="0">
                <a:sym typeface="Symbol" charset="0"/>
              </a:rPr>
              <a:t> &lt; f</a:t>
            </a:r>
            <a:r>
              <a:rPr lang="en-US" baseline="-25000" dirty="0">
                <a:sym typeface="Symbol" charset="0"/>
              </a:rPr>
              <a:t>i</a:t>
            </a:r>
            <a:r>
              <a:rPr lang="en-US" dirty="0">
                <a:sym typeface="Symbol" charset="0"/>
              </a:rPr>
              <a:t> &lt; </a:t>
            </a:r>
            <a:r>
              <a:rPr lang="en-US" b="1" dirty="0">
                <a:sym typeface="Symbol" charset="0"/>
              </a:rPr>
              <a:t></a:t>
            </a:r>
            <a:endParaRPr lang="en-US" b="1" dirty="0"/>
          </a:p>
          <a:p>
            <a:pPr lvl="1"/>
            <a:r>
              <a:rPr lang="en-US" dirty="0" smtClean="0"/>
              <a:t>We need to allocate the resource in a compatible manner, such that the number of activities getting the resource is maximized.</a:t>
            </a:r>
          </a:p>
          <a:p>
            <a:pPr lvl="1"/>
            <a:r>
              <a:rPr lang="en-US" dirty="0" smtClean="0"/>
              <a:t>The resource can be used by one and only one activity at any given time.</a:t>
            </a:r>
            <a:endParaRPr lang="en-GB" dirty="0" smtClean="0"/>
          </a:p>
          <a:p>
            <a:pPr marL="393700" lvl="1" indent="0">
              <a:buNone/>
            </a:pPr>
            <a:r>
              <a:rPr lang="en-US" i="1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2678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Activity Selection Problem</a:t>
            </a:r>
            <a:endParaRPr lang="en-GB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0677"/>
            <a:ext cx="8345488" cy="5262523"/>
          </a:xfrm>
        </p:spPr>
        <p:txBody>
          <a:bodyPr/>
          <a:lstStyle/>
          <a:p>
            <a:pPr marL="273050" lvl="1" indent="-273050">
              <a:lnSpc>
                <a:spcPct val="90000"/>
              </a:lnSpc>
              <a:buClr>
                <a:srgbClr val="0BD0D9"/>
              </a:buClr>
              <a:buSzPct val="95000"/>
            </a:pPr>
            <a:r>
              <a:rPr lang="en-US" dirty="0" smtClean="0"/>
              <a:t>Two activities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FF0000"/>
                </a:solidFill>
              </a:rPr>
              <a:t>said to be compatible</a:t>
            </a:r>
            <a:r>
              <a:rPr lang="en-US" dirty="0" smtClean="0"/>
              <a:t>, if  the interval they span do not overlap. ..i.e.  f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b="1" dirty="0" smtClean="0">
                <a:sym typeface="Symbol" charset="0"/>
              </a:rPr>
              <a:t>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or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n-US" b="1" dirty="0" smtClean="0">
                <a:sym typeface="Symbol" charset="0"/>
              </a:rPr>
              <a:t> </a:t>
            </a:r>
            <a:r>
              <a:rPr lang="en-US" dirty="0" err="1" smtClean="0">
                <a:sym typeface="Symbol" charset="0"/>
              </a:rPr>
              <a:t>s</a:t>
            </a:r>
            <a:r>
              <a:rPr lang="en-US" baseline="-25000" dirty="0" err="1" smtClean="0">
                <a:sym typeface="Symbol" charset="0"/>
              </a:rPr>
              <a:t>i</a:t>
            </a:r>
            <a:endParaRPr lang="en-US" baseline="-25000" dirty="0" smtClean="0">
              <a:sym typeface="Symbol" charset="0"/>
            </a:endParaRPr>
          </a:p>
          <a:p>
            <a:pPr marL="273050" lvl="1" indent="-273050">
              <a:lnSpc>
                <a:spcPct val="90000"/>
              </a:lnSpc>
              <a:buClr>
                <a:srgbClr val="0BD0D9"/>
              </a:buClr>
              <a:buSzPct val="95000"/>
            </a:pPr>
            <a:endParaRPr lang="en-US" dirty="0" smtClean="0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Consider activities: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 a</a:t>
            </a:r>
            <a:r>
              <a:rPr lang="en-US" baseline="-25000" dirty="0"/>
              <a:t>4</a:t>
            </a:r>
            <a:endParaRPr lang="en-US" dirty="0"/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--------f</a:t>
            </a:r>
            <a:r>
              <a:rPr lang="en-US" baseline="-25000" dirty="0"/>
              <a:t>1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		   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-</a:t>
            </a:r>
            <a:r>
              <a:rPr lang="en-US" dirty="0"/>
              <a:t>--------f</a:t>
            </a:r>
            <a:r>
              <a:rPr lang="en-US" baseline="-25000" dirty="0"/>
              <a:t>2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				</a:t>
            </a:r>
            <a:r>
              <a:rPr lang="en-US" dirty="0" smtClean="0"/>
              <a:t>       s</a:t>
            </a:r>
            <a:r>
              <a:rPr lang="en-US" baseline="-25000" dirty="0" smtClean="0"/>
              <a:t>3</a:t>
            </a:r>
            <a:r>
              <a:rPr lang="en-US" dirty="0"/>
              <a:t>------f</a:t>
            </a:r>
            <a:r>
              <a:rPr lang="en-US" baseline="-25000" dirty="0"/>
              <a:t>3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				s</a:t>
            </a:r>
            <a:r>
              <a:rPr lang="en-US" baseline="-25000" dirty="0"/>
              <a:t>4</a:t>
            </a:r>
            <a:r>
              <a:rPr lang="en-US" dirty="0"/>
              <a:t>------f</a:t>
            </a:r>
            <a:r>
              <a:rPr lang="en-US" baseline="-25000" dirty="0"/>
              <a:t>4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Here a</a:t>
            </a:r>
            <a:r>
              <a:rPr lang="en-US" baseline="-25000" dirty="0"/>
              <a:t>1</a:t>
            </a:r>
            <a:r>
              <a:rPr lang="en-US" dirty="0"/>
              <a:t> is compatible with a</a:t>
            </a:r>
            <a:r>
              <a:rPr lang="en-US" baseline="-25000" dirty="0"/>
              <a:t>3</a:t>
            </a:r>
            <a:r>
              <a:rPr lang="en-US" dirty="0"/>
              <a:t> &amp; a</a:t>
            </a:r>
            <a:r>
              <a:rPr lang="en-US" baseline="-25000" dirty="0"/>
              <a:t>4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 is compatible with </a:t>
            </a:r>
            <a:r>
              <a:rPr lang="en-US" dirty="0" smtClean="0"/>
              <a:t>a</a:t>
            </a:r>
            <a:r>
              <a:rPr lang="en-US" baseline="-25000" dirty="0" smtClean="0"/>
              <a:t>3 </a:t>
            </a:r>
            <a:r>
              <a:rPr lang="en-US" dirty="0" smtClean="0"/>
              <a:t>&amp; a</a:t>
            </a:r>
            <a:r>
              <a:rPr lang="en-US" baseline="-25000" dirty="0" smtClean="0"/>
              <a:t>4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But a</a:t>
            </a:r>
            <a:r>
              <a:rPr lang="en-US" baseline="-25000" dirty="0"/>
              <a:t>3</a:t>
            </a:r>
            <a:r>
              <a:rPr lang="en-US" dirty="0"/>
              <a:t> and a</a:t>
            </a:r>
            <a:r>
              <a:rPr lang="en-US" baseline="-25000" dirty="0"/>
              <a:t>4</a:t>
            </a:r>
            <a:r>
              <a:rPr lang="en-US" dirty="0"/>
              <a:t> themselves are not compatible.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01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Selection Problem</a:t>
            </a:r>
            <a:endParaRPr lang="en-GB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345488" cy="4495800"/>
          </a:xfrm>
        </p:spPr>
        <p:txBody>
          <a:bodyPr/>
          <a:lstStyle/>
          <a:p>
            <a:r>
              <a:rPr lang="en-US"/>
              <a:t>Solution: </a:t>
            </a:r>
            <a:r>
              <a:rPr lang="en-US" i="1"/>
              <a:t>Applying the general greedy algorithm</a:t>
            </a:r>
          </a:p>
          <a:p>
            <a:pPr lvl="1"/>
            <a:endParaRPr lang="en-US"/>
          </a:p>
          <a:p>
            <a:pPr lvl="1"/>
            <a:r>
              <a:rPr lang="en-US"/>
              <a:t>Select the current best choice, a</a:t>
            </a:r>
            <a:r>
              <a:rPr lang="en-US" baseline="-25000"/>
              <a:t>1</a:t>
            </a:r>
            <a:r>
              <a:rPr lang="en-US"/>
              <a:t> add it to the solution set.</a:t>
            </a:r>
          </a:p>
          <a:p>
            <a:pPr lvl="1"/>
            <a:r>
              <a:rPr lang="en-US"/>
              <a:t>Construct a subset S’ of all activities compatible with a</a:t>
            </a:r>
            <a:r>
              <a:rPr lang="en-US" baseline="-25000"/>
              <a:t>1</a:t>
            </a:r>
            <a:r>
              <a:rPr lang="en-US"/>
              <a:t>, find the optimal solution of this subset.</a:t>
            </a:r>
          </a:p>
          <a:p>
            <a:pPr lvl="1"/>
            <a:r>
              <a:rPr lang="en-US"/>
              <a:t>Join the two. </a:t>
            </a:r>
          </a:p>
        </p:txBody>
      </p:sp>
    </p:spTree>
    <p:extLst>
      <p:ext uri="{BB962C8B-B14F-4D97-AF65-F5344CB8AC3E}">
        <p14:creationId xmlns:p14="http://schemas.microsoft.com/office/powerpoint/2010/main" val="326748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u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1508</Words>
  <Application>Microsoft Macintosh PowerPoint</Application>
  <PresentationFormat>On-screen Show (4:3)</PresentationFormat>
  <Paragraphs>423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blue</vt:lpstr>
      <vt:lpstr>MCA 301: Design and Analysis of Algorithms</vt:lpstr>
      <vt:lpstr>Table Of Contents </vt:lpstr>
      <vt:lpstr>What is greedy approach?</vt:lpstr>
      <vt:lpstr>What is greedy approach?</vt:lpstr>
      <vt:lpstr>General ‘Greedy’ Approach</vt:lpstr>
      <vt:lpstr>When to use?</vt:lpstr>
      <vt:lpstr>Activity Selection Problem</vt:lpstr>
      <vt:lpstr>Activity Selection Problem</vt:lpstr>
      <vt:lpstr>Activity Selection Problem</vt:lpstr>
      <vt:lpstr>Lets think of some possible greedy solutions</vt:lpstr>
      <vt:lpstr>    </vt:lpstr>
      <vt:lpstr>    </vt:lpstr>
      <vt:lpstr>    </vt:lpstr>
      <vt:lpstr>    </vt:lpstr>
      <vt:lpstr>    </vt:lpstr>
      <vt:lpstr>    </vt:lpstr>
      <vt:lpstr>   i   Si         Fi         Pi</vt:lpstr>
      <vt:lpstr>    </vt:lpstr>
      <vt:lpstr>Increasing Finishing Times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Activity Selection Problem</vt:lpstr>
      <vt:lpstr>FRACTIONAL KNAPSACK PROBLEM</vt:lpstr>
      <vt:lpstr>GREEDY APPROACH</vt:lpstr>
      <vt:lpstr>Example</vt:lpstr>
      <vt:lpstr>Example</vt:lpstr>
      <vt:lpstr>Example</vt:lpstr>
      <vt:lpstr>Example</vt:lpstr>
      <vt:lpstr>Up Next </vt:lpstr>
      <vt:lpstr>ACTIVITY SELECTION PROBLEM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 301: Design and Analysis of Algorithms</dc:title>
  <dc:creator>Neelima</dc:creator>
  <cp:lastModifiedBy>Neelima</cp:lastModifiedBy>
  <cp:revision>8</cp:revision>
  <dcterms:created xsi:type="dcterms:W3CDTF">2012-10-19T02:55:21Z</dcterms:created>
  <dcterms:modified xsi:type="dcterms:W3CDTF">2012-11-28T12:39:36Z</dcterms:modified>
</cp:coreProperties>
</file>