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8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6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1CA3-ABC1-8143-9F66-F37C3DCE13D3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 New Roman" charset="0"/>
              </a:rPr>
              <a:t>MCA 520: Graph Theory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Instructor</a:t>
            </a:r>
          </a:p>
          <a:p>
            <a:pPr eaLnBrk="1" hangingPunct="1"/>
            <a:r>
              <a:rPr lang="en-US">
                <a:latin typeface="Times New Roman" charset="0"/>
              </a:rPr>
              <a:t>Neelima Gupta</a:t>
            </a:r>
          </a:p>
          <a:p>
            <a:pPr eaLnBrk="1" hangingPunct="1"/>
            <a:r>
              <a:rPr lang="en-US">
                <a:latin typeface="Times New Roman" charset="0"/>
              </a:rPr>
              <a:t>ngupta@cs.du.ac.in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Lemma: A graph with n vertices and k edges has at least n – k </a:t>
            </a:r>
            <a:r>
              <a:rPr lang="en-US" dirty="0" smtClean="0"/>
              <a:t>components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Proof: </a:t>
            </a:r>
            <a:r>
              <a:rPr lang="en-US" dirty="0" smtClean="0"/>
              <a:t>A graph with no edges has n components. Adding an edges reduces the number of components by at most 1. Thus after adding k edges, number of components is at least n – 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6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Deleting an edge/vertex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831"/>
            <a:ext cx="8229600" cy="51464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 – e: Deleting an edge does not delete its incident vertices.  </a:t>
            </a:r>
          </a:p>
          <a:p>
            <a:endParaRPr lang="en-US" dirty="0"/>
          </a:p>
          <a:p>
            <a:r>
              <a:rPr lang="en-US" dirty="0" smtClean="0"/>
              <a:t>G – v: Deleting a vertex delete </a:t>
            </a:r>
            <a:r>
              <a:rPr lang="en-US" dirty="0"/>
              <a:t>its incident </a:t>
            </a:r>
            <a:r>
              <a:rPr lang="en-US" dirty="0" smtClean="0"/>
              <a:t>edges.</a:t>
            </a:r>
          </a:p>
          <a:p>
            <a:endParaRPr lang="en-US" dirty="0"/>
          </a:p>
          <a:p>
            <a:r>
              <a:rPr lang="en-US" dirty="0" smtClean="0"/>
              <a:t>Thus deleting an edge may increase the number of components by at most 1.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eleting a vertex v may </a:t>
            </a:r>
            <a:r>
              <a:rPr lang="en-US" dirty="0"/>
              <a:t>increase the number of components by </a:t>
            </a:r>
            <a:r>
              <a:rPr lang="en-US" dirty="0" smtClean="0"/>
              <a:t>(more) at most </a:t>
            </a:r>
            <a:r>
              <a:rPr lang="en-US" dirty="0" err="1" smtClean="0"/>
              <a:t>deg</a:t>
            </a:r>
            <a:r>
              <a:rPr lang="en-US" dirty="0" smtClean="0"/>
              <a:t>(v) – 1.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Induced Graph G[T] = Graph that remains after deleting some vertices such that the set of remaining vertices is T. i.e.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G[T] = (T, E(T)), where E(T) = {(u, v):</a:t>
            </a:r>
            <a:r>
              <a:rPr lang="en-US" dirty="0" err="1" smtClean="0"/>
              <a:t>u,v</a:t>
            </a:r>
            <a:r>
              <a:rPr lang="en-US" dirty="0" smtClean="0"/>
              <a:t> are in T and  (</a:t>
            </a:r>
            <a:r>
              <a:rPr lang="en-US" dirty="0" err="1" smtClean="0"/>
              <a:t>u,v</a:t>
            </a:r>
            <a:r>
              <a:rPr lang="en-US" dirty="0" smtClean="0"/>
              <a:t>) is an edge in G} 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 smtClean="0"/>
              <a:t>Every </a:t>
            </a:r>
            <a:r>
              <a:rPr lang="en-US" dirty="0" err="1" smtClean="0"/>
              <a:t>subgraph</a:t>
            </a:r>
            <a:r>
              <a:rPr lang="en-US" dirty="0" smtClean="0"/>
              <a:t> of a graph need not be an induced </a:t>
            </a:r>
            <a:r>
              <a:rPr lang="en-US" dirty="0" err="1" smtClean="0"/>
              <a:t>subgraph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78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Cut-edge and Cut-Vertex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edge e is </a:t>
            </a:r>
            <a:r>
              <a:rPr lang="en-US" dirty="0" err="1" smtClean="0"/>
              <a:t>stb</a:t>
            </a:r>
            <a:r>
              <a:rPr lang="en-US" dirty="0" smtClean="0"/>
              <a:t> a cut edge if …</a:t>
            </a:r>
          </a:p>
          <a:p>
            <a:endParaRPr lang="en-US" dirty="0"/>
          </a:p>
          <a:p>
            <a:r>
              <a:rPr lang="en-US" dirty="0" smtClean="0"/>
              <a:t>A vertex v </a:t>
            </a:r>
            <a:r>
              <a:rPr lang="en-US" dirty="0"/>
              <a:t>is </a:t>
            </a:r>
            <a:r>
              <a:rPr lang="en-US" dirty="0" err="1"/>
              <a:t>stb</a:t>
            </a:r>
            <a:r>
              <a:rPr lang="en-US" dirty="0"/>
              <a:t> a cut </a:t>
            </a:r>
            <a:r>
              <a:rPr lang="en-US" dirty="0" smtClean="0"/>
              <a:t>vertex if …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Characterize cut-edges in terms of cycles.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Theorem: An edge is a cut edge </a:t>
            </a:r>
            <a:r>
              <a:rPr lang="en-US" dirty="0" err="1" smtClean="0"/>
              <a:t>iff</a:t>
            </a:r>
            <a:r>
              <a:rPr lang="en-US" dirty="0" smtClean="0"/>
              <a:t> it does not belong to any cycle.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6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Bi-partite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Konig</a:t>
            </a:r>
            <a:r>
              <a:rPr lang="en-US" dirty="0" smtClean="0"/>
              <a:t> Theorem : </a:t>
            </a:r>
            <a:r>
              <a:rPr lang="en-US" dirty="0" smtClean="0">
                <a:solidFill>
                  <a:srgbClr val="FF0000"/>
                </a:solidFill>
              </a:rPr>
              <a:t>Characterizing Bipartite Graphs in terms of cycles</a:t>
            </a:r>
            <a:r>
              <a:rPr lang="en-US" dirty="0" smtClean="0"/>
              <a:t>: A graph is bipartite </a:t>
            </a:r>
            <a:r>
              <a:rPr lang="en-US" dirty="0" err="1" smtClean="0"/>
              <a:t>iff</a:t>
            </a:r>
            <a:r>
              <a:rPr lang="en-US" dirty="0" smtClean="0"/>
              <a:t> it has no odd cycles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Testing whether a graph is bipartite: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1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/>
          </a:p>
          <a:p>
            <a:r>
              <a:rPr lang="en-US" dirty="0" smtClean="0"/>
              <a:t>K</a:t>
            </a:r>
            <a:r>
              <a:rPr lang="en-US" baseline="-25000" dirty="0" smtClean="0"/>
              <a:t>4</a:t>
            </a:r>
            <a:r>
              <a:rPr lang="en-US" dirty="0" smtClean="0"/>
              <a:t> : a union of two 4-cycles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26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baseline="-25000" dirty="0" err="1"/>
              <a:t>n</a:t>
            </a:r>
            <a:r>
              <a:rPr lang="en-US" dirty="0"/>
              <a:t> can be expressed as a union of k bi-partite graphs </a:t>
            </a:r>
            <a:r>
              <a:rPr lang="en-US" dirty="0" err="1"/>
              <a:t>iff</a:t>
            </a:r>
            <a:r>
              <a:rPr lang="en-US" dirty="0"/>
              <a:t> n </a:t>
            </a:r>
            <a:r>
              <a:rPr lang="en-US" u="sng" dirty="0"/>
              <a:t>&lt;</a:t>
            </a:r>
            <a:r>
              <a:rPr lang="en-US" dirty="0"/>
              <a:t>  2</a:t>
            </a:r>
            <a:r>
              <a:rPr lang="en-US" baseline="30000" dirty="0"/>
              <a:t>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26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</a:t>
            </a:r>
            <a:r>
              <a:rPr lang="en-US" dirty="0" err="1" smtClean="0"/>
              <a:t>Eulerian</a:t>
            </a:r>
            <a:r>
              <a:rPr lang="en-US" dirty="0" smtClean="0"/>
              <a:t> if it has a closed trail containing all the edges.</a:t>
            </a:r>
          </a:p>
          <a:p>
            <a:endParaRPr lang="en-US" dirty="0"/>
          </a:p>
          <a:p>
            <a:r>
              <a:rPr lang="en-US" dirty="0" smtClean="0"/>
              <a:t>A graph is </a:t>
            </a:r>
            <a:r>
              <a:rPr lang="en-US" dirty="0" err="1" smtClean="0"/>
              <a:t>Eulerian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has at most one non-trivial component and all its vertices have </a:t>
            </a:r>
            <a:r>
              <a:rPr lang="en-US" smtClean="0"/>
              <a:t>even degree.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4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Table </a:t>
            </a:r>
            <a:r>
              <a:rPr lang="en-US" dirty="0">
                <a:latin typeface="Times New Roman" charset="0"/>
              </a:rPr>
              <a:t>of Contents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772400" cy="4114800"/>
          </a:xfrm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marL="457200" lvl="1" indent="0" algn="ctr" eaLnBrk="1" hangingPunct="1">
              <a:buFontTx/>
              <a:buNone/>
            </a:pPr>
            <a:r>
              <a:rPr lang="en-US" dirty="0" smtClean="0">
                <a:latin typeface="Times New Roman" charset="0"/>
              </a:rPr>
              <a:t>Walks, Trails and Paths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have repeated Edges and Vertices.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case of multi-graph, we include the edges also. In a simple graph, we can omit the edges and simply mention the sequence of vertices.</a:t>
            </a:r>
          </a:p>
          <a:p>
            <a:endParaRPr lang="en-US" dirty="0"/>
          </a:p>
          <a:p>
            <a:r>
              <a:rPr lang="en-US" dirty="0" smtClean="0"/>
              <a:t>Closed Walk</a:t>
            </a:r>
          </a:p>
        </p:txBody>
      </p:sp>
    </p:spTree>
    <p:extLst>
      <p:ext uri="{BB962C8B-B14F-4D97-AF65-F5344CB8AC3E}">
        <p14:creationId xmlns:p14="http://schemas.microsoft.com/office/powerpoint/2010/main" val="168665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repeated edges but vertices may repeat.</a:t>
            </a:r>
          </a:p>
          <a:p>
            <a:endParaRPr lang="en-US" dirty="0"/>
          </a:p>
          <a:p>
            <a:r>
              <a:rPr lang="en-US" dirty="0" smtClean="0"/>
              <a:t>Closed Trail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4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551"/>
          </a:xfrm>
        </p:spPr>
        <p:txBody>
          <a:bodyPr/>
          <a:lstStyle/>
          <a:p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640"/>
            <a:ext cx="8229600" cy="4806524"/>
          </a:xfrm>
        </p:spPr>
        <p:txBody>
          <a:bodyPr>
            <a:normAutofit/>
          </a:bodyPr>
          <a:lstStyle/>
          <a:p>
            <a:r>
              <a:rPr lang="en-US" dirty="0" smtClean="0"/>
              <a:t>Neither vertices nor edges repeat.</a:t>
            </a:r>
          </a:p>
          <a:p>
            <a:endParaRPr lang="en-US" dirty="0"/>
          </a:p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we say that a u-v walk W contains a u-v path P if all the edges and vertices of P occur in W and in that order but not necessarily consecutive.</a:t>
            </a:r>
          </a:p>
          <a:p>
            <a:pPr lvl="1"/>
            <a:r>
              <a:rPr lang="en-US" dirty="0" smtClean="0"/>
              <a:t>Similarly a closed walk W contains a cycle C if …..</a:t>
            </a:r>
          </a:p>
          <a:p>
            <a:endParaRPr lang="en-US" dirty="0"/>
          </a:p>
          <a:p>
            <a:r>
              <a:rPr lang="en-US" dirty="0" smtClean="0"/>
              <a:t>Lemma: Every u-v walk contains a u-v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3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Odd/Even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Odd/Even walk : number of edges is odd/even</a:t>
            </a:r>
          </a:p>
          <a:p>
            <a:r>
              <a:rPr lang="en-US" dirty="0" smtClean="0"/>
              <a:t>Lemma: Every closed odd walk contains an odd cycle.</a:t>
            </a:r>
          </a:p>
          <a:p>
            <a:endParaRPr lang="en-US" dirty="0"/>
          </a:p>
          <a:p>
            <a:r>
              <a:rPr lang="en-US" dirty="0" smtClean="0"/>
              <a:t>Remark: A closed even walk need not even contain a cycle, it may simply repeat edges. But, if an edge e appears exactly once in a closed walk, then the walk contains a cycle through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8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vertex is </a:t>
            </a:r>
            <a:r>
              <a:rPr lang="en-US" dirty="0" err="1" smtClean="0"/>
              <a:t>stb</a:t>
            </a:r>
            <a:r>
              <a:rPr lang="en-US" dirty="0" smtClean="0"/>
              <a:t> even(/odd) if its degree is even(/odd).</a:t>
            </a:r>
          </a:p>
          <a:p>
            <a:endParaRPr lang="en-US" dirty="0"/>
          </a:p>
          <a:p>
            <a:r>
              <a:rPr lang="en-US" dirty="0" smtClean="0"/>
              <a:t>A graph is </a:t>
            </a:r>
            <a:r>
              <a:rPr lang="en-US" dirty="0" err="1" smtClean="0"/>
              <a:t>stb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FF0000"/>
                </a:solidFill>
              </a:rPr>
              <a:t>even graph </a:t>
            </a:r>
            <a:r>
              <a:rPr lang="en-US" dirty="0" smtClean="0"/>
              <a:t>if all its vertices are even.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3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path in a graph is </a:t>
            </a:r>
            <a:r>
              <a:rPr lang="en-US" dirty="0" err="1" smtClean="0"/>
              <a:t>stb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maximal</a:t>
            </a:r>
            <a:r>
              <a:rPr lang="en-US" dirty="0" smtClean="0"/>
              <a:t> if it is not contained in a longer path.</a:t>
            </a:r>
          </a:p>
          <a:p>
            <a:pPr lvl="1"/>
            <a:r>
              <a:rPr lang="en-US" dirty="0" smtClean="0"/>
              <a:t>If a graph is finite, maximal path always exists.</a:t>
            </a:r>
          </a:p>
          <a:p>
            <a:endParaRPr lang="en-US" dirty="0"/>
          </a:p>
          <a:p>
            <a:r>
              <a:rPr lang="en-US" dirty="0" smtClean="0"/>
              <a:t>If every vertex in a finite graph G has degree at least 2 then it contains a cycle.</a:t>
            </a:r>
          </a:p>
          <a:p>
            <a:pPr lvl="1"/>
            <a:r>
              <a:rPr lang="en-US" dirty="0" smtClean="0"/>
              <a:t>This is not true if the graph is not finite.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4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): u is </a:t>
            </a:r>
            <a:r>
              <a:rPr lang="en-US" dirty="0" err="1" smtClean="0"/>
              <a:t>stb</a:t>
            </a:r>
            <a:r>
              <a:rPr lang="en-US" dirty="0" smtClean="0"/>
              <a:t> connected to v ……</a:t>
            </a:r>
          </a:p>
          <a:p>
            <a:endParaRPr lang="en-US" dirty="0"/>
          </a:p>
          <a:p>
            <a:r>
              <a:rPr lang="en-US" dirty="0" smtClean="0"/>
              <a:t>Symmetric, Reflexive, Transitive</a:t>
            </a:r>
          </a:p>
          <a:p>
            <a:endParaRPr lang="en-US" dirty="0"/>
          </a:p>
          <a:p>
            <a:r>
              <a:rPr lang="en-US" dirty="0" smtClean="0"/>
              <a:t>Equivalence Relation</a:t>
            </a:r>
          </a:p>
          <a:p>
            <a:endParaRPr lang="en-US" dirty="0"/>
          </a:p>
          <a:p>
            <a:r>
              <a:rPr lang="en-US" dirty="0"/>
              <a:t>Equivalence </a:t>
            </a:r>
            <a:r>
              <a:rPr lang="en-US" dirty="0" smtClean="0"/>
              <a:t>Class:  Connected Component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7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703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MCA 520: Graph Theory</vt:lpstr>
      <vt:lpstr>Table of Contents</vt:lpstr>
      <vt:lpstr>Walks</vt:lpstr>
      <vt:lpstr>Trails</vt:lpstr>
      <vt:lpstr>Path</vt:lpstr>
      <vt:lpstr>Odd/Even Walk</vt:lpstr>
      <vt:lpstr>Even Graph</vt:lpstr>
      <vt:lpstr>Maximal Path</vt:lpstr>
      <vt:lpstr>Connection Relation</vt:lpstr>
      <vt:lpstr>PowerPoint Presentation</vt:lpstr>
      <vt:lpstr>Deleting an edge/vertex</vt:lpstr>
      <vt:lpstr>Cut-edge and Cut-Vertex</vt:lpstr>
      <vt:lpstr>Bi-partite Graphs</vt:lpstr>
      <vt:lpstr>Union of Graphs</vt:lpstr>
      <vt:lpstr>PowerPoint Presentation</vt:lpstr>
      <vt:lpstr>Eulerian Circuits</vt:lpstr>
    </vt:vector>
  </TitlesOfParts>
  <Company>ngupta.cs.du@gmail.com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Neelima Gupta</dc:creator>
  <cp:lastModifiedBy>Neelima</cp:lastModifiedBy>
  <cp:revision>15</cp:revision>
  <dcterms:created xsi:type="dcterms:W3CDTF">2014-07-30T14:32:24Z</dcterms:created>
  <dcterms:modified xsi:type="dcterms:W3CDTF">2014-08-11T09:04:45Z</dcterms:modified>
</cp:coreProperties>
</file>